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8"/>
  </p:sldMasterIdLst>
  <p:notesMasterIdLst>
    <p:notesMasterId r:id="rId57"/>
  </p:notesMasterIdLst>
  <p:handoutMasterIdLst>
    <p:handoutMasterId r:id="rId58"/>
  </p:handoutMasterIdLst>
  <p:sldIdLst>
    <p:sldId id="3749" r:id="rId19"/>
    <p:sldId id="1969" r:id="rId20"/>
    <p:sldId id="3742" r:id="rId21"/>
    <p:sldId id="299" r:id="rId22"/>
    <p:sldId id="3755" r:id="rId23"/>
    <p:sldId id="1975" r:id="rId24"/>
    <p:sldId id="3736" r:id="rId25"/>
    <p:sldId id="3743" r:id="rId26"/>
    <p:sldId id="1971" r:id="rId27"/>
    <p:sldId id="3741" r:id="rId28"/>
    <p:sldId id="3744" r:id="rId29"/>
    <p:sldId id="1976" r:id="rId30"/>
    <p:sldId id="1977" r:id="rId31"/>
    <p:sldId id="1978" r:id="rId32"/>
    <p:sldId id="3753" r:id="rId33"/>
    <p:sldId id="3760" r:id="rId34"/>
    <p:sldId id="3748" r:id="rId35"/>
    <p:sldId id="3745" r:id="rId36"/>
    <p:sldId id="1980" r:id="rId37"/>
    <p:sldId id="3746" r:id="rId38"/>
    <p:sldId id="3739" r:id="rId39"/>
    <p:sldId id="3750" r:id="rId40"/>
    <p:sldId id="3758" r:id="rId41"/>
    <p:sldId id="3756" r:id="rId42"/>
    <p:sldId id="292" r:id="rId43"/>
    <p:sldId id="294" r:id="rId44"/>
    <p:sldId id="295" r:id="rId45"/>
    <p:sldId id="296" r:id="rId46"/>
    <p:sldId id="3754" r:id="rId47"/>
    <p:sldId id="297" r:id="rId48"/>
    <p:sldId id="3747" r:id="rId49"/>
    <p:sldId id="3740" r:id="rId50"/>
    <p:sldId id="1981" r:id="rId51"/>
    <p:sldId id="3735" r:id="rId52"/>
    <p:sldId id="3751" r:id="rId53"/>
    <p:sldId id="509" r:id="rId54"/>
    <p:sldId id="3737" r:id="rId55"/>
    <p:sldId id="3759" r:id="rId56"/>
  </p:sldIdLst>
  <p:sldSz cx="9144000" cy="5143500" type="screen16x9"/>
  <p:notesSz cx="6858000" cy="9144000"/>
  <p:custDataLst>
    <p:tags r:id="rId59"/>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5D8B5D-5A09-C647-A351-32BDCA8896C9}">
          <p14:sldIdLst>
            <p14:sldId id="3749"/>
            <p14:sldId id="1969"/>
          </p14:sldIdLst>
        </p14:section>
        <p14:section name="Introduction" id="{87D152A4-03E9-4A96-A8F7-215A6BEB5551}">
          <p14:sldIdLst>
            <p14:sldId id="3742"/>
            <p14:sldId id="299"/>
            <p14:sldId id="3755"/>
            <p14:sldId id="1975"/>
            <p14:sldId id="3736"/>
          </p14:sldIdLst>
        </p14:section>
        <p14:section name="Configuration Space" id="{B2C13E67-0779-4F32-8A53-8CE74775F76D}">
          <p14:sldIdLst>
            <p14:sldId id="3743"/>
            <p14:sldId id="1971"/>
            <p14:sldId id="3741"/>
          </p14:sldIdLst>
        </p14:section>
        <p14:section name="Latent Generating Factors" id="{D2B2D8E0-706B-4DF5-A6DE-6F4BED415D54}">
          <p14:sldIdLst>
            <p14:sldId id="3744"/>
            <p14:sldId id="1976"/>
            <p14:sldId id="1977"/>
            <p14:sldId id="1978"/>
            <p14:sldId id="3753"/>
            <p14:sldId id="3760"/>
            <p14:sldId id="3748"/>
          </p14:sldIdLst>
        </p14:section>
        <p14:section name="Training Protocol" id="{F8670202-852F-47B3-BB65-384846CC5A0B}">
          <p14:sldIdLst>
            <p14:sldId id="3745"/>
            <p14:sldId id="1980"/>
          </p14:sldIdLst>
        </p14:section>
        <p14:section name="Status &amp; Next Steps" id="{9ACDEE1C-712B-456C-9191-6C39131611FF}">
          <p14:sldIdLst>
            <p14:sldId id="3746"/>
            <p14:sldId id="3739"/>
          </p14:sldIdLst>
        </p14:section>
        <p14:section name="End" id="{706EA79E-A730-47AC-B25E-5A02E4E5AB8B}">
          <p14:sldIdLst>
            <p14:sldId id="3750"/>
          </p14:sldIdLst>
        </p14:section>
        <p14:section name="References" id="{C4286438-BB58-4255-A733-C76B901E4651}">
          <p14:sldIdLst>
            <p14:sldId id="3758"/>
            <p14:sldId id="3756"/>
          </p14:sldIdLst>
        </p14:section>
        <p14:section name="archive" id="{FD4281E8-21FB-40A5-BA49-34173763F246}">
          <p14:sldIdLst>
            <p14:sldId id="292"/>
            <p14:sldId id="294"/>
            <p14:sldId id="295"/>
            <p14:sldId id="296"/>
            <p14:sldId id="3754"/>
            <p14:sldId id="297"/>
            <p14:sldId id="3747"/>
            <p14:sldId id="3740"/>
            <p14:sldId id="1981"/>
            <p14:sldId id="3735"/>
            <p14:sldId id="3751"/>
            <p14:sldId id="509"/>
            <p14:sldId id="3737"/>
            <p14:sldId id="3759"/>
          </p14:sldIdLst>
        </p14:section>
      </p14:sectionLst>
    </p:ext>
    <p:ext uri="{EFAFB233-063F-42B5-8137-9DF3F51BA10A}">
      <p15:sldGuideLst xmlns:p15="http://schemas.microsoft.com/office/powerpoint/2012/main">
        <p15:guide id="2" pos="5624" userDrawn="1">
          <p15:clr>
            <a:srgbClr val="A4A3A4"/>
          </p15:clr>
        </p15:guide>
        <p15:guide id="3" orient="horz" pos="159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A000"/>
    <a:srgbClr val="AA8E57"/>
    <a:srgbClr val="00B050"/>
    <a:srgbClr val="00802F"/>
    <a:srgbClr val="053A1C"/>
    <a:srgbClr val="0A5F2D"/>
    <a:srgbClr val="97FFBC"/>
    <a:srgbClr val="FFFFFF"/>
    <a:srgbClr val="EB6969"/>
    <a:srgbClr val="FCE0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2E544-A2C1-A441-9F75-A89BF387FC83}" v="7679" dt="2023-10-24T14:09:29.193"/>
    <p1510:client id="{976A66FF-9883-F143-94F5-A8C7E75368C2}" v="1888" dt="2023-10-24T10:33:44.279"/>
    <p1510:client id="{F40F563C-EA23-455B-B840-FD9C50CE0F76}" v="339" dt="2023-10-23T20:25:24.582"/>
  </p1510:revLst>
</p1510:revInfo>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p:cViewPr varScale="1">
        <p:scale>
          <a:sx n="154" d="100"/>
          <a:sy n="154" d="100"/>
        </p:scale>
        <p:origin x="584" y="184"/>
      </p:cViewPr>
      <p:guideLst>
        <p:guide pos="5624"/>
        <p:guide orient="horz" pos="1597"/>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Master" Target="slideMasters/slideMaster1.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11.xml"/><Relationship Id="rId11" Type="http://schemas.openxmlformats.org/officeDocument/2006/relationships/customXml" Target="../customXml/item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slide" Target="slides/slide1.xml"/><Relationship Id="rId14" Type="http://schemas.openxmlformats.org/officeDocument/2006/relationships/customXml" Target="../customXml/item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tags" Target="tags/tag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45CE27-0FC1-4345-A9D1-813E9F3C96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a:extLst>
              <a:ext uri="{FF2B5EF4-FFF2-40B4-BE49-F238E27FC236}">
                <a16:creationId xmlns:a16="http://schemas.microsoft.com/office/drawing/2014/main" id="{04FAFF02-ADA2-494F-92F2-18E0CD47E8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F4C96F-5C6D-48ED-8D42-B768302B23AD}" type="datetimeFigureOut">
              <a:rPr lang="de-CH" smtClean="0"/>
              <a:t>25.10.23</a:t>
            </a:fld>
            <a:endParaRPr lang="de-CH"/>
          </a:p>
        </p:txBody>
      </p:sp>
      <p:sp>
        <p:nvSpPr>
          <p:cNvPr id="4" name="Footer Placeholder 3">
            <a:extLst>
              <a:ext uri="{FF2B5EF4-FFF2-40B4-BE49-F238E27FC236}">
                <a16:creationId xmlns:a16="http://schemas.microsoft.com/office/drawing/2014/main" id="{84D7311C-885A-4219-9687-E8E9C81D34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a:extLst>
              <a:ext uri="{FF2B5EF4-FFF2-40B4-BE49-F238E27FC236}">
                <a16:creationId xmlns:a16="http://schemas.microsoft.com/office/drawing/2014/main" id="{88755352-F100-4DC1-827B-1EFA0F247A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6BEFE-BF9F-47C0-9B2B-37E6860B00C1}" type="slidenum">
              <a:rPr lang="de-CH" smtClean="0"/>
              <a:t>‹#›</a:t>
            </a:fld>
            <a:endParaRPr lang="de-CH"/>
          </a:p>
        </p:txBody>
      </p:sp>
    </p:spTree>
    <p:extLst>
      <p:ext uri="{BB962C8B-B14F-4D97-AF65-F5344CB8AC3E}">
        <p14:creationId xmlns:p14="http://schemas.microsoft.com/office/powerpoint/2010/main" val="1245436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D3A44-FA09-4C0A-99A6-1BA009890161}" type="datetimeFigureOut">
              <a:rPr lang="de-CH" smtClean="0"/>
              <a:t>25.10.23</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FE3F1-1C0D-4780-BCDC-4F7033F6C9E1}" type="slidenum">
              <a:rPr lang="de-CH" smtClean="0"/>
              <a:t>‹#›</a:t>
            </a:fld>
            <a:endParaRPr lang="de-CH"/>
          </a:p>
        </p:txBody>
      </p:sp>
    </p:spTree>
    <p:extLst>
      <p:ext uri="{BB962C8B-B14F-4D97-AF65-F5344CB8AC3E}">
        <p14:creationId xmlns:p14="http://schemas.microsoft.com/office/powerpoint/2010/main" val="88721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GB" sz="1800" kern="100">
                <a:effectLst/>
                <a:latin typeface="Calibri" panose="020F0502020204030204" pitchFamily="34" charset="0"/>
                <a:ea typeface="Calibri" panose="020F0502020204030204" pitchFamily="34" charset="0"/>
                <a:cs typeface="Times New Roman" panose="02020603050405020304" pitchFamily="18" charset="0"/>
              </a:rPr>
              <a:t>Hello everybody and welcome to our presentation about model zoos for language transformers.</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851818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We then </a:t>
            </a:r>
            <a:r>
              <a:rPr lang="en-US" sz="1800" kern="100">
                <a:effectLst/>
                <a:latin typeface="Aptos" panose="020B0004020202020204" pitchFamily="34" charset="0"/>
                <a:ea typeface="Aptos" panose="020B0004020202020204" pitchFamily="34" charset="0"/>
                <a:cs typeface="Times New Roman" panose="02020603050405020304" pitchFamily="18" charset="0"/>
              </a:rPr>
              <a:t>mapped out all configurations </a:t>
            </a:r>
            <a:r>
              <a:rPr lang="en-CH" sz="1800" kern="100">
                <a:effectLst/>
                <a:latin typeface="Aptos" panose="020B0004020202020204" pitchFamily="34" charset="0"/>
                <a:ea typeface="Aptos" panose="020B0004020202020204" pitchFamily="34" charset="0"/>
                <a:cs typeface="Times New Roman" panose="02020603050405020304" pitchFamily="18" charset="0"/>
              </a:rPr>
              <a:t> to determine the best </a:t>
            </a:r>
            <a:r>
              <a:rPr lang="en-US" sz="1800" kern="100">
                <a:effectLst/>
                <a:latin typeface="Aptos" panose="020B0004020202020204" pitchFamily="34" charset="0"/>
                <a:ea typeface="Aptos" panose="020B0004020202020204" pitchFamily="34" charset="0"/>
                <a:cs typeface="Times New Roman" panose="02020603050405020304" pitchFamily="18" charset="0"/>
              </a:rPr>
              <a:t>one </a:t>
            </a:r>
            <a:r>
              <a:rPr lang="en-CH" sz="1800" kern="100">
                <a:effectLst/>
                <a:latin typeface="Aptos" panose="020B0004020202020204" pitchFamily="34" charset="0"/>
                <a:ea typeface="Aptos" panose="020B0004020202020204" pitchFamily="34" charset="0"/>
                <a:cs typeface="Times New Roman" panose="02020603050405020304" pitchFamily="18" charset="0"/>
              </a:rPr>
              <a:t>going forward </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When looking at Pre-Text Task, we determined that pre-training BERT from scratch is computationally very expensive vs. continued pre-training. </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To give you a number on this, we estimate that pre-training BERT with the standard setup, it would take us approx. 800 days to do so with our available resources</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Looking at the Downstream Task, training the classification </a:t>
            </a:r>
            <a:r>
              <a:rPr lang="en-US" sz="1800" kern="100">
                <a:effectLst/>
                <a:latin typeface="Aptos" panose="020B0004020202020204" pitchFamily="34" charset="0"/>
                <a:ea typeface="Aptos" panose="020B0004020202020204" pitchFamily="34" charset="0"/>
                <a:cs typeface="Times New Roman" panose="02020603050405020304" pitchFamily="18" charset="0"/>
              </a:rPr>
              <a:t>head </a:t>
            </a:r>
            <a:r>
              <a:rPr lang="en-CH" sz="1800" kern="100">
                <a:effectLst/>
                <a:latin typeface="Aptos" panose="020B0004020202020204" pitchFamily="34" charset="0"/>
                <a:ea typeface="Aptos" panose="020B0004020202020204" pitchFamily="34" charset="0"/>
                <a:cs typeface="Times New Roman" panose="02020603050405020304" pitchFamily="18" charset="0"/>
              </a:rPr>
              <a:t>– even when unfreezing the TF blocks – computationally rather “cheap”</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Also, the upside of unfreezing the TF layers, we can generate even more diverse BERT backbones, increasing the diversity of our model zoo</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800" kern="100">
                <a:effectLst/>
                <a:latin typeface="Aptos" panose="020B0004020202020204" pitchFamily="34" charset="0"/>
                <a:ea typeface="Aptos" panose="020B0004020202020204" pitchFamily="34" charset="0"/>
                <a:cs typeface="Times New Roman" panose="02020603050405020304" pitchFamily="18" charset="0"/>
              </a:rPr>
              <a:t>Ultimately, we decided to focus</a:t>
            </a:r>
            <a:r>
              <a:rPr lang="en-CH" sz="1800" kern="100">
                <a:effectLst/>
                <a:latin typeface="Aptos" panose="020B0004020202020204" pitchFamily="34" charset="0"/>
                <a:ea typeface="Aptos" panose="020B0004020202020204" pitchFamily="34" charset="0"/>
                <a:cs typeface="Times New Roman" panose="02020603050405020304" pitchFamily="18" charset="0"/>
              </a:rPr>
              <a:t> on continued pre-training and two DS tasks on Sentiment Classification and Question &amp; Answering</a:t>
            </a:r>
          </a:p>
        </p:txBody>
      </p:sp>
      <p:sp>
        <p:nvSpPr>
          <p:cNvPr id="4" name="Slide Number Placeholder 3"/>
          <p:cNvSpPr>
            <a:spLocks noGrp="1"/>
          </p:cNvSpPr>
          <p:nvPr>
            <p:ph type="sldNum" sz="quarter" idx="5"/>
          </p:nvPr>
        </p:nvSpPr>
        <p:spPr/>
        <p:txBody>
          <a:bodyPr/>
          <a:lstStyle/>
          <a:p>
            <a:fld id="{19EFE3F1-1C0D-4780-BCDC-4F7033F6C9E1}" type="slidenum">
              <a:rPr lang="de-CH" smtClean="0"/>
              <a:t>10</a:t>
            </a:fld>
            <a:endParaRPr lang="de-CH"/>
          </a:p>
        </p:txBody>
      </p:sp>
    </p:spTree>
    <p:extLst>
      <p:ext uri="{BB962C8B-B14F-4D97-AF65-F5344CB8AC3E}">
        <p14:creationId xmlns:p14="http://schemas.microsoft.com/office/powerpoint/2010/main" val="3079886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H" sz="1800" kern="100">
                <a:effectLst/>
                <a:latin typeface="Aptos" panose="020B0004020202020204" pitchFamily="34" charset="0"/>
                <a:ea typeface="Aptos" panose="020B0004020202020204" pitchFamily="34" charset="0"/>
                <a:cs typeface="Times New Roman" panose="02020603050405020304" pitchFamily="18" charset="0"/>
              </a:rPr>
              <a:t>Now let’s look at the latent generating factors</a:t>
            </a:r>
          </a:p>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11</a:t>
            </a:fld>
            <a:endParaRPr lang="en-US"/>
          </a:p>
        </p:txBody>
      </p:sp>
    </p:spTree>
    <p:extLst>
      <p:ext uri="{BB962C8B-B14F-4D97-AF65-F5344CB8AC3E}">
        <p14:creationId xmlns:p14="http://schemas.microsoft.com/office/powerpoint/2010/main" val="155125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A model zoo’s latent generating factors are defined by three components – architecture, dataset &amp; hyperparameters, which we need to define for our pre-text task &amp; downstream, respectively</a:t>
            </a:r>
          </a:p>
        </p:txBody>
      </p:sp>
      <p:sp>
        <p:nvSpPr>
          <p:cNvPr id="4" name="Slide Number Placeholder 3"/>
          <p:cNvSpPr>
            <a:spLocks noGrp="1"/>
          </p:cNvSpPr>
          <p:nvPr>
            <p:ph type="sldNum" sz="quarter" idx="5"/>
          </p:nvPr>
        </p:nvSpPr>
        <p:spPr/>
        <p:txBody>
          <a:bodyPr/>
          <a:lstStyle/>
          <a:p>
            <a:fld id="{19EFE3F1-1C0D-4780-BCDC-4F7033F6C9E1}" type="slidenum">
              <a:rPr lang="de-CH" smtClean="0"/>
              <a:t>12</a:t>
            </a:fld>
            <a:endParaRPr lang="de-CH"/>
          </a:p>
        </p:txBody>
      </p:sp>
    </p:spTree>
    <p:extLst>
      <p:ext uri="{BB962C8B-B14F-4D97-AF65-F5344CB8AC3E}">
        <p14:creationId xmlns:p14="http://schemas.microsoft.com/office/powerpoint/2010/main" val="1488465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As mentioned before, for the pre-text task, we will take the BERT model as our basis</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After processing the text in forms of embeddings, the BERT returns a 768-dimensional output layer </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For the downstream task, we use an MLP classification head</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Typically, </a:t>
            </a:r>
            <a:r>
              <a:rPr lang="en-US" sz="1800" kern="100">
                <a:effectLst/>
                <a:latin typeface="Aptos" panose="020B0004020202020204" pitchFamily="34" charset="0"/>
                <a:ea typeface="Aptos" panose="020B0004020202020204" pitchFamily="34" charset="0"/>
                <a:cs typeface="Times New Roman" panose="02020603050405020304" pitchFamily="18" charset="0"/>
              </a:rPr>
              <a:t>the</a:t>
            </a:r>
            <a:r>
              <a:rPr lang="en-CH" sz="1800" kern="100">
                <a:effectLst/>
                <a:latin typeface="Aptos" panose="020B0004020202020204" pitchFamily="34" charset="0"/>
                <a:ea typeface="Aptos" panose="020B0004020202020204" pitchFamily="34" charset="0"/>
                <a:cs typeface="Times New Roman" panose="02020603050405020304" pitchFamily="18" charset="0"/>
              </a:rPr>
              <a:t> output layer </a:t>
            </a:r>
            <a:r>
              <a:rPr lang="en-US" sz="1800" kern="100">
                <a:effectLst/>
                <a:latin typeface="Aptos" panose="020B0004020202020204" pitchFamily="34" charset="0"/>
                <a:ea typeface="Aptos" panose="020B0004020202020204" pitchFamily="34" charset="0"/>
                <a:cs typeface="Times New Roman" panose="02020603050405020304" pitchFamily="18" charset="0"/>
              </a:rPr>
              <a:t>from BERT </a:t>
            </a:r>
            <a:r>
              <a:rPr lang="en-CH" sz="1800" kern="100">
                <a:effectLst/>
                <a:latin typeface="Aptos" panose="020B0004020202020204" pitchFamily="34" charset="0"/>
                <a:ea typeface="Aptos" panose="020B0004020202020204" pitchFamily="34" charset="0"/>
                <a:cs typeface="Times New Roman" panose="02020603050405020304" pitchFamily="18" charset="0"/>
              </a:rPr>
              <a:t>is used directly for the classification, however we add an additional hidden layer to generate more weights, which can be used for further processing</a:t>
            </a:r>
          </a:p>
        </p:txBody>
      </p:sp>
      <p:sp>
        <p:nvSpPr>
          <p:cNvPr id="4" name="Slide Number Placeholder 3"/>
          <p:cNvSpPr>
            <a:spLocks noGrp="1"/>
          </p:cNvSpPr>
          <p:nvPr>
            <p:ph type="sldNum" sz="quarter" idx="5"/>
          </p:nvPr>
        </p:nvSpPr>
        <p:spPr/>
        <p:txBody>
          <a:bodyPr/>
          <a:lstStyle/>
          <a:p>
            <a:fld id="{19EFE3F1-1C0D-4780-BCDC-4F7033F6C9E1}" type="slidenum">
              <a:rPr lang="de-CH" smtClean="0"/>
              <a:t>13</a:t>
            </a:fld>
            <a:endParaRPr lang="de-CH"/>
          </a:p>
        </p:txBody>
      </p:sp>
    </p:spTree>
    <p:extLst>
      <p:ext uri="{BB962C8B-B14F-4D97-AF65-F5344CB8AC3E}">
        <p14:creationId xmlns:p14="http://schemas.microsoft.com/office/powerpoint/2010/main" val="3474425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For the Pre-Text, we use the OpenWebText dataset, which is an open-source replication of the data that was used to train GPT-2</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For the Downstream task, we use the SST-2 dataset for sentiment analysis and the SQuAD dataset for Question Answering – both of which are commonly used</a:t>
            </a:r>
            <a:r>
              <a:rPr lang="en-US" sz="1800" kern="100">
                <a:effectLst/>
                <a:latin typeface="Aptos" panose="020B0004020202020204" pitchFamily="34" charset="0"/>
                <a:ea typeface="Aptos" panose="020B0004020202020204" pitchFamily="34" charset="0"/>
                <a:cs typeface="Times New Roman" panose="02020603050405020304" pitchFamily="18" charset="0"/>
              </a:rPr>
              <a:t> datasets </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As evaluation, we will use accuracy and the F1 score respectively</a:t>
            </a:r>
          </a:p>
        </p:txBody>
      </p:sp>
      <p:sp>
        <p:nvSpPr>
          <p:cNvPr id="4" name="Slide Number Placeholder 3"/>
          <p:cNvSpPr>
            <a:spLocks noGrp="1"/>
          </p:cNvSpPr>
          <p:nvPr>
            <p:ph type="sldNum" sz="quarter" idx="5"/>
          </p:nvPr>
        </p:nvSpPr>
        <p:spPr/>
        <p:txBody>
          <a:bodyPr/>
          <a:lstStyle/>
          <a:p>
            <a:fld id="{19EFE3F1-1C0D-4780-BCDC-4F7033F6C9E1}" type="slidenum">
              <a:rPr lang="de-CH" smtClean="0"/>
              <a:t>14</a:t>
            </a:fld>
            <a:endParaRPr lang="de-CH"/>
          </a:p>
        </p:txBody>
      </p:sp>
    </p:spTree>
    <p:extLst>
      <p:ext uri="{BB962C8B-B14F-4D97-AF65-F5344CB8AC3E}">
        <p14:creationId xmlns:p14="http://schemas.microsoft.com/office/powerpoint/2010/main" val="3189503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Now, here we provide you with an overview of the hyperparameters</a:t>
            </a:r>
          </a:p>
        </p:txBody>
      </p:sp>
      <p:sp>
        <p:nvSpPr>
          <p:cNvPr id="4" name="Slide Number Placeholder 3"/>
          <p:cNvSpPr>
            <a:spLocks noGrp="1"/>
          </p:cNvSpPr>
          <p:nvPr>
            <p:ph type="sldNum" sz="quarter" idx="5"/>
          </p:nvPr>
        </p:nvSpPr>
        <p:spPr/>
        <p:txBody>
          <a:bodyPr/>
          <a:lstStyle/>
          <a:p>
            <a:fld id="{19EFE3F1-1C0D-4780-BCDC-4F7033F6C9E1}" type="slidenum">
              <a:rPr lang="de-CH" smtClean="0"/>
              <a:t>15</a:t>
            </a:fld>
            <a:endParaRPr lang="de-CH"/>
          </a:p>
        </p:txBody>
      </p:sp>
    </p:spTree>
    <p:extLst>
      <p:ext uri="{BB962C8B-B14F-4D97-AF65-F5344CB8AC3E}">
        <p14:creationId xmlns:p14="http://schemas.microsoft.com/office/powerpoint/2010/main" val="2812290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To generate our model diversity, we decided to focus on varying the learning rate &amp; weight decay, as we believe that those have the most impact on our weights</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For the ranges, we selected what was typically used and slightly deviated to generate our ranges</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One disclaimer – After running first tests, we </a:t>
            </a:r>
            <a:r>
              <a:rPr lang="de-CH" sz="1800" kern="100" err="1">
                <a:effectLst/>
                <a:latin typeface="Aptos" panose="020B0004020202020204" pitchFamily="34" charset="0"/>
                <a:ea typeface="Aptos" panose="020B0004020202020204" pitchFamily="34" charset="0"/>
                <a:cs typeface="Times New Roman" panose="02020603050405020304" pitchFamily="18" charset="0"/>
              </a:rPr>
              <a:t>may</a:t>
            </a:r>
            <a:r>
              <a:rPr lang="de-CH" sz="1800" kern="100">
                <a:effectLst/>
                <a:latin typeface="Aptos" panose="020B0004020202020204" pitchFamily="34" charset="0"/>
                <a:ea typeface="Aptos" panose="020B0004020202020204" pitchFamily="34" charset="0"/>
                <a:cs typeface="Times New Roman" panose="02020603050405020304" pitchFamily="18" charset="0"/>
              </a:rPr>
              <a:t> </a:t>
            </a:r>
            <a:r>
              <a:rPr lang="de-CH" sz="1800" kern="100" err="1">
                <a:effectLst/>
                <a:latin typeface="Aptos" panose="020B0004020202020204" pitchFamily="34" charset="0"/>
                <a:ea typeface="Aptos" panose="020B0004020202020204" pitchFamily="34" charset="0"/>
                <a:cs typeface="Times New Roman" panose="02020603050405020304" pitchFamily="18" charset="0"/>
              </a:rPr>
              <a:t>need</a:t>
            </a:r>
            <a:r>
              <a:rPr lang="en-CH" sz="1800" kern="100">
                <a:effectLst/>
                <a:latin typeface="Aptos" panose="020B0004020202020204" pitchFamily="34" charset="0"/>
                <a:ea typeface="Aptos" panose="020B0004020202020204" pitchFamily="34" charset="0"/>
                <a:cs typeface="Times New Roman" panose="02020603050405020304" pitchFamily="18" charset="0"/>
              </a:rPr>
              <a:t> to adjust the hyperparameters during the next weeks depending on the impact of the weights - in case they are not impacted meaningful enough</a:t>
            </a:r>
          </a:p>
        </p:txBody>
      </p:sp>
      <p:sp>
        <p:nvSpPr>
          <p:cNvPr id="4" name="Slide Number Placeholder 3"/>
          <p:cNvSpPr>
            <a:spLocks noGrp="1"/>
          </p:cNvSpPr>
          <p:nvPr>
            <p:ph type="sldNum" sz="quarter" idx="5"/>
          </p:nvPr>
        </p:nvSpPr>
        <p:spPr/>
        <p:txBody>
          <a:bodyPr/>
          <a:lstStyle/>
          <a:p>
            <a:fld id="{19EFE3F1-1C0D-4780-BCDC-4F7033F6C9E1}" type="slidenum">
              <a:rPr lang="de-CH" smtClean="0"/>
              <a:t>16</a:t>
            </a:fld>
            <a:endParaRPr lang="de-CH"/>
          </a:p>
        </p:txBody>
      </p:sp>
    </p:spTree>
    <p:extLst>
      <p:ext uri="{BB962C8B-B14F-4D97-AF65-F5344CB8AC3E}">
        <p14:creationId xmlns:p14="http://schemas.microsoft.com/office/powerpoint/2010/main" val="4204283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Given our configuration setup &amp; generating factors, we can now define our model zoos &amp; number of models </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In total, we will have two model zoos</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As stated before, we will us </a:t>
            </a:r>
            <a:r>
              <a:rPr lang="en-US" sz="1800" kern="100">
                <a:effectLst/>
                <a:latin typeface="Aptos" panose="020B0004020202020204" pitchFamily="34" charset="0"/>
                <a:ea typeface="Aptos" panose="020B0004020202020204" pitchFamily="34" charset="0"/>
                <a:cs typeface="Times New Roman" panose="02020603050405020304" pitchFamily="18" charset="0"/>
              </a:rPr>
              <a:t>the pre-trained </a:t>
            </a:r>
            <a:r>
              <a:rPr lang="en-CH" sz="1800" kern="100">
                <a:effectLst/>
                <a:latin typeface="Aptos" panose="020B0004020202020204" pitchFamily="34" charset="0"/>
                <a:ea typeface="Aptos" panose="020B0004020202020204" pitchFamily="34" charset="0"/>
                <a:cs typeface="Times New Roman" panose="02020603050405020304" pitchFamily="18" charset="0"/>
              </a:rPr>
              <a:t>BERT and do continue pre-training </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Permutating the hyperparameters, so 2 x 3, will get us </a:t>
            </a:r>
            <a:r>
              <a:rPr lang="en-US" sz="1800" kern="100">
                <a:effectLst/>
                <a:latin typeface="Aptos" panose="020B0004020202020204" pitchFamily="34" charset="0"/>
                <a:ea typeface="Aptos" panose="020B0004020202020204" pitchFamily="34" charset="0"/>
                <a:cs typeface="Times New Roman" panose="02020603050405020304" pitchFamily="18" charset="0"/>
              </a:rPr>
              <a:t>to </a:t>
            </a:r>
            <a:r>
              <a:rPr lang="en-CH" sz="1800" kern="100">
                <a:effectLst/>
                <a:latin typeface="Aptos" panose="020B0004020202020204" pitchFamily="34" charset="0"/>
                <a:ea typeface="Aptos" panose="020B0004020202020204" pitchFamily="34" charset="0"/>
                <a:cs typeface="Times New Roman" panose="02020603050405020304" pitchFamily="18" charset="0"/>
              </a:rPr>
              <a:t>6 pre-trained BERTs</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In the downstream task, we will unfreeze the weights and do fine-tuning for sentiment classification &amp; question answering</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Again, permutating the hyperparameters we will have 6 variations, resulting into 36 task-specific </a:t>
            </a:r>
            <a:r>
              <a:rPr lang="en-US" sz="1800" kern="100">
                <a:effectLst/>
                <a:latin typeface="Aptos" panose="020B0004020202020204" pitchFamily="34" charset="0"/>
                <a:ea typeface="Aptos" panose="020B0004020202020204" pitchFamily="34" charset="0"/>
                <a:cs typeface="Times New Roman" panose="02020603050405020304" pitchFamily="18" charset="0"/>
              </a:rPr>
              <a:t>BERTs </a:t>
            </a:r>
            <a:r>
              <a:rPr lang="en-CH" sz="1800" kern="100">
                <a:effectLst/>
                <a:latin typeface="Aptos" panose="020B0004020202020204" pitchFamily="34" charset="0"/>
                <a:ea typeface="Aptos" panose="020B0004020202020204" pitchFamily="34" charset="0"/>
                <a:cs typeface="Times New Roman" panose="02020603050405020304" pitchFamily="18" charset="0"/>
              </a:rPr>
              <a:t>for each model</a:t>
            </a:r>
            <a:r>
              <a:rPr lang="en-US" sz="1800" kern="100">
                <a:effectLst/>
                <a:latin typeface="Aptos" panose="020B0004020202020204" pitchFamily="34" charset="0"/>
                <a:ea typeface="Aptos" panose="020B0004020202020204" pitchFamily="34" charset="0"/>
                <a:cs typeface="Times New Roman" panose="02020603050405020304" pitchFamily="18" charset="0"/>
              </a:rPr>
              <a:t> and 72 overall. </a:t>
            </a: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EFE3F1-1C0D-4780-BCDC-4F7033F6C9E1}" type="slidenum">
              <a:rPr lang="de-CH" smtClean="0"/>
              <a:t>17</a:t>
            </a:fld>
            <a:endParaRPr lang="de-CH"/>
          </a:p>
        </p:txBody>
      </p:sp>
    </p:spTree>
    <p:extLst>
      <p:ext uri="{BB962C8B-B14F-4D97-AF65-F5344CB8AC3E}">
        <p14:creationId xmlns:p14="http://schemas.microsoft.com/office/powerpoint/2010/main" val="940516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18</a:t>
            </a:fld>
            <a:endParaRPr lang="en-US"/>
          </a:p>
        </p:txBody>
      </p:sp>
    </p:spTree>
    <p:extLst>
      <p:ext uri="{BB962C8B-B14F-4D97-AF65-F5344CB8AC3E}">
        <p14:creationId xmlns:p14="http://schemas.microsoft.com/office/powerpoint/2010/main" val="3086306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For the training protocol for consistency, all models in our zoo will follow the same 80-10-10 train-validation-test split, training for 10 epochs on pretext and 5 epochs on downstream tasks. </a:t>
            </a:r>
          </a:p>
          <a:p>
            <a:pPr marL="285750" indent="-285750">
              <a:buFont typeface="Arial" panose="020B0604020202020204" pitchFamily="34" charset="0"/>
              <a:buChar char="•"/>
            </a:pP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We'll monitor and record train and validation loss, saving model checkpoints for each epoch.</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en-CH"/>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Ultimately, we aim to have around 500 model states, which translates to a total of 55 billion parameters, which we’ll have to investigate. </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CH"/>
          </a:p>
          <a:p>
            <a:endParaRPr lang="en-CH"/>
          </a:p>
        </p:txBody>
      </p:sp>
      <p:sp>
        <p:nvSpPr>
          <p:cNvPr id="4" name="Slide Number Placeholder 3"/>
          <p:cNvSpPr>
            <a:spLocks noGrp="1"/>
          </p:cNvSpPr>
          <p:nvPr>
            <p:ph type="sldNum" sz="quarter" idx="5"/>
          </p:nvPr>
        </p:nvSpPr>
        <p:spPr/>
        <p:txBody>
          <a:bodyPr/>
          <a:lstStyle/>
          <a:p>
            <a:fld id="{19EFE3F1-1C0D-4780-BCDC-4F7033F6C9E1}" type="slidenum">
              <a:rPr lang="de-CH" smtClean="0"/>
              <a:t>19</a:t>
            </a:fld>
            <a:endParaRPr lang="de-CH"/>
          </a:p>
        </p:txBody>
      </p:sp>
    </p:spTree>
    <p:extLst>
      <p:ext uri="{BB962C8B-B14F-4D97-AF65-F5344CB8AC3E}">
        <p14:creationId xmlns:p14="http://schemas.microsoft.com/office/powerpoint/2010/main" val="342424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That’s the agenda for today. We’ll start with an introduction followed by configuration space, latent generating factors, training protocol and finally status and next steps.</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EFE3F1-1C0D-4780-BCDC-4F7033F6C9E1}" type="slidenum">
              <a:rPr lang="en-US" smtClean="0"/>
              <a:t>2</a:t>
            </a:fld>
            <a:endParaRPr lang="en-US"/>
          </a:p>
        </p:txBody>
      </p:sp>
    </p:spTree>
    <p:extLst>
      <p:ext uri="{BB962C8B-B14F-4D97-AF65-F5344CB8AC3E}">
        <p14:creationId xmlns:p14="http://schemas.microsoft.com/office/powerpoint/2010/main" val="3313871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20</a:t>
            </a:fld>
            <a:endParaRPr lang="en-US"/>
          </a:p>
        </p:txBody>
      </p:sp>
    </p:spTree>
    <p:extLst>
      <p:ext uri="{BB962C8B-B14F-4D97-AF65-F5344CB8AC3E}">
        <p14:creationId xmlns:p14="http://schemas.microsoft.com/office/powerpoint/2010/main" val="1158920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Turning to our current status and next we've conducted literature research, decided on a configuration space, explored the latent generating factors, and wrote the code for pre-training.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Next, we’ll develop the training pipeline for the downstream tasks and start training our model zoos soon as we get the GPU access.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Finally, we'll investigate the results and explore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sparsification</a:t>
            </a:r>
            <a:r>
              <a:rPr lang="en-GB" sz="1800" kern="100">
                <a:effectLst/>
                <a:latin typeface="Calibri" panose="020F0502020204030204" pitchFamily="34" charset="0"/>
                <a:ea typeface="Calibri" panose="020F0502020204030204" pitchFamily="34" charset="0"/>
                <a:cs typeface="Times New Roman" panose="02020603050405020304" pitchFamily="18" charset="0"/>
              </a:rPr>
              <a:t> techniques.</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9EFE3F1-1C0D-4780-BCDC-4F7033F6C9E1}" type="slidenum">
              <a:rPr lang="de-CH" smtClean="0"/>
              <a:t>21</a:t>
            </a:fld>
            <a:endParaRPr lang="de-CH"/>
          </a:p>
        </p:txBody>
      </p:sp>
    </p:spTree>
    <p:extLst>
      <p:ext uri="{BB962C8B-B14F-4D97-AF65-F5344CB8AC3E}">
        <p14:creationId xmlns:p14="http://schemas.microsoft.com/office/powerpoint/2010/main" val="3226268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That already concludes our presentation. Thank you for listening, and we may now take your questions.</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277261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25</a:t>
            </a:fld>
            <a:endParaRPr lang="en-US"/>
          </a:p>
        </p:txBody>
      </p:sp>
    </p:spTree>
    <p:extLst>
      <p:ext uri="{BB962C8B-B14F-4D97-AF65-F5344CB8AC3E}">
        <p14:creationId xmlns:p14="http://schemas.microsoft.com/office/powerpoint/2010/main" val="38457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Estimate regular: 800 days</a:t>
            </a:r>
          </a:p>
          <a:p>
            <a:r>
              <a:rPr lang="en-US"/>
              <a:t>Cut in half sequence length: 600 days</a:t>
            </a:r>
          </a:p>
          <a:p>
            <a:r>
              <a:rPr lang="en-US"/>
              <a:t>Use only 20% of data: 120 days</a:t>
            </a:r>
          </a:p>
          <a:p>
            <a:r>
              <a:rPr lang="en-US"/>
              <a:t>Use smaller architecture like Albert instead of BERT: 60 days</a:t>
            </a:r>
          </a:p>
          <a:p>
            <a:r>
              <a:rPr lang="en-US"/>
              <a:t>Get 2 GPUs instead of 1: 30 days</a:t>
            </a:r>
          </a:p>
          <a:p>
            <a:r>
              <a:rPr lang="en-US"/>
              <a:t>Train only 20 epochs instead of 40: 15 days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26</a:t>
            </a:fld>
            <a:endParaRPr lang="en-US"/>
          </a:p>
        </p:txBody>
      </p:sp>
    </p:spTree>
    <p:extLst>
      <p:ext uri="{BB962C8B-B14F-4D97-AF65-F5344CB8AC3E}">
        <p14:creationId xmlns:p14="http://schemas.microsoft.com/office/powerpoint/2010/main" val="1868675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27</a:t>
            </a:fld>
            <a:endParaRPr lang="en-US"/>
          </a:p>
        </p:txBody>
      </p:sp>
    </p:spTree>
    <p:extLst>
      <p:ext uri="{BB962C8B-B14F-4D97-AF65-F5344CB8AC3E}">
        <p14:creationId xmlns:p14="http://schemas.microsoft.com/office/powerpoint/2010/main" val="405844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28</a:t>
            </a:fld>
            <a:endParaRPr lang="en-US"/>
          </a:p>
        </p:txBody>
      </p:sp>
    </p:spTree>
    <p:extLst>
      <p:ext uri="{BB962C8B-B14F-4D97-AF65-F5344CB8AC3E}">
        <p14:creationId xmlns:p14="http://schemas.microsoft.com/office/powerpoint/2010/main" val="3812519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30</a:t>
            </a:fld>
            <a:endParaRPr lang="en-US"/>
          </a:p>
        </p:txBody>
      </p:sp>
    </p:spTree>
    <p:extLst>
      <p:ext uri="{BB962C8B-B14F-4D97-AF65-F5344CB8AC3E}">
        <p14:creationId xmlns:p14="http://schemas.microsoft.com/office/powerpoint/2010/main" val="4113277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35</a:t>
            </a:fld>
            <a:endParaRPr lang="en-US"/>
          </a:p>
        </p:txBody>
      </p:sp>
    </p:spTree>
    <p:extLst>
      <p:ext uri="{BB962C8B-B14F-4D97-AF65-F5344CB8AC3E}">
        <p14:creationId xmlns:p14="http://schemas.microsoft.com/office/powerpoint/2010/main" val="633614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19EFE3F1-1C0D-4780-BCDC-4F7033F6C9E1}" type="slidenum">
              <a:rPr lang="de-CH" smtClean="0"/>
              <a:t>36</a:t>
            </a:fld>
            <a:endParaRPr lang="de-CH"/>
          </a:p>
        </p:txBody>
      </p:sp>
    </p:spTree>
    <p:extLst>
      <p:ext uri="{BB962C8B-B14F-4D97-AF65-F5344CB8AC3E}">
        <p14:creationId xmlns:p14="http://schemas.microsoft.com/office/powerpoint/2010/main" val="443856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EFE3F1-1C0D-4780-BCDC-4F7033F6C9E1}" type="slidenum">
              <a:rPr lang="en-US" smtClean="0"/>
              <a:t>3</a:t>
            </a:fld>
            <a:endParaRPr lang="en-US"/>
          </a:p>
        </p:txBody>
      </p:sp>
    </p:spTree>
    <p:extLst>
      <p:ext uri="{BB962C8B-B14F-4D97-AF65-F5344CB8AC3E}">
        <p14:creationId xmlns:p14="http://schemas.microsoft.com/office/powerpoint/2010/main" val="2314040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 would like to start the presentation by giving you a bit of context for our project. As you might know neural networks evolve on unique trajectories in weight space during training, influenced by weight initialization and hyperparameters. This leads to different model parameters and minima on the loss surface.</a:t>
            </a:r>
          </a:p>
          <a:p>
            <a:pPr marL="171450" indent="-171450">
              <a:buFont typeface="Arial" panose="020B0604020202020204" pitchFamily="34" charset="0"/>
              <a:buChar char="•"/>
            </a:pPr>
            <a:endParaRPr lang="en-US"/>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When training a set of networks, called a "model zoo," structures form in the weight space, revealing properties of models, such as accuracy or training status.</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By analysing those model zoos, we can explore various use cases, such as discovering learning dynamics, model analysis and even generative modelling of neural networks. </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 blueprint paper of Damian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Borth</a:t>
            </a:r>
            <a:r>
              <a:rPr lang="en-GB" sz="1800" kern="100">
                <a:effectLst/>
                <a:latin typeface="Calibri" panose="020F0502020204030204" pitchFamily="34" charset="0"/>
                <a:ea typeface="Calibri" panose="020F0502020204030204" pitchFamily="34" charset="0"/>
                <a:cs typeface="Times New Roman" panose="02020603050405020304" pitchFamily="18" charset="0"/>
              </a:rPr>
              <a:t>, Konstantin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Schürholt</a:t>
            </a:r>
            <a:r>
              <a:rPr lang="en-GB" sz="1800" kern="100">
                <a:effectLst/>
                <a:latin typeface="Calibri" panose="020F0502020204030204" pitchFamily="34" charset="0"/>
                <a:ea typeface="Calibri" panose="020F0502020204030204" pitchFamily="34" charset="0"/>
                <a:cs typeface="Times New Roman" panose="02020603050405020304" pitchFamily="18" charset="0"/>
              </a:rPr>
              <a:t> and his colleagues used CNNs to generate model zoos and we will now work on language transformers, focusing on Bert. </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EFE3F1-1C0D-4780-BCDC-4F7033F6C9E1}" type="slidenum">
              <a:rPr lang="en-US" smtClean="0"/>
              <a:t>4</a:t>
            </a:fld>
            <a:endParaRPr lang="en-US"/>
          </a:p>
        </p:txBody>
      </p:sp>
    </p:spTree>
    <p:extLst>
      <p:ext uri="{BB962C8B-B14F-4D97-AF65-F5344CB8AC3E}">
        <p14:creationId xmlns:p14="http://schemas.microsoft.com/office/powerpoint/2010/main" val="9029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So, let’s have a quick look at Bert. Bert was introduced in 2019 by Google and advanced the field of NLP.  Bert’s innovation was to employ a transformer architecture which uses self-attention to enhance the creation of contextualized embeddings and most importantly, process the text bidirectionally, so from left AND right as opposed to previous models who mainly processed text sequentially.</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 base version of Bert has 12 encoder layers and a total of 110 million parameters and was trained on 3.3 billion words from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BookCorpus</a:t>
            </a:r>
            <a:r>
              <a:rPr lang="en-GB" sz="1800" kern="100">
                <a:effectLst/>
                <a:latin typeface="Calibri" panose="020F0502020204030204" pitchFamily="34" charset="0"/>
                <a:ea typeface="Calibri" panose="020F0502020204030204" pitchFamily="34" charset="0"/>
                <a:cs typeface="Times New Roman" panose="02020603050405020304" pitchFamily="18" charset="0"/>
              </a:rPr>
              <a:t> and Wikipedia.</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BERT is trained in two steps: pretext tasks and downstream tasks training.</a:t>
            </a: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For pretext, first, we’ve the masked language modelling where random words are masked out and the model tries to predict those words. For example, you could have a sentence like “The man is drinking a glass of …” and then BERT would guess something like water or milk. </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Then we’ve the next sentence prediction where Bert tries to predict whether two sentences are consecutive or not. </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This pretraining creates a robust representation which can then be used for training on different downstream tasks. </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Furthermore, there exist different versions of BERT in varying sizes. </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en-CH"/>
          </a:p>
        </p:txBody>
      </p:sp>
      <p:sp>
        <p:nvSpPr>
          <p:cNvPr id="4" name="Slide Number Placeholder 3"/>
          <p:cNvSpPr>
            <a:spLocks noGrp="1"/>
          </p:cNvSpPr>
          <p:nvPr>
            <p:ph type="sldNum" sz="quarter" idx="5"/>
          </p:nvPr>
        </p:nvSpPr>
        <p:spPr/>
        <p:txBody>
          <a:bodyPr/>
          <a:lstStyle/>
          <a:p>
            <a:fld id="{19EFE3F1-1C0D-4780-BCDC-4F7033F6C9E1}" type="slidenum">
              <a:rPr lang="de-CH" smtClean="0"/>
              <a:t>5</a:t>
            </a:fld>
            <a:endParaRPr lang="de-CH"/>
          </a:p>
        </p:txBody>
      </p:sp>
    </p:spTree>
    <p:extLst>
      <p:ext uri="{BB962C8B-B14F-4D97-AF65-F5344CB8AC3E}">
        <p14:creationId xmlns:p14="http://schemas.microsoft.com/office/powerpoint/2010/main" val="4175972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So, as you’ve seen before, the transformer architecture, adds an additional layer of complexity as we move from a supervised-only to a two-step training process. </a:t>
            </a:r>
          </a:p>
          <a:p>
            <a:pPr marL="285750" indent="-285750">
              <a:buFont typeface="Arial" panose="020B0604020202020204" pitchFamily="34" charset="0"/>
              <a:buChar char="•"/>
            </a:pP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With the CNN approach the training was relatively straightforward and you would train a model with supervised learning on image classification to create your diverse model zoo. </a:t>
            </a:r>
          </a:p>
          <a:p>
            <a:pPr marL="285750" indent="-285750">
              <a:buFont typeface="Arial" panose="020B0604020202020204" pitchFamily="34" charset="0"/>
              <a:buChar char="•"/>
            </a:pP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With transformers we’ve a completely new approach. Initially, we use pretext tasks like masked language modelling and next-sentence prediction to produce a diverse zoo of pretrained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Berts</a:t>
            </a:r>
            <a:r>
              <a:rPr lang="en-GB" sz="1800" kern="10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We then take those pretrained Bert and undergo a second round of training on downstream tasks, such as sentiment classification and question answering to create a diverse zoo of task specific BERTs.</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800" kern="100">
                <a:effectLst/>
                <a:latin typeface="Calibri" panose="020F0502020204030204" pitchFamily="34" charset="0"/>
                <a:ea typeface="Calibri" panose="020F0502020204030204" pitchFamily="34" charset="0"/>
                <a:cs typeface="Times New Roman" panose="02020603050405020304" pitchFamily="18" charset="0"/>
              </a:rPr>
              <a:t>Considering this fundamental shift in how transformers are trained, we must reevaluate our training setup and think along three dimensions: </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CH"/>
          </a:p>
        </p:txBody>
      </p:sp>
      <p:sp>
        <p:nvSpPr>
          <p:cNvPr id="4" name="Slide Number Placeholder 3"/>
          <p:cNvSpPr>
            <a:spLocks noGrp="1"/>
          </p:cNvSpPr>
          <p:nvPr>
            <p:ph type="sldNum" sz="quarter" idx="5"/>
          </p:nvPr>
        </p:nvSpPr>
        <p:spPr/>
        <p:txBody>
          <a:bodyPr/>
          <a:lstStyle/>
          <a:p>
            <a:fld id="{19EFE3F1-1C0D-4780-BCDC-4F7033F6C9E1}" type="slidenum">
              <a:rPr lang="de-CH" smtClean="0"/>
              <a:t>6</a:t>
            </a:fld>
            <a:endParaRPr lang="de-CH"/>
          </a:p>
        </p:txBody>
      </p:sp>
    </p:spTree>
    <p:extLst>
      <p:ext uri="{BB962C8B-B14F-4D97-AF65-F5344CB8AC3E}">
        <p14:creationId xmlns:p14="http://schemas.microsoft.com/office/powerpoint/2010/main" val="3749204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a:effectLst/>
                <a:latin typeface="Calibri" panose="020F0502020204030204" pitchFamily="34" charset="0"/>
                <a:ea typeface="Calibri" panose="020F0502020204030204" pitchFamily="34" charset="0"/>
                <a:cs typeface="Times New Roman" panose="02020603050405020304" pitchFamily="18" charset="0"/>
              </a:rPr>
              <a:t>Considering this fundamental shift in how transformers are trained, we must reevaluate our training setup and think along three dimensions: </a:t>
            </a:r>
          </a:p>
          <a:p>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First there is the Configuration space</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Then the Generating factors</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a:effectLst/>
                <a:latin typeface="Calibri" panose="020F0502020204030204" pitchFamily="34" charset="0"/>
                <a:ea typeface="Calibri" panose="020F0502020204030204" pitchFamily="34" charset="0"/>
                <a:cs typeface="Times New Roman" panose="02020603050405020304" pitchFamily="18" charset="0"/>
              </a:rPr>
              <a:t>and finally, the training protocol</a:t>
            </a:r>
          </a:p>
          <a:p>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Calibri" panose="020F0502020204030204" pitchFamily="34" charset="0"/>
                <a:ea typeface="Calibri" panose="020F0502020204030204" pitchFamily="34" charset="0"/>
                <a:cs typeface="Times New Roman" panose="02020603050405020304" pitchFamily="18" charset="0"/>
              </a:rPr>
              <a:t>I’ll now pass the word to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Kaan</a:t>
            </a:r>
            <a:r>
              <a:rPr lang="en-GB" sz="1800" kern="100">
                <a:effectLst/>
                <a:latin typeface="Calibri" panose="020F0502020204030204" pitchFamily="34" charset="0"/>
                <a:ea typeface="Calibri" panose="020F0502020204030204" pitchFamily="34" charset="0"/>
                <a:cs typeface="Times New Roman" panose="02020603050405020304" pitchFamily="18" charset="0"/>
              </a:rPr>
              <a:t> who will tell you more about those areas in detail. </a:t>
            </a:r>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CH"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EFE3F1-1C0D-4780-BCDC-4F7033F6C9E1}" type="slidenum">
              <a:rPr lang="de-CH" smtClean="0"/>
              <a:t>7</a:t>
            </a:fld>
            <a:endParaRPr lang="de-CH"/>
          </a:p>
        </p:txBody>
      </p:sp>
    </p:spTree>
    <p:extLst>
      <p:ext uri="{BB962C8B-B14F-4D97-AF65-F5344CB8AC3E}">
        <p14:creationId xmlns:p14="http://schemas.microsoft.com/office/powerpoint/2010/main" val="8943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tabLst>
                <a:tab pos="457200" algn="l"/>
              </a:tabLst>
            </a:pPr>
            <a:r>
              <a:rPr lang="en-US" sz="1200" kern="100">
                <a:effectLst/>
                <a:latin typeface="Aptos" panose="020B0004020202020204" pitchFamily="34" charset="0"/>
                <a:ea typeface="Aptos" panose="020B0004020202020204" pitchFamily="34" charset="0"/>
                <a:cs typeface="Times New Roman" panose="02020603050405020304" pitchFamily="18" charset="0"/>
              </a:rPr>
              <a:t>Before even getting started with our training pipeline, we first had to think conceptually about our configuration space and answer the questions:</a:t>
            </a:r>
            <a:endParaRPr lang="en-CH" sz="1200" kern="10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Arial" panose="020B0604020202020204" pitchFamily="34" charset="0"/>
              <a:buChar char="•"/>
              <a:tabLst>
                <a:tab pos="914400" algn="l"/>
              </a:tabLst>
            </a:pPr>
            <a:r>
              <a:rPr lang="en-US" sz="1200" kern="100">
                <a:effectLst/>
                <a:latin typeface="Aptos" panose="020B0004020202020204" pitchFamily="34" charset="0"/>
                <a:ea typeface="Aptos" panose="020B0004020202020204" pitchFamily="34" charset="0"/>
                <a:cs typeface="Times New Roman" panose="02020603050405020304" pitchFamily="18" charset="0"/>
              </a:rPr>
              <a:t>how do we generate model diversity, and</a:t>
            </a:r>
            <a:endParaRPr lang="en-CH" sz="1200" kern="10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Arial" panose="020B0604020202020204" pitchFamily="34" charset="0"/>
              <a:buChar char="•"/>
              <a:tabLst>
                <a:tab pos="914400" algn="l"/>
              </a:tabLst>
            </a:pPr>
            <a:r>
              <a:rPr lang="en-US" sz="1200" kern="100">
                <a:effectLst/>
                <a:latin typeface="Aptos" panose="020B0004020202020204" pitchFamily="34" charset="0"/>
                <a:ea typeface="Aptos" panose="020B0004020202020204" pitchFamily="34" charset="0"/>
                <a:cs typeface="Times New Roman" panose="02020603050405020304" pitchFamily="18" charset="0"/>
              </a:rPr>
              <a:t>which configuration balances diversity and computational resources </a:t>
            </a:r>
            <a:endParaRPr lang="en-CH" sz="12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200" kern="100">
                <a:effectLst/>
                <a:latin typeface="Aptos" panose="020B0004020202020204" pitchFamily="34" charset="0"/>
                <a:ea typeface="Aptos" panose="020B0004020202020204" pitchFamily="34" charset="0"/>
                <a:cs typeface="Times New Roman" panose="02020603050405020304" pitchFamily="18" charset="0"/>
              </a:rPr>
              <a:t>This was an important conceptual step for us because compared to Vision Transformers, Language Transformers take significantly longer to train, adding an additional complexity. </a:t>
            </a:r>
            <a:endParaRPr lang="en-CH" sz="12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200" kern="100">
                <a:effectLst/>
                <a:latin typeface="Aptos" panose="020B0004020202020204" pitchFamily="34" charset="0"/>
                <a:ea typeface="Aptos" panose="020B0004020202020204" pitchFamily="34" charset="0"/>
                <a:cs typeface="Times New Roman" panose="02020603050405020304" pitchFamily="18" charset="0"/>
              </a:rPr>
              <a:t>So, started by mapping our configuration space…</a:t>
            </a:r>
            <a:endParaRPr lang="en-CH" sz="12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EFE3F1-1C0D-4780-BCDC-4F7033F6C9E1}" type="slidenum">
              <a:rPr lang="en-US" smtClean="0"/>
              <a:t>8</a:t>
            </a:fld>
            <a:endParaRPr lang="en-US"/>
          </a:p>
        </p:txBody>
      </p:sp>
    </p:spTree>
    <p:extLst>
      <p:ext uri="{BB962C8B-B14F-4D97-AF65-F5344CB8AC3E}">
        <p14:creationId xmlns:p14="http://schemas.microsoft.com/office/powerpoint/2010/main" val="186542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 over two trainings steps </a:t>
            </a:r>
            <a:r>
              <a:rPr lang="en-US" sz="1800" kern="100">
                <a:effectLst/>
                <a:latin typeface="Aptos" panose="020B0004020202020204" pitchFamily="34" charset="0"/>
                <a:ea typeface="Aptos" panose="020B0004020202020204" pitchFamily="34" charset="0"/>
                <a:cs typeface="Times New Roman" panose="02020603050405020304" pitchFamily="18" charset="0"/>
              </a:rPr>
              <a:t>and </a:t>
            </a:r>
            <a:r>
              <a:rPr lang="en-CH" sz="1800" kern="100">
                <a:effectLst/>
                <a:latin typeface="Aptos" panose="020B0004020202020204" pitchFamily="34" charset="0"/>
                <a:ea typeface="Aptos" panose="020B0004020202020204" pitchFamily="34" charset="0"/>
                <a:cs typeface="Times New Roman" panose="02020603050405020304" pitchFamily="18" charset="0"/>
              </a:rPr>
              <a:t>then in further into four sub-components. </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For Model Selection, we need to </a:t>
            </a:r>
            <a:r>
              <a:rPr lang="en-US" sz="1800" kern="100">
                <a:effectLst/>
                <a:latin typeface="Aptos" panose="020B0004020202020204" pitchFamily="34" charset="0"/>
                <a:ea typeface="Aptos" panose="020B0004020202020204" pitchFamily="34" charset="0"/>
                <a:cs typeface="Times New Roman" panose="02020603050405020304" pitchFamily="18" charset="0"/>
              </a:rPr>
              <a:t>choose a model as our basis, for instance an empty or pre-trained BERT, or smaller models like TinyBERT</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CH" sz="1800" kern="100">
                <a:effectLst/>
                <a:latin typeface="Aptos" panose="020B0004020202020204" pitchFamily="34" charset="0"/>
                <a:ea typeface="Aptos" panose="020B0004020202020204" pitchFamily="34" charset="0"/>
                <a:cs typeface="Times New Roman" panose="02020603050405020304" pitchFamily="18" charset="0"/>
              </a:rPr>
              <a:t>For Training Approach, we </a:t>
            </a:r>
            <a:r>
              <a:rPr lang="en-US" sz="1800" kern="100">
                <a:effectLst/>
                <a:latin typeface="Aptos" panose="020B0004020202020204" pitchFamily="34" charset="0"/>
                <a:ea typeface="Aptos" panose="020B0004020202020204" pitchFamily="34" charset="0"/>
                <a:cs typeface="Times New Roman" panose="02020603050405020304" pitchFamily="18" charset="0"/>
              </a:rPr>
              <a:t>evaluate whether we pre-train from scratch or do continued pre-training </a:t>
            </a:r>
          </a:p>
          <a:p>
            <a:pPr marL="342900" lvl="0" indent="-342900">
              <a:buFont typeface="Arial" panose="020B0604020202020204" pitchFamily="34" charset="0"/>
              <a:buChar char="•"/>
              <a:tabLst>
                <a:tab pos="457200" algn="l"/>
              </a:tabLst>
            </a:pP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800" kern="100">
                <a:effectLst/>
                <a:latin typeface="Aptos" panose="020B0004020202020204" pitchFamily="34" charset="0"/>
                <a:ea typeface="Aptos" panose="020B0004020202020204" pitchFamily="34" charset="0"/>
                <a:cs typeface="Times New Roman" panose="02020603050405020304" pitchFamily="18" charset="0"/>
              </a:rPr>
              <a:t>The third points </a:t>
            </a:r>
            <a:r>
              <a:rPr lang="en-CH" sz="1800" kern="100">
                <a:effectLst/>
                <a:latin typeface="Aptos" panose="020B0004020202020204" pitchFamily="34" charset="0"/>
                <a:ea typeface="Aptos" panose="020B0004020202020204" pitchFamily="34" charset="0"/>
                <a:cs typeface="Times New Roman" panose="02020603050405020304" pitchFamily="18" charset="0"/>
              </a:rPr>
              <a:t>refer to the question</a:t>
            </a:r>
            <a:r>
              <a:rPr lang="en-US" sz="1800" kern="100">
                <a:effectLst/>
                <a:latin typeface="Aptos" panose="020B0004020202020204" pitchFamily="34" charset="0"/>
                <a:ea typeface="Aptos" panose="020B0004020202020204" pitchFamily="34" charset="0"/>
                <a:cs typeface="Times New Roman" panose="02020603050405020304" pitchFamily="18" charset="0"/>
              </a:rPr>
              <a:t> whether we unfreeze or freeze the weights in the transformer blocks</a:t>
            </a: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800" kern="100">
                <a:effectLst/>
                <a:latin typeface="Aptos" panose="020B0004020202020204" pitchFamily="34" charset="0"/>
                <a:ea typeface="Aptos" panose="020B0004020202020204" pitchFamily="34" charset="0"/>
                <a:cs typeface="Times New Roman" panose="02020603050405020304" pitchFamily="18" charset="0"/>
              </a:rPr>
              <a:t>Then lastly, we look at which downstream tasks we will be focusing on, for instance sentiment analysis or question answering</a:t>
            </a:r>
            <a:endParaRPr lang="en-CH"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Arial" panose="020B0604020202020204" pitchFamily="34" charset="0"/>
              <a:buChar char="•"/>
              <a:tabLst>
                <a:tab pos="457200" algn="l"/>
              </a:tabLst>
            </a:pPr>
            <a:endParaRPr lang="en-CH" sz="12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EFE3F1-1C0D-4780-BCDC-4F7033F6C9E1}" type="slidenum">
              <a:rPr lang="de-CH" smtClean="0"/>
              <a:t>9</a:t>
            </a:fld>
            <a:endParaRPr lang="de-CH"/>
          </a:p>
        </p:txBody>
      </p:sp>
    </p:spTree>
    <p:extLst>
      <p:ext uri="{BB962C8B-B14F-4D97-AF65-F5344CB8AC3E}">
        <p14:creationId xmlns:p14="http://schemas.microsoft.com/office/powerpoint/2010/main" val="2716304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Slide 1">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skating, building, ramp, board&#10;&#10;Description automatically generated">
            <a:extLst>
              <a:ext uri="{FF2B5EF4-FFF2-40B4-BE49-F238E27FC236}">
                <a16:creationId xmlns:a16="http://schemas.microsoft.com/office/drawing/2014/main" id="{9F7E1813-5682-4AAE-8DC8-5A613DE12B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79" r="7910" b="19850"/>
          <a:stretch/>
        </p:blipFill>
        <p:spPr>
          <a:xfrm>
            <a:off x="0" y="0"/>
            <a:ext cx="9136420" cy="5143500"/>
          </a:xfrm>
          <a:prstGeom prst="rect">
            <a:avLst/>
          </a:prstGeom>
        </p:spPr>
      </p:pic>
      <p:sp>
        <p:nvSpPr>
          <p:cNvPr id="11" name="Freeform: Shape 10">
            <a:extLst>
              <a:ext uri="{FF2B5EF4-FFF2-40B4-BE49-F238E27FC236}">
                <a16:creationId xmlns:a16="http://schemas.microsoft.com/office/drawing/2014/main" id="{43D7A234-EBF8-4A9A-ACFF-4329BD747ADC}"/>
              </a:ext>
            </a:extLst>
          </p:cNvPr>
          <p:cNvSpPr>
            <a:spLocks noChangeAspect="1"/>
          </p:cNvSpPr>
          <p:nvPr userDrawn="1"/>
        </p:nvSpPr>
        <p:spPr>
          <a:xfrm>
            <a:off x="4575791" y="3166310"/>
            <a:ext cx="456821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9B6FC2A-29C4-4742-B32D-604659C0CB22}"/>
              </a:ext>
            </a:extLst>
          </p:cNvPr>
          <p:cNvSpPr txBox="1"/>
          <p:nvPr userDrawn="1"/>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1401790565" name="Rectangle 2" descr="{&quot;templafy&quot;:{&quot;id&quot;:&quot;afb8154a-8e4c-4596-a9c2-596eb6c9e49a&quot;}}"/>
          <p:cNvPicPr>
            <a:picLocks noChangeAspect="1"/>
          </p:cNvPicPr>
          <p:nvPr/>
        </p:nvPicPr>
        <p:blipFill>
          <a:blip r:embed="rId3"/>
          <a:stretch>
            <a:fillRect/>
          </a:stretch>
        </p:blipFill>
        <p:spPr>
          <a:xfrm>
            <a:off x="361173" y="313025"/>
            <a:ext cx="2221200" cy="4608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098178"/>
            <a:ext cx="7958210" cy="1792800"/>
          </a:xfrm>
        </p:spPr>
        <p:txBody>
          <a:bodyPr anchor="b"/>
          <a:lstStyle>
            <a:lvl1pPr>
              <a:lnSpc>
                <a:spcPts val="4200"/>
              </a:lnSpc>
              <a:defRPr sz="4000">
                <a:latin typeface="Gill Sans Nova Light" panose="020B0302020104020203" pitchFamily="34" charset="0"/>
              </a:defRPr>
            </a:lvl1pPr>
          </a:lstStyle>
          <a:p>
            <a:r>
              <a:rPr lang="en-GB"/>
              <a:t>Click to edit Master title style</a:t>
            </a:r>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p:nvPr>
        </p:nvSpPr>
        <p:spPr>
          <a:xfrm>
            <a:off x="831027" y="3123868"/>
            <a:ext cx="3650486" cy="135605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05765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p:nvPr>
        </p:nvSpPr>
        <p:spPr>
          <a:xfrm>
            <a:off x="0" y="0"/>
            <a:ext cx="4571999" cy="3887599"/>
          </a:xfrm>
        </p:spPr>
        <p:txBody>
          <a:bodyPr/>
          <a:lstStyle/>
          <a:p>
            <a:r>
              <a:rPr lang="en-GB"/>
              <a:t>Click icon to add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p:nvPr>
        </p:nvSpPr>
        <p:spPr>
          <a:xfrm>
            <a:off x="4572000" y="0"/>
            <a:ext cx="4572000" cy="3887599"/>
          </a:xfrm>
        </p:spPr>
        <p:txBody>
          <a:bodyPr/>
          <a:lstStyle/>
          <a:p>
            <a:r>
              <a:rPr lang="en-GB"/>
              <a:t>Click icon to add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p:nvPr>
        </p:nvSpPr>
        <p:spPr>
          <a:xfrm>
            <a:off x="358775" y="3989388"/>
            <a:ext cx="4122738" cy="490537"/>
          </a:xfrm>
        </p:spPr>
        <p:txBody>
          <a:bodyPr anchor="b">
            <a:normAutofit/>
          </a:bodyPr>
          <a:lstStyle>
            <a:lvl1pPr marL="0" indent="0">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GB"/>
              <a:t>Click to edit Master text styles</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p:nvPr>
        </p:nvSpPr>
        <p:spPr>
          <a:xfrm>
            <a:off x="4662487" y="3989387"/>
            <a:ext cx="4122738" cy="490537"/>
          </a:xfrm>
        </p:spPr>
        <p:txBody>
          <a:bodyPr anchor="b">
            <a:normAutofit/>
          </a:bodyPr>
          <a:lstStyle>
            <a:lvl1pPr marL="0" indent="0">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GB"/>
              <a:t>Click to edit Master text styles</a:t>
            </a:r>
          </a:p>
        </p:txBody>
      </p:sp>
      <p:sp>
        <p:nvSpPr>
          <p:cNvPr id="13" name="Rectangle 12" descr="{&quot;templafy&quot;:{&quot;id&quot;:&quot;4d2ab8d2-fa75-483b-bec9-f582367ea0c8&quot;}}">
            <a:extLst>
              <a:ext uri="{FF2B5EF4-FFF2-40B4-BE49-F238E27FC236}">
                <a16:creationId xmlns:a16="http://schemas.microsoft.com/office/drawing/2014/main" id="{9387BB4B-AFF2-4440-B25E-89CDD9B79F05}"/>
              </a:ext>
            </a:extLst>
          </p:cNvPr>
          <p:cNvSpPr/>
          <p:nvPr userDrawn="1"/>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tx1"/>
                </a:solidFill>
              </a:rPr>
              <a:t>3 October 2023</a:t>
            </a:r>
          </a:p>
        </p:txBody>
      </p:sp>
      <p:pic>
        <p:nvPicPr>
          <p:cNvPr id="246926584" name="Rectangle 14" descr="{&quot;templafy&quot;:{&quot;id&quot;:&quot;e7a10ab8-4c48-4460-895b-2c4f6f297fb1&quot;}}"/>
          <p:cNvPicPr>
            <a:picLocks noChangeAspect="1"/>
          </p:cNvPicPr>
          <p:nvPr/>
        </p:nvPicPr>
        <p:blipFill>
          <a:blip r:embed="rId2"/>
          <a:stretch>
            <a:fillRect/>
          </a:stretch>
        </p:blipFill>
        <p:spPr>
          <a:xfrm>
            <a:off x="358775" y="4668427"/>
            <a:ext cx="1026000" cy="212400"/>
          </a:xfrm>
          <a:prstGeom prst="rect">
            <a:avLst/>
          </a:prstGeom>
        </p:spPr>
      </p:pic>
      <p:sp>
        <p:nvSpPr>
          <p:cNvPr id="14" name="Rectangle 13" descr="{&quot;templafy&quot;:{&quot;id&quot;:&quot;7a3bfb66-2607-4805-a814-1232000bf892&quot;}}">
            <a:extLst>
              <a:ext uri="{FF2B5EF4-FFF2-40B4-BE49-F238E27FC236}">
                <a16:creationId xmlns:a16="http://schemas.microsoft.com/office/drawing/2014/main" id="{EF755AF0-F63E-4747-9211-327C44DA029F}"/>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6" name="Rectangle 15" descr="{&quot;templafy&quot;:{&quot;id&quot;:&quot;07960df4-585e-4411-86e2-33d34da98989&quot;}}" hidden="1">
            <a:extLst>
              <a:ext uri="{FF2B5EF4-FFF2-40B4-BE49-F238E27FC236}">
                <a16:creationId xmlns:a16="http://schemas.microsoft.com/office/drawing/2014/main" id="{97ACC166-7757-4B59-A180-1D797D03E7B1}"/>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a:t>
            </a:r>
          </a:p>
        </p:txBody>
      </p:sp>
    </p:spTree>
    <p:extLst>
      <p:ext uri="{BB962C8B-B14F-4D97-AF65-F5344CB8AC3E}">
        <p14:creationId xmlns:p14="http://schemas.microsoft.com/office/powerpoint/2010/main" val="208120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AFF4CC-30A2-4B7B-BA9D-1A66D47649F5}"/>
              </a:ext>
            </a:extLst>
          </p:cNvPr>
          <p:cNvSpPr>
            <a:spLocks noGrp="1"/>
          </p:cNvSpPr>
          <p:nvPr>
            <p:ph type="title"/>
          </p:nvPr>
        </p:nvSpPr>
        <p:spPr/>
        <p:txBody>
          <a:bodyPr/>
          <a:lstStyle/>
          <a:p>
            <a:r>
              <a:rPr lang="en-GB"/>
              <a:t>Click to edit Master title style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9" name="Rectangle 8" descr="{&quot;templafy&quot;:{&quot;id&quot;:&quot;3adc7f76-64c0-4d81-aa9a-4c99cb211c38&quot;}}">
            <a:extLst>
              <a:ext uri="{FF2B5EF4-FFF2-40B4-BE49-F238E27FC236}">
                <a16:creationId xmlns:a16="http://schemas.microsoft.com/office/drawing/2014/main" id="{137F4E36-F083-4FA0-9705-29ABDA1A5220}"/>
              </a:ext>
            </a:extLst>
          </p:cNvPr>
          <p:cNvSpPr/>
          <p:nvPr userDrawn="1"/>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tx1"/>
                </a:solidFill>
              </a:rPr>
              <a:t>24 October 2023</a:t>
            </a:r>
          </a:p>
        </p:txBody>
      </p:sp>
      <p:pic>
        <p:nvPicPr>
          <p:cNvPr id="1128409031" name="Rectangle 9" descr="{&quot;templafy&quot;:{&quot;id&quot;:&quot;5e85615d-a437-4911-9784-25898541e2e0&quot;}}"/>
          <p:cNvPicPr>
            <a:picLocks noChangeAspect="1"/>
          </p:cNvPicPr>
          <p:nvPr/>
        </p:nvPicPr>
        <p:blipFill>
          <a:blip r:embed="rId2"/>
          <a:stretch>
            <a:fillRect/>
          </a:stretch>
        </p:blipFill>
        <p:spPr>
          <a:xfrm>
            <a:off x="358775" y="4668427"/>
            <a:ext cx="1026000" cy="212400"/>
          </a:xfrm>
          <a:prstGeom prst="rect">
            <a:avLst/>
          </a:prstGeom>
        </p:spPr>
      </p:pic>
      <p:sp>
        <p:nvSpPr>
          <p:cNvPr id="11" name="Rectangle 10" descr="{&quot;templafy&quot;:{&quot;id&quot;:&quot;ddeb8bec-5d5b-445b-8c72-ef7c093e43d6&quot;}}">
            <a:extLst>
              <a:ext uri="{FF2B5EF4-FFF2-40B4-BE49-F238E27FC236}">
                <a16:creationId xmlns:a16="http://schemas.microsoft.com/office/drawing/2014/main" id="{3ED3541B-0C4B-4AD3-A0FB-BB276047ADCE}"/>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2" name="Rectangle 11" descr="{&quot;templafy&quot;:{&quot;id&quot;:&quot;a87e126d-2fbd-4ac4-84db-f26e0a693b57&quot;}}" hidden="1">
            <a:extLst>
              <a:ext uri="{FF2B5EF4-FFF2-40B4-BE49-F238E27FC236}">
                <a16:creationId xmlns:a16="http://schemas.microsoft.com/office/drawing/2014/main" id="{87F7EA06-4518-4086-9E1C-ACD1F4782ADD}"/>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a:t>
            </a:r>
          </a:p>
        </p:txBody>
      </p:sp>
    </p:spTree>
    <p:extLst>
      <p:ext uri="{BB962C8B-B14F-4D97-AF65-F5344CB8AC3E}">
        <p14:creationId xmlns:p14="http://schemas.microsoft.com/office/powerpoint/2010/main" val="3851403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p:nvPr>
        </p:nvSpPr>
        <p:spPr>
          <a:xfrm>
            <a:off x="0" y="0"/>
            <a:ext cx="9144000" cy="5143500"/>
          </a:xfrm>
        </p:spPr>
        <p:txBody>
          <a:bodyPr/>
          <a:lstStyle/>
          <a:p>
            <a:r>
              <a:rPr lang="en-GB"/>
              <a:t>Click icon to add picture</a:t>
            </a:r>
          </a:p>
        </p:txBody>
      </p:sp>
    </p:spTree>
    <p:extLst>
      <p:ext uri="{BB962C8B-B14F-4D97-AF65-F5344CB8AC3E}">
        <p14:creationId xmlns:p14="http://schemas.microsoft.com/office/powerpoint/2010/main" val="3489334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GB"/>
              <a:t>Click to edit Master text styles</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p:nvPr>
        </p:nvSpPr>
        <p:spPr>
          <a:xfrm>
            <a:off x="827999" y="3548063"/>
            <a:ext cx="5741765" cy="931862"/>
          </a:xfrm>
        </p:spPr>
        <p:txBody>
          <a:bodyPr>
            <a:noAutofit/>
          </a:bodyPr>
          <a:lstStyle>
            <a:lvl1pPr marL="0" indent="0">
              <a:buFont typeface="Arial" panose="020B0604020202020204" pitchFamily="34" charset="0"/>
              <a:buNone/>
              <a:defRPr sz="1800"/>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GB"/>
              <a:t>Click to edit Master text styles</a:t>
            </a:r>
          </a:p>
        </p:txBody>
      </p:sp>
    </p:spTree>
    <p:extLst>
      <p:ext uri="{BB962C8B-B14F-4D97-AF65-F5344CB8AC3E}">
        <p14:creationId xmlns:p14="http://schemas.microsoft.com/office/powerpoint/2010/main" val="1104120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itat weisse Schrift">
    <p:bg>
      <p:bgPr>
        <a:solidFill>
          <a:schemeClr val="accent3"/>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GB"/>
              <a:t>Click to edit Master text styles</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p:nvPr>
        </p:nvSpPr>
        <p:spPr>
          <a:xfrm>
            <a:off x="827999" y="3548063"/>
            <a:ext cx="5741765" cy="931862"/>
          </a:xfrm>
        </p:spPr>
        <p:txBody>
          <a:bodyPr>
            <a:noAutofit/>
          </a:bodyPr>
          <a:lstStyle>
            <a:lvl1pPr marL="0" indent="0">
              <a:buFont typeface="Arial" panose="020B0604020202020204" pitchFamily="34" charset="0"/>
              <a:buNone/>
              <a:defRPr sz="1800">
                <a:solidFill>
                  <a:schemeClr val="tx1"/>
                </a:solidFill>
              </a:defRPr>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GB"/>
              <a:t>Click to edit Master text styles</a:t>
            </a:r>
          </a:p>
        </p:txBody>
      </p:sp>
    </p:spTree>
    <p:extLst>
      <p:ext uri="{BB962C8B-B14F-4D97-AF65-F5344CB8AC3E}">
        <p14:creationId xmlns:p14="http://schemas.microsoft.com/office/powerpoint/2010/main" val="3818851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GB"/>
              <a:t>Click to edit Master title style</a:t>
            </a:r>
          </a:p>
        </p:txBody>
      </p:sp>
      <p:sp>
        <p:nvSpPr>
          <p:cNvPr id="11" name="Picture Placeholder 10">
            <a:extLst>
              <a:ext uri="{FF2B5EF4-FFF2-40B4-BE49-F238E27FC236}">
                <a16:creationId xmlns:a16="http://schemas.microsoft.com/office/drawing/2014/main" id="{140949B5-E4F8-48A4-9D3A-2312F9CD4605}"/>
              </a:ext>
            </a:extLst>
          </p:cNvPr>
          <p:cNvSpPr>
            <a:spLocks noGrp="1"/>
          </p:cNvSpPr>
          <p:nvPr>
            <p:ph type="pic" sz="quarter" idx="10"/>
          </p:nvPr>
        </p:nvSpPr>
        <p:spPr>
          <a:xfrm>
            <a:off x="6625225" y="735013"/>
            <a:ext cx="2160000" cy="2160000"/>
          </a:xfrm>
        </p:spPr>
        <p:txBody>
          <a:bodyPr/>
          <a:lstStyle/>
          <a:p>
            <a:r>
              <a:rPr lang="en-GB"/>
              <a:t>Click icon to add picture</a:t>
            </a:r>
          </a:p>
        </p:txBody>
      </p:sp>
    </p:spTree>
    <p:extLst>
      <p:ext uri="{BB962C8B-B14F-4D97-AF65-F5344CB8AC3E}">
        <p14:creationId xmlns:p14="http://schemas.microsoft.com/office/powerpoint/2010/main" val="38558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p:nvPr>
        </p:nvSpPr>
        <p:spPr>
          <a:xfrm>
            <a:off x="827998" y="735013"/>
            <a:ext cx="5148000" cy="3728674"/>
          </a:xfrm>
        </p:spPr>
        <p:txBody>
          <a:bodyPr>
            <a:normAutofit/>
          </a:bodyPr>
          <a:lstStyle>
            <a:lvl1pPr>
              <a:lnSpc>
                <a:spcPct val="90000"/>
              </a:lnSpc>
              <a:defRPr sz="7900">
                <a:solidFill>
                  <a:schemeClr val="tx1"/>
                </a:solidFill>
                <a:latin typeface="Gill Sans Nova Light" panose="020B0302020104020203" pitchFamily="34" charset="0"/>
              </a:defRPr>
            </a:lvl1pPr>
          </a:lstStyle>
          <a:p>
            <a:r>
              <a:rPr lang="en-GB"/>
              <a:t>Click to edit Master title style</a:t>
            </a:r>
          </a:p>
        </p:txBody>
      </p:sp>
      <p:sp>
        <p:nvSpPr>
          <p:cNvPr id="11" name="Picture Placeholder 10">
            <a:extLst>
              <a:ext uri="{FF2B5EF4-FFF2-40B4-BE49-F238E27FC236}">
                <a16:creationId xmlns:a16="http://schemas.microsoft.com/office/drawing/2014/main" id="{140949B5-E4F8-48A4-9D3A-2312F9CD4605}"/>
              </a:ext>
            </a:extLst>
          </p:cNvPr>
          <p:cNvSpPr>
            <a:spLocks noGrp="1"/>
          </p:cNvSpPr>
          <p:nvPr>
            <p:ph type="pic" sz="quarter" idx="10"/>
          </p:nvPr>
        </p:nvSpPr>
        <p:spPr>
          <a:xfrm>
            <a:off x="6625225" y="735013"/>
            <a:ext cx="2160000" cy="2160000"/>
          </a:xfrm>
        </p:spPr>
        <p:txBody>
          <a:bodyPr/>
          <a:lstStyle/>
          <a:p>
            <a:r>
              <a:rPr lang="en-GB"/>
              <a:t>Click icon to add picture</a:t>
            </a:r>
          </a:p>
        </p:txBody>
      </p:sp>
    </p:spTree>
    <p:extLst>
      <p:ext uri="{BB962C8B-B14F-4D97-AF65-F5344CB8AC3E}">
        <p14:creationId xmlns:p14="http://schemas.microsoft.com/office/powerpoint/2010/main" val="3902494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021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en-GB"/>
              <a:t>Click to edit Master title style</a:t>
            </a:r>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pic>
        <p:nvPicPr>
          <p:cNvPr id="164754767" name="Rectangle 10" descr="{&quot;templafy&quot;:{&quot;id&quot;:&quot;7c079fe7-f572-47d0-8c6a-871dc766f7c7&quot;}}"/>
          <p:cNvPicPr>
            <a:picLocks noChangeAspect="1"/>
          </p:cNvPicPr>
          <p:nvPr/>
        </p:nvPicPr>
        <p:blipFill>
          <a:blip r:embed="rId2"/>
          <a:stretch>
            <a:fillRect/>
          </a:stretch>
        </p:blipFill>
        <p:spPr>
          <a:xfrm>
            <a:off x="798816" y="4048055"/>
            <a:ext cx="2221200" cy="460800"/>
          </a:xfrm>
          <a:prstGeom prst="rect">
            <a:avLst/>
          </a:prstGeom>
        </p:spPr>
      </p:pic>
      <p:sp>
        <p:nvSpPr>
          <p:cNvPr id="3" name="Rectangle 2" descr="{&quot;templafy&quot;:{&quot;id&quot;:&quot;606dab32-fd9c-474d-90b8-8f5050b28017&quot;}}">
            <a:extLst>
              <a:ext uri="{FF2B5EF4-FFF2-40B4-BE49-F238E27FC236}">
                <a16:creationId xmlns:a16="http://schemas.microsoft.com/office/drawing/2014/main" id="{36F02173-B0F5-4193-B6FF-8607454762B4}"/>
              </a:ext>
            </a:extLst>
          </p:cNvPr>
          <p:cNvSpPr/>
          <p:nvPr userDrawn="1"/>
        </p:nvSpPr>
        <p:spPr>
          <a:xfrm>
            <a:off x="4945930" y="3515014"/>
            <a:ext cx="2038450"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Dufourstrasse 50 
9000 St.Gallen 
unisg.ch</a:t>
            </a:r>
          </a:p>
        </p:txBody>
      </p:sp>
    </p:spTree>
    <p:extLst>
      <p:ext uri="{BB962C8B-B14F-4D97-AF65-F5344CB8AC3E}">
        <p14:creationId xmlns:p14="http://schemas.microsoft.com/office/powerpoint/2010/main" val="518709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72C7-786E-4CDF-B498-A0E43C94C174}"/>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27AB401-27B1-4459-8033-ADE495ECDDC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63339B70-EA91-4D1E-AD6F-9A1F4FF36CD8}"/>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7" name="Rectangle 6" descr="{&quot;templafy&quot;:{&quot;id&quot;:&quot;02a71180-1ff3-4681-a9b6-1b337435062f&quot;}}">
            <a:extLst>
              <a:ext uri="{FF2B5EF4-FFF2-40B4-BE49-F238E27FC236}">
                <a16:creationId xmlns:a16="http://schemas.microsoft.com/office/drawing/2014/main" id="{BB3C8683-B834-4D63-9D68-06A85DD6080E}"/>
              </a:ext>
            </a:extLst>
          </p:cNvPr>
          <p:cNvSpPr/>
          <p:nvPr userDrawn="1"/>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tx1"/>
                </a:solidFill>
              </a:rPr>
              <a:t>3 October 2023</a:t>
            </a:r>
          </a:p>
        </p:txBody>
      </p:sp>
    </p:spTree>
    <p:extLst>
      <p:ext uri="{BB962C8B-B14F-4D97-AF65-F5344CB8AC3E}">
        <p14:creationId xmlns:p14="http://schemas.microsoft.com/office/powerpoint/2010/main" val="183720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userDrawn="1"/>
        </p:nvSpPr>
        <p:spPr>
          <a:xfrm>
            <a:off x="828000" y="4613375"/>
            <a:ext cx="1997563" cy="153888"/>
          </a:xfrm>
          <a:prstGeom prst="rect">
            <a:avLst/>
          </a:prstGeom>
          <a:noFill/>
        </p:spPr>
        <p:txBody>
          <a:bodyPr wrap="square" lIns="0" tIns="0" rIns="0" bIns="0" rtlCol="0">
            <a:spAutoFit/>
          </a:bodyPr>
          <a:lstStyle/>
          <a:p>
            <a:pPr algn="l"/>
            <a:r>
              <a:rPr lang="en-GB" sz="1000">
                <a:solidFill>
                  <a:schemeClr val="tx1"/>
                </a:solidFill>
              </a:rPr>
              <a:t>From </a:t>
            </a:r>
            <a:r>
              <a:rPr lang="en-GB" sz="1000" err="1">
                <a:solidFill>
                  <a:schemeClr val="tx1"/>
                </a:solidFill>
              </a:rPr>
              <a:t>insight</a:t>
            </a:r>
            <a:r>
              <a:rPr lang="en-GB" sz="1000">
                <a:solidFill>
                  <a:schemeClr val="tx1"/>
                </a:solidFill>
              </a:rPr>
              <a:t> </a:t>
            </a:r>
            <a:r>
              <a:rPr lang="en-GB" sz="1000" err="1">
                <a:solidFill>
                  <a:schemeClr val="tx1"/>
                </a:solidFill>
              </a:rPr>
              <a:t>to</a:t>
            </a:r>
            <a:r>
              <a:rPr lang="en-GB" sz="1000">
                <a:solidFill>
                  <a:schemeClr val="tx1"/>
                </a:solidFill>
              </a:rPr>
              <a:t> </a:t>
            </a:r>
            <a:r>
              <a:rPr lang="en-GB" sz="1000" err="1">
                <a:solidFill>
                  <a:schemeClr val="tx1"/>
                </a:solidFill>
              </a:rPr>
              <a:t>impact</a:t>
            </a:r>
            <a:r>
              <a:rPr lang="en-GB" sz="1000">
                <a:solidFill>
                  <a:schemeClr val="tx1"/>
                </a:solidFill>
              </a:rPr>
              <a: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p:nvPr>
        </p:nvSpPr>
        <p:spPr>
          <a:xfrm>
            <a:off x="5965200" y="0"/>
            <a:ext cx="3178800" cy="5143500"/>
          </a:xfrm>
        </p:spPr>
        <p:txBody>
          <a:bodyPr/>
          <a:lstStyle/>
          <a:p>
            <a:r>
              <a:rPr lang="en-GB"/>
              <a:t>Click icon to add picture</a:t>
            </a:r>
          </a:p>
        </p:txBody>
      </p:sp>
      <p:pic>
        <p:nvPicPr>
          <p:cNvPr id="1110128874" name="Rectangle 8" descr="{&quot;templafy&quot;:{&quot;id&quot;:&quot;2ddc1c5b-1a01-44a1-acc3-5bde36416dc6&quot;}}"/>
          <p:cNvPicPr>
            <a:picLocks noChangeAspect="1"/>
          </p:cNvPicPr>
          <p:nvPr/>
        </p:nvPicPr>
        <p:blipFill>
          <a:blip r:embed="rId2"/>
          <a:stretch>
            <a:fillRect/>
          </a:stretch>
        </p:blipFill>
        <p:spPr>
          <a:xfrm>
            <a:off x="358775" y="313025"/>
            <a:ext cx="2221200" cy="460800"/>
          </a:xfrm>
          <a:prstGeom prst="rect">
            <a:avLst/>
          </a:prstGeom>
        </p:spPr>
      </p:pic>
      <p:sp>
        <p:nvSpPr>
          <p:cNvPr id="10" name="Title 4">
            <a:extLst>
              <a:ext uri="{FF2B5EF4-FFF2-40B4-BE49-F238E27FC236}">
                <a16:creationId xmlns:a16="http://schemas.microsoft.com/office/drawing/2014/main" id="{80E529E2-449E-41BE-B0F7-70294EC17C81}"/>
              </a:ext>
            </a:extLst>
          </p:cNvPr>
          <p:cNvSpPr>
            <a:spLocks noGrp="1"/>
          </p:cNvSpPr>
          <p:nvPr>
            <p:ph type="title"/>
          </p:nvPr>
        </p:nvSpPr>
        <p:spPr>
          <a:xfrm>
            <a:off x="827013" y="1276350"/>
            <a:ext cx="4764489" cy="1942874"/>
          </a:xfrm>
        </p:spPr>
        <p:txBody>
          <a:bodyPr anchor="b"/>
          <a:lstStyle>
            <a:lvl1pPr>
              <a:lnSpc>
                <a:spcPts val="4200"/>
              </a:lnSpc>
              <a:defRPr sz="4000">
                <a:latin typeface="Gill Sans Nova Light" panose="020B0302020104020203" pitchFamily="34" charset="0"/>
              </a:defRPr>
            </a:lvl1pPr>
          </a:lstStyle>
          <a:p>
            <a:r>
              <a:rPr lang="en-GB"/>
              <a:t>Click to edit Master title style</a:t>
            </a:r>
          </a:p>
        </p:txBody>
      </p:sp>
      <p:sp>
        <p:nvSpPr>
          <p:cNvPr id="11" name="Text Placeholder 6">
            <a:extLst>
              <a:ext uri="{FF2B5EF4-FFF2-40B4-BE49-F238E27FC236}">
                <a16:creationId xmlns:a16="http://schemas.microsoft.com/office/drawing/2014/main" id="{3CEDF5E3-A68C-469F-902C-69F694A0D4F6}"/>
              </a:ext>
            </a:extLst>
          </p:cNvPr>
          <p:cNvSpPr>
            <a:spLocks noGrp="1"/>
          </p:cNvSpPr>
          <p:nvPr>
            <p:ph type="body" sz="quarter" idx="11"/>
          </p:nvPr>
        </p:nvSpPr>
        <p:spPr>
          <a:xfrm>
            <a:off x="831027" y="3452115"/>
            <a:ext cx="3034391" cy="1027810"/>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Click to edit Master text styles</a:t>
            </a:r>
          </a:p>
          <a:p>
            <a:pPr lvl="1"/>
            <a:r>
              <a:rPr lang="en-GB"/>
              <a:t>Second level</a:t>
            </a:r>
          </a:p>
          <a:p>
            <a:pPr lvl="2"/>
            <a:r>
              <a:rPr lang="en-GB"/>
              <a:t>Third level</a:t>
            </a:r>
          </a:p>
          <a:p>
            <a:pPr lvl="3"/>
            <a:endParaRPr lang="en-GB"/>
          </a:p>
        </p:txBody>
      </p:sp>
    </p:spTree>
    <p:extLst>
      <p:ext uri="{BB962C8B-B14F-4D97-AF65-F5344CB8AC3E}">
        <p14:creationId xmlns:p14="http://schemas.microsoft.com/office/powerpoint/2010/main" val="127909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A27F37-4AAD-450C-8838-DE5B9F07D8B8}"/>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9286A52-83BF-4684-B707-32690AD3C036}"/>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BC25666C-0F9A-44A4-B3AC-35B212491C34}"/>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7" name="Rectangle 6" descr="{&quot;templafy&quot;:{&quot;id&quot;:&quot;f0305023-fbcf-4312-bb28-68b553fdbd80&quot;}}">
            <a:extLst>
              <a:ext uri="{FF2B5EF4-FFF2-40B4-BE49-F238E27FC236}">
                <a16:creationId xmlns:a16="http://schemas.microsoft.com/office/drawing/2014/main" id="{D21A4773-433D-4BA4-8284-587A192E038E}"/>
              </a:ext>
            </a:extLst>
          </p:cNvPr>
          <p:cNvSpPr/>
          <p:nvPr userDrawn="1"/>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tx1"/>
                </a:solidFill>
              </a:rPr>
              <a:t>3 October 2023</a:t>
            </a:r>
          </a:p>
        </p:txBody>
      </p:sp>
    </p:spTree>
    <p:extLst>
      <p:ext uri="{BB962C8B-B14F-4D97-AF65-F5344CB8AC3E}">
        <p14:creationId xmlns:p14="http://schemas.microsoft.com/office/powerpoint/2010/main" val="851528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626385306"/>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19063" cy="1190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5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3959388"/>
            <a:ext cx="9144000" cy="118411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7">
            <a:extLst>
              <a:ext uri="{28A0092B-C50C-407E-A947-70E740481C1C}">
                <a14:useLocalDpi xmlns:a14="http://schemas.microsoft.com/office/drawing/2010/main" val="0"/>
              </a:ext>
            </a:extLst>
          </a:blip>
          <a:srcRect l="1731" t="8741" r="102" b="27"/>
          <a:stretch/>
        </p:blipFill>
        <p:spPr>
          <a:xfrm rot="16200000" flipH="1">
            <a:off x="6353941" y="1479954"/>
            <a:ext cx="435430" cy="5143500"/>
          </a:xfrm>
          <a:prstGeom prst="rect">
            <a:avLst/>
          </a:prstGeom>
        </p:spPr>
      </p:pic>
      <p:sp>
        <p:nvSpPr>
          <p:cNvPr id="20" name="Picture Placeholder 8"/>
          <p:cNvSpPr>
            <a:spLocks noGrp="1"/>
          </p:cNvSpPr>
          <p:nvPr>
            <p:ph type="pic" sz="quarter" idx="13" hasCustomPrompt="1"/>
          </p:nvPr>
        </p:nvSpPr>
        <p:spPr>
          <a:xfrm>
            <a:off x="7024921" y="4177982"/>
            <a:ext cx="1400951" cy="672625"/>
          </a:xfrm>
          <a:prstGeom prst="rect">
            <a:avLst/>
          </a:prstGeom>
        </p:spPr>
        <p:txBody>
          <a:bodyPr anchor="b"/>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a:t>Logo</a:t>
            </a:r>
          </a:p>
        </p:txBody>
      </p:sp>
      <p:sp>
        <p:nvSpPr>
          <p:cNvPr id="22" name="Text Placeholder 6"/>
          <p:cNvSpPr>
            <a:spLocks noGrp="1"/>
          </p:cNvSpPr>
          <p:nvPr>
            <p:ph type="body" sz="quarter" idx="12" hasCustomPrompt="1"/>
          </p:nvPr>
        </p:nvSpPr>
        <p:spPr bwMode="black">
          <a:xfrm>
            <a:off x="838061" y="4655882"/>
            <a:ext cx="5151600" cy="245361"/>
          </a:xfrm>
          <a:prstGeom prst="rect">
            <a:avLst/>
          </a:prstGeom>
          <a:noFill/>
        </p:spPr>
        <p:txBody>
          <a:bodyPr anchor="ctr"/>
          <a:lstStyle>
            <a:lvl1pPr algn="l">
              <a:lnSpc>
                <a:spcPct val="110000"/>
              </a:lnSpc>
              <a:buNone/>
              <a:defRPr sz="9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838061" y="4121780"/>
            <a:ext cx="5151600" cy="327146"/>
          </a:xfrm>
          <a:prstGeom prst="rect">
            <a:avLst/>
          </a:prstGeom>
        </p:spPr>
        <p:txBody>
          <a:bodyPr anchor="ctr"/>
          <a:lstStyle>
            <a:lvl1pPr marL="0" indent="0" algn="l">
              <a:lnSpc>
                <a:spcPct val="110000"/>
              </a:lnSpc>
              <a:buNone/>
              <a:defRPr sz="1200" baseline="0">
                <a:solidFill>
                  <a:schemeClr val="bg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 in sentence case</a:t>
            </a:r>
          </a:p>
        </p:txBody>
      </p:sp>
      <p:sp>
        <p:nvSpPr>
          <p:cNvPr id="27" name="Title 1"/>
          <p:cNvSpPr>
            <a:spLocks noGrp="1"/>
          </p:cNvSpPr>
          <p:nvPr>
            <p:ph type="ctrTitle" hasCustomPrompt="1"/>
          </p:nvPr>
        </p:nvSpPr>
        <p:spPr bwMode="ltGray">
          <a:xfrm>
            <a:off x="838061" y="1414682"/>
            <a:ext cx="5151600" cy="2353817"/>
          </a:xfrm>
          <a:prstGeom prst="rect">
            <a:avLst/>
          </a:prstGeom>
        </p:spPr>
        <p:txBody>
          <a:bodyPr vert="horz" anchor="b">
            <a:normAutofit/>
          </a:bodyPr>
          <a:lstStyle>
            <a:lvl1pPr algn="l">
              <a:lnSpc>
                <a:spcPct val="93000"/>
              </a:lnSpc>
              <a:defRPr sz="4050" baseline="0">
                <a:solidFill>
                  <a:schemeClr val="bg1"/>
                </a:solidFill>
                <a:latin typeface="+mj-lt"/>
                <a:sym typeface="Trebuchet MS" panose="020B0603020202020204" pitchFamily="34" charset="0"/>
              </a:defRPr>
            </a:lvl1pPr>
          </a:lstStyle>
          <a:p>
            <a:r>
              <a:rPr lang="en-US"/>
              <a:t>Title in Title Case</a:t>
            </a:r>
          </a:p>
        </p:txBody>
      </p:sp>
      <p:sp>
        <p:nvSpPr>
          <p:cNvPr id="33" name="Freeform 32"/>
          <p:cNvSpPr>
            <a:spLocks noChangeAspect="1"/>
          </p:cNvSpPr>
          <p:nvPr userDrawn="1">
            <p:custDataLst>
              <p:tags r:id="rId3"/>
            </p:custDataLst>
          </p:nvPr>
        </p:nvSpPr>
        <p:spPr bwMode="auto">
          <a:xfrm>
            <a:off x="838061" y="834510"/>
            <a:ext cx="1745733" cy="36485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13"/>
          </a:p>
        </p:txBody>
      </p:sp>
    </p:spTree>
    <p:extLst>
      <p:ext uri="{BB962C8B-B14F-4D97-AF65-F5344CB8AC3E}">
        <p14:creationId xmlns:p14="http://schemas.microsoft.com/office/powerpoint/2010/main" val="2492360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Slide 3">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100237-7431-49D0-8F7C-9E1F2717B96C}"/>
              </a:ext>
            </a:extLst>
          </p:cNvPr>
          <p:cNvSpPr/>
          <p:nvPr userDrawn="1"/>
        </p:nvSpPr>
        <p:spPr>
          <a:xfrm>
            <a:off x="5761585" y="1624745"/>
            <a:ext cx="2419577" cy="2689737"/>
          </a:xfrm>
          <a:custGeom>
            <a:avLst/>
            <a:gdLst>
              <a:gd name="connsiteX0" fmla="*/ 0 w 1861343"/>
              <a:gd name="connsiteY0" fmla="*/ 0 h 2329962"/>
              <a:gd name="connsiteX1" fmla="*/ 1861343 w 1861343"/>
              <a:gd name="connsiteY1" fmla="*/ 0 h 2329962"/>
              <a:gd name="connsiteX2" fmla="*/ 1861343 w 1861343"/>
              <a:gd name="connsiteY2" fmla="*/ 2329962 h 2329962"/>
              <a:gd name="connsiteX3" fmla="*/ 0 w 1861343"/>
              <a:gd name="connsiteY3" fmla="*/ 2329962 h 2329962"/>
              <a:gd name="connsiteX4" fmla="*/ 0 w 1861343"/>
              <a:gd name="connsiteY4" fmla="*/ 0 h 2329962"/>
              <a:gd name="connsiteX0" fmla="*/ 0 w 3408789"/>
              <a:gd name="connsiteY0" fmla="*/ 852854 h 2329962"/>
              <a:gd name="connsiteX1" fmla="*/ 3408789 w 3408789"/>
              <a:gd name="connsiteY1" fmla="*/ 0 h 2329962"/>
              <a:gd name="connsiteX2" fmla="*/ 3408789 w 3408789"/>
              <a:gd name="connsiteY2" fmla="*/ 2329962 h 2329962"/>
              <a:gd name="connsiteX3" fmla="*/ 1547446 w 3408789"/>
              <a:gd name="connsiteY3" fmla="*/ 2329962 h 2329962"/>
              <a:gd name="connsiteX4" fmla="*/ 0 w 3408789"/>
              <a:gd name="connsiteY4" fmla="*/ 852854 h 2329962"/>
              <a:gd name="connsiteX0" fmla="*/ 0 w 3408789"/>
              <a:gd name="connsiteY0" fmla="*/ 852854 h 3516924"/>
              <a:gd name="connsiteX1" fmla="*/ 3408789 w 3408789"/>
              <a:gd name="connsiteY1" fmla="*/ 0 h 3516924"/>
              <a:gd name="connsiteX2" fmla="*/ 3408789 w 3408789"/>
              <a:gd name="connsiteY2" fmla="*/ 2329962 h 3516924"/>
              <a:gd name="connsiteX3" fmla="*/ 483577 w 3408789"/>
              <a:gd name="connsiteY3" fmla="*/ 3516924 h 3516924"/>
              <a:gd name="connsiteX4" fmla="*/ 0 w 3408789"/>
              <a:gd name="connsiteY4" fmla="*/ 852854 h 3516924"/>
              <a:gd name="connsiteX0" fmla="*/ 0 w 3417582"/>
              <a:gd name="connsiteY0" fmla="*/ 852854 h 3789485"/>
              <a:gd name="connsiteX1" fmla="*/ 3408789 w 3417582"/>
              <a:gd name="connsiteY1" fmla="*/ 0 h 3789485"/>
              <a:gd name="connsiteX2" fmla="*/ 3417582 w 3417582"/>
              <a:gd name="connsiteY2" fmla="*/ 3789485 h 3789485"/>
              <a:gd name="connsiteX3" fmla="*/ 483577 w 3417582"/>
              <a:gd name="connsiteY3" fmla="*/ 3516924 h 3789485"/>
              <a:gd name="connsiteX4" fmla="*/ 0 w 3417582"/>
              <a:gd name="connsiteY4" fmla="*/ 852854 h 3789485"/>
              <a:gd name="connsiteX0" fmla="*/ 0 w 3417582"/>
              <a:gd name="connsiteY0" fmla="*/ 852854 h 3789485"/>
              <a:gd name="connsiteX1" fmla="*/ 3408789 w 3417582"/>
              <a:gd name="connsiteY1" fmla="*/ 0 h 3789485"/>
              <a:gd name="connsiteX2" fmla="*/ 3417582 w 3417582"/>
              <a:gd name="connsiteY2" fmla="*/ 3789485 h 3789485"/>
              <a:gd name="connsiteX3" fmla="*/ 501162 w 3417582"/>
              <a:gd name="connsiteY3" fmla="*/ 3570549 h 3789485"/>
              <a:gd name="connsiteX4" fmla="*/ 0 w 3417582"/>
              <a:gd name="connsiteY4" fmla="*/ 852854 h 3789485"/>
              <a:gd name="connsiteX0" fmla="*/ 0 w 3408789"/>
              <a:gd name="connsiteY0" fmla="*/ 852854 h 3852049"/>
              <a:gd name="connsiteX1" fmla="*/ 3408789 w 3408789"/>
              <a:gd name="connsiteY1" fmla="*/ 0 h 3852049"/>
              <a:gd name="connsiteX2" fmla="*/ 3399997 w 3408789"/>
              <a:gd name="connsiteY2" fmla="*/ 3852049 h 3852049"/>
              <a:gd name="connsiteX3" fmla="*/ 501162 w 3408789"/>
              <a:gd name="connsiteY3" fmla="*/ 3570549 h 3852049"/>
              <a:gd name="connsiteX4" fmla="*/ 0 w 3408789"/>
              <a:gd name="connsiteY4" fmla="*/ 852854 h 385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789" h="3852049">
                <a:moveTo>
                  <a:pt x="0" y="852854"/>
                </a:moveTo>
                <a:lnTo>
                  <a:pt x="3408789" y="0"/>
                </a:lnTo>
                <a:cubicBezTo>
                  <a:pt x="3405858" y="1284016"/>
                  <a:pt x="3402928" y="2568033"/>
                  <a:pt x="3399997" y="3852049"/>
                </a:cubicBezTo>
                <a:lnTo>
                  <a:pt x="501162" y="3570549"/>
                </a:lnTo>
                <a:lnTo>
                  <a:pt x="0" y="852854"/>
                </a:lnTo>
                <a:close/>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F9714C5-06E3-4370-A728-9DC7B080DE43}"/>
              </a:ext>
            </a:extLst>
          </p:cNvPr>
          <p:cNvSpPr txBox="1"/>
          <p:nvPr userDrawn="1"/>
        </p:nvSpPr>
        <p:spPr>
          <a:xfrm>
            <a:off x="6787662" y="4613375"/>
            <a:ext cx="1997563" cy="153888"/>
          </a:xfrm>
          <a:prstGeom prst="rect">
            <a:avLst/>
          </a:prstGeom>
          <a:noFill/>
        </p:spPr>
        <p:txBody>
          <a:bodyPr wrap="square" lIns="0" tIns="0" rIns="0" bIns="0" rtlCol="0">
            <a:spAutoFit/>
          </a:bodyPr>
          <a:lstStyle/>
          <a:p>
            <a:pPr algn="r"/>
            <a:r>
              <a:rPr lang="en-GB" sz="1000">
                <a:solidFill>
                  <a:schemeClr val="tx1"/>
                </a:solidFill>
              </a:rPr>
              <a:t>From </a:t>
            </a:r>
            <a:r>
              <a:rPr lang="en-GB" sz="1000" err="1">
                <a:solidFill>
                  <a:schemeClr val="tx1"/>
                </a:solidFill>
              </a:rPr>
              <a:t>insight</a:t>
            </a:r>
            <a:r>
              <a:rPr lang="en-GB" sz="1000">
                <a:solidFill>
                  <a:schemeClr val="tx1"/>
                </a:solidFill>
              </a:rPr>
              <a:t> </a:t>
            </a:r>
            <a:r>
              <a:rPr lang="en-GB" sz="1000" err="1">
                <a:solidFill>
                  <a:schemeClr val="tx1"/>
                </a:solidFill>
              </a:rPr>
              <a:t>to</a:t>
            </a:r>
            <a:r>
              <a:rPr lang="en-GB" sz="1000">
                <a:solidFill>
                  <a:schemeClr val="tx1"/>
                </a:solidFill>
              </a:rPr>
              <a:t> </a:t>
            </a:r>
            <a:r>
              <a:rPr lang="en-GB" sz="1000" err="1">
                <a:solidFill>
                  <a:schemeClr val="tx1"/>
                </a:solidFill>
              </a:rPr>
              <a:t>impact</a:t>
            </a:r>
            <a:r>
              <a:rPr lang="en-GB" sz="1000">
                <a:solidFill>
                  <a:schemeClr val="tx1"/>
                </a:solidFill>
              </a:rPr>
              <a:t>.</a:t>
            </a:r>
          </a:p>
        </p:txBody>
      </p:sp>
      <p:pic>
        <p:nvPicPr>
          <p:cNvPr id="322866783" name="Rectangle 7" descr="{&quot;templafy&quot;:{&quot;id&quot;:&quot;36d681b0-d77f-4648-af05-a082a4cb7a78&quot;}}"/>
          <p:cNvPicPr>
            <a:picLocks noChangeAspect="1"/>
          </p:cNvPicPr>
          <p:nvPr/>
        </p:nvPicPr>
        <p:blipFill>
          <a:blip r:embed="rId2"/>
          <a:stretch>
            <a:fillRect/>
          </a:stretch>
        </p:blipFill>
        <p:spPr>
          <a:xfrm>
            <a:off x="358775" y="313025"/>
            <a:ext cx="2221200" cy="460800"/>
          </a:xfrm>
          <a:prstGeom prst="rect">
            <a:avLst/>
          </a:prstGeom>
        </p:spPr>
      </p:pic>
      <p:sp>
        <p:nvSpPr>
          <p:cNvPr id="13" name="Title 4">
            <a:extLst>
              <a:ext uri="{FF2B5EF4-FFF2-40B4-BE49-F238E27FC236}">
                <a16:creationId xmlns:a16="http://schemas.microsoft.com/office/drawing/2014/main" id="{77013848-41F0-44AD-9301-BEF9A1A4878E}"/>
              </a:ext>
            </a:extLst>
          </p:cNvPr>
          <p:cNvSpPr>
            <a:spLocks noGrp="1"/>
          </p:cNvSpPr>
          <p:nvPr>
            <p:ph type="title"/>
          </p:nvPr>
        </p:nvSpPr>
        <p:spPr>
          <a:xfrm>
            <a:off x="827013" y="1276350"/>
            <a:ext cx="4503600" cy="1942874"/>
          </a:xfrm>
        </p:spPr>
        <p:txBody>
          <a:bodyPr anchor="b"/>
          <a:lstStyle>
            <a:lvl1pPr>
              <a:lnSpc>
                <a:spcPts val="4200"/>
              </a:lnSpc>
              <a:defRPr sz="4000">
                <a:latin typeface="Gill Sans Nova Light" panose="020B0302020104020203" pitchFamily="34" charset="0"/>
              </a:defRPr>
            </a:lvl1pPr>
          </a:lstStyle>
          <a:p>
            <a:r>
              <a:rPr lang="en-GB"/>
              <a:t>Click to edit Master title style</a:t>
            </a:r>
          </a:p>
        </p:txBody>
      </p:sp>
      <p:sp>
        <p:nvSpPr>
          <p:cNvPr id="14" name="Text Placeholder 6">
            <a:extLst>
              <a:ext uri="{FF2B5EF4-FFF2-40B4-BE49-F238E27FC236}">
                <a16:creationId xmlns:a16="http://schemas.microsoft.com/office/drawing/2014/main" id="{8245421C-670F-4227-B79D-994FE547F9A2}"/>
              </a:ext>
            </a:extLst>
          </p:cNvPr>
          <p:cNvSpPr>
            <a:spLocks noGrp="1"/>
          </p:cNvSpPr>
          <p:nvPr>
            <p:ph type="body" sz="quarter" idx="11"/>
          </p:nvPr>
        </p:nvSpPr>
        <p:spPr>
          <a:xfrm>
            <a:off x="831027" y="3452115"/>
            <a:ext cx="3650486" cy="1027810"/>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Click to edit Master text styles</a:t>
            </a:r>
          </a:p>
          <a:p>
            <a:pPr lvl="1"/>
            <a:r>
              <a:rPr lang="en-GB"/>
              <a:t>Second level</a:t>
            </a:r>
          </a:p>
          <a:p>
            <a:pPr lvl="2"/>
            <a:r>
              <a:rPr lang="en-GB"/>
              <a:t>Third level</a:t>
            </a:r>
          </a:p>
          <a:p>
            <a:pPr lvl="3"/>
            <a:endParaRPr lang="en-GB"/>
          </a:p>
        </p:txBody>
      </p:sp>
      <p:sp>
        <p:nvSpPr>
          <p:cNvPr id="3" name="Bildplatzhalter 2">
            <a:extLst>
              <a:ext uri="{FF2B5EF4-FFF2-40B4-BE49-F238E27FC236}">
                <a16:creationId xmlns:a16="http://schemas.microsoft.com/office/drawing/2014/main" id="{A334A812-F883-AF52-F92E-916B48E7D3E0}"/>
              </a:ext>
            </a:extLst>
          </p:cNvPr>
          <p:cNvSpPr>
            <a:spLocks noGrp="1"/>
          </p:cNvSpPr>
          <p:nvPr>
            <p:ph type="pic" sz="quarter" idx="12"/>
          </p:nvPr>
        </p:nvSpPr>
        <p:spPr>
          <a:xfrm>
            <a:off x="5752800" y="447950"/>
            <a:ext cx="3404886" cy="3798786"/>
          </a:xfrm>
          <a:custGeom>
            <a:avLst/>
            <a:gdLst>
              <a:gd name="connsiteX0" fmla="*/ 0 w 3392932"/>
              <a:gd name="connsiteY0" fmla="*/ 0 h 3804762"/>
              <a:gd name="connsiteX1" fmla="*/ 3392932 w 3392932"/>
              <a:gd name="connsiteY1" fmla="*/ 0 h 3804762"/>
              <a:gd name="connsiteX2" fmla="*/ 3392932 w 3392932"/>
              <a:gd name="connsiteY2" fmla="*/ 3804762 h 3804762"/>
              <a:gd name="connsiteX3" fmla="*/ 0 w 3392932"/>
              <a:gd name="connsiteY3" fmla="*/ 3804762 h 3804762"/>
              <a:gd name="connsiteX4" fmla="*/ 0 w 3392932"/>
              <a:gd name="connsiteY4" fmla="*/ 0 h 3804762"/>
              <a:gd name="connsiteX0" fmla="*/ 741082 w 3392932"/>
              <a:gd name="connsiteY0" fmla="*/ 753035 h 3804762"/>
              <a:gd name="connsiteX1" fmla="*/ 3392932 w 3392932"/>
              <a:gd name="connsiteY1" fmla="*/ 0 h 3804762"/>
              <a:gd name="connsiteX2" fmla="*/ 3392932 w 3392932"/>
              <a:gd name="connsiteY2" fmla="*/ 3804762 h 3804762"/>
              <a:gd name="connsiteX3" fmla="*/ 0 w 3392932"/>
              <a:gd name="connsiteY3" fmla="*/ 3804762 h 3804762"/>
              <a:gd name="connsiteX4" fmla="*/ 741082 w 3392932"/>
              <a:gd name="connsiteY4" fmla="*/ 753035 h 3804762"/>
              <a:gd name="connsiteX0" fmla="*/ 0 w 2651850"/>
              <a:gd name="connsiteY0" fmla="*/ 753035 h 3804762"/>
              <a:gd name="connsiteX1" fmla="*/ 2651850 w 2651850"/>
              <a:gd name="connsiteY1" fmla="*/ 0 h 3804762"/>
              <a:gd name="connsiteX2" fmla="*/ 2651850 w 2651850"/>
              <a:gd name="connsiteY2" fmla="*/ 3804762 h 3804762"/>
              <a:gd name="connsiteX3" fmla="*/ 29883 w 2651850"/>
              <a:gd name="connsiteY3" fmla="*/ 3380433 h 3804762"/>
              <a:gd name="connsiteX4" fmla="*/ 0 w 2651850"/>
              <a:gd name="connsiteY4" fmla="*/ 753035 h 3804762"/>
              <a:gd name="connsiteX0" fmla="*/ 239058 w 2890908"/>
              <a:gd name="connsiteY0" fmla="*/ 753035 h 3804762"/>
              <a:gd name="connsiteX1" fmla="*/ 2890908 w 2890908"/>
              <a:gd name="connsiteY1" fmla="*/ 0 h 3804762"/>
              <a:gd name="connsiteX2" fmla="*/ 2890908 w 2890908"/>
              <a:gd name="connsiteY2" fmla="*/ 3804762 h 3804762"/>
              <a:gd name="connsiteX3" fmla="*/ 0 w 2890908"/>
              <a:gd name="connsiteY3" fmla="*/ 3517892 h 3804762"/>
              <a:gd name="connsiteX4" fmla="*/ 239058 w 2890908"/>
              <a:gd name="connsiteY4" fmla="*/ 753035 h 3804762"/>
              <a:gd name="connsiteX0" fmla="*/ 0 w 3410862"/>
              <a:gd name="connsiteY0" fmla="*/ 842682 h 3804762"/>
              <a:gd name="connsiteX1" fmla="*/ 3410862 w 3410862"/>
              <a:gd name="connsiteY1" fmla="*/ 0 h 3804762"/>
              <a:gd name="connsiteX2" fmla="*/ 3410862 w 3410862"/>
              <a:gd name="connsiteY2" fmla="*/ 3804762 h 3804762"/>
              <a:gd name="connsiteX3" fmla="*/ 519954 w 3410862"/>
              <a:gd name="connsiteY3" fmla="*/ 3517892 h 3804762"/>
              <a:gd name="connsiteX4" fmla="*/ 0 w 3410862"/>
              <a:gd name="connsiteY4" fmla="*/ 842682 h 3804762"/>
              <a:gd name="connsiteX0" fmla="*/ 0 w 3410862"/>
              <a:gd name="connsiteY0" fmla="*/ 842682 h 3517892"/>
              <a:gd name="connsiteX1" fmla="*/ 3410862 w 3410862"/>
              <a:gd name="connsiteY1" fmla="*/ 0 h 3517892"/>
              <a:gd name="connsiteX2" fmla="*/ 3034344 w 3410862"/>
              <a:gd name="connsiteY2" fmla="*/ 3398362 h 3517892"/>
              <a:gd name="connsiteX3" fmla="*/ 519954 w 3410862"/>
              <a:gd name="connsiteY3" fmla="*/ 3517892 h 3517892"/>
              <a:gd name="connsiteX4" fmla="*/ 0 w 3410862"/>
              <a:gd name="connsiteY4" fmla="*/ 842682 h 3517892"/>
              <a:gd name="connsiteX0" fmla="*/ 0 w 3410862"/>
              <a:gd name="connsiteY0" fmla="*/ 842682 h 3774879"/>
              <a:gd name="connsiteX1" fmla="*/ 3410862 w 3410862"/>
              <a:gd name="connsiteY1" fmla="*/ 0 h 3774879"/>
              <a:gd name="connsiteX2" fmla="*/ 3410862 w 3410862"/>
              <a:gd name="connsiteY2" fmla="*/ 3774879 h 3774879"/>
              <a:gd name="connsiteX3" fmla="*/ 519954 w 3410862"/>
              <a:gd name="connsiteY3" fmla="*/ 3517892 h 3774879"/>
              <a:gd name="connsiteX4" fmla="*/ 0 w 3410862"/>
              <a:gd name="connsiteY4" fmla="*/ 842682 h 3774879"/>
              <a:gd name="connsiteX0" fmla="*/ 0 w 3410862"/>
              <a:gd name="connsiteY0" fmla="*/ 842682 h 3810738"/>
              <a:gd name="connsiteX1" fmla="*/ 3410862 w 3410862"/>
              <a:gd name="connsiteY1" fmla="*/ 0 h 3810738"/>
              <a:gd name="connsiteX2" fmla="*/ 3404886 w 3410862"/>
              <a:gd name="connsiteY2" fmla="*/ 3810738 h 3810738"/>
              <a:gd name="connsiteX3" fmla="*/ 519954 w 3410862"/>
              <a:gd name="connsiteY3" fmla="*/ 3517892 h 3810738"/>
              <a:gd name="connsiteX4" fmla="*/ 0 w 3410862"/>
              <a:gd name="connsiteY4" fmla="*/ 842682 h 3810738"/>
              <a:gd name="connsiteX0" fmla="*/ 0 w 3404886"/>
              <a:gd name="connsiteY0" fmla="*/ 280894 h 3248950"/>
              <a:gd name="connsiteX1" fmla="*/ 3135945 w 3404886"/>
              <a:gd name="connsiteY1" fmla="*/ 0 h 3248950"/>
              <a:gd name="connsiteX2" fmla="*/ 3404886 w 3404886"/>
              <a:gd name="connsiteY2" fmla="*/ 3248950 h 3248950"/>
              <a:gd name="connsiteX3" fmla="*/ 519954 w 3404886"/>
              <a:gd name="connsiteY3" fmla="*/ 2956104 h 3248950"/>
              <a:gd name="connsiteX4" fmla="*/ 0 w 3404886"/>
              <a:gd name="connsiteY4" fmla="*/ 280894 h 3248950"/>
              <a:gd name="connsiteX0" fmla="*/ 0 w 3404886"/>
              <a:gd name="connsiteY0" fmla="*/ 830730 h 3798786"/>
              <a:gd name="connsiteX1" fmla="*/ 3404886 w 3404886"/>
              <a:gd name="connsiteY1" fmla="*/ 0 h 3798786"/>
              <a:gd name="connsiteX2" fmla="*/ 3404886 w 3404886"/>
              <a:gd name="connsiteY2" fmla="*/ 3798786 h 3798786"/>
              <a:gd name="connsiteX3" fmla="*/ 519954 w 3404886"/>
              <a:gd name="connsiteY3" fmla="*/ 3505940 h 3798786"/>
              <a:gd name="connsiteX4" fmla="*/ 0 w 3404886"/>
              <a:gd name="connsiteY4" fmla="*/ 830730 h 379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886" h="3798786">
                <a:moveTo>
                  <a:pt x="0" y="830730"/>
                </a:moveTo>
                <a:lnTo>
                  <a:pt x="3404886" y="0"/>
                </a:lnTo>
                <a:lnTo>
                  <a:pt x="3404886" y="3798786"/>
                </a:lnTo>
                <a:lnTo>
                  <a:pt x="519954" y="3505940"/>
                </a:lnTo>
                <a:lnTo>
                  <a:pt x="0" y="830730"/>
                </a:lnTo>
                <a:close/>
              </a:path>
            </a:pathLst>
          </a:custGeom>
          <a:solidFill>
            <a:schemeClr val="accent2"/>
          </a:solidFill>
          <a:ln>
            <a:noFill/>
          </a:ln>
        </p:spPr>
        <p:txBody>
          <a:bodyPr/>
          <a:lstStyle/>
          <a:p>
            <a:endParaRPr lang="en-GB"/>
          </a:p>
        </p:txBody>
      </p:sp>
    </p:spTree>
    <p:extLst>
      <p:ext uri="{BB962C8B-B14F-4D97-AF65-F5344CB8AC3E}">
        <p14:creationId xmlns:p14="http://schemas.microsoft.com/office/powerpoint/2010/main" val="1344516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mit Bild">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a:xfrm>
            <a:off x="358775" y="376238"/>
            <a:ext cx="5464509" cy="675727"/>
          </a:xfrm>
        </p:spPr>
        <p:txBody>
          <a:bodyPr/>
          <a:lstStyle>
            <a:lvl1pPr>
              <a:lnSpc>
                <a:spcPts val="4400"/>
              </a:lnSpc>
              <a:defRPr sz="4000">
                <a:latin typeface="Gill Sans Nova Light" panose="020B0302020104020203" pitchFamily="34" charset="0"/>
              </a:defRPr>
            </a:lvl1pPr>
          </a:lstStyle>
          <a:p>
            <a:r>
              <a:rPr lang="en-GB"/>
              <a:t>Click to edit Master title style</a:t>
            </a:r>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hasCustomPrompt="1"/>
          </p:nvPr>
        </p:nvSpPr>
        <p:spPr>
          <a:xfrm>
            <a:off x="358775" y="1276350"/>
            <a:ext cx="5000404" cy="3203575"/>
          </a:xfrm>
        </p:spPr>
        <p:txBody>
          <a:bodyPr>
            <a:normAutofit/>
          </a:bodyPr>
          <a:lstStyle>
            <a:lvl1pPr marL="396000" indent="-396000">
              <a:spcAft>
                <a:spcPts val="600"/>
              </a:spcAft>
              <a:buFont typeface="+mj-lt"/>
              <a:buAutoNum type="arabicPeriod"/>
              <a:defRPr sz="1600"/>
            </a:lvl1pPr>
            <a:lvl2pPr marL="720000" indent="-288000">
              <a:spcAft>
                <a:spcPts val="400"/>
              </a:spcAft>
              <a:buFont typeface="Arial" panose="020B0604020202020204" pitchFamily="34" charset="0"/>
              <a:buChar char="‒"/>
              <a:defRPr sz="1600"/>
            </a:lvl2pPr>
            <a:lvl3pPr marL="1008000" indent="-288000">
              <a:spcAft>
                <a:spcPts val="400"/>
              </a:spcAft>
              <a:buSzPct val="110000"/>
              <a:buFont typeface="Arial" panose="020B0604020202020204" pitchFamily="34" charset="0"/>
              <a:buChar char="•"/>
              <a:defRPr sz="1600"/>
            </a:lvl3pPr>
            <a:lvl4pPr marL="1296000" indent="-288000">
              <a:spcAft>
                <a:spcPts val="400"/>
              </a:spcAft>
              <a:buFont typeface="Arial" panose="020B0604020202020204" pitchFamily="34" charset="0"/>
              <a:buChar char="◦"/>
              <a:defRPr sz="1600"/>
            </a:lvl4pPr>
            <a:lvl5pPr marL="1296000" indent="-288000">
              <a:spcAft>
                <a:spcPts val="400"/>
              </a:spcAft>
              <a:buFont typeface="Arial" panose="020B0604020202020204" pitchFamily="34" charset="0"/>
              <a:buChar char="◦"/>
              <a:defRPr sz="1600"/>
            </a:lvl5pPr>
            <a:lvl6pPr marL="1296000" indent="-288000">
              <a:defRPr sz="1600"/>
            </a:lvl6pPr>
            <a:lvl7pPr marL="1296000" indent="-288000">
              <a:defRPr sz="1600"/>
            </a:lvl7pPr>
            <a:lvl8pPr marL="1296000" indent="-288000">
              <a:defRPr sz="1600"/>
            </a:lvl8pPr>
            <a:lvl9pPr marL="1296000" indent="-288000">
              <a:defRPr sz="1600"/>
            </a:lvl9pPr>
          </a:lstStyle>
          <a:p>
            <a:pPr lvl="0"/>
            <a:r>
              <a:rPr lang="en-GB"/>
              <a:t>Click to edit Master text styles</a:t>
            </a:r>
          </a:p>
          <a:p>
            <a:pPr lvl="1"/>
            <a:r>
              <a:rPr lang="en-GB" err="1"/>
              <a:t>Zweite</a:t>
            </a:r>
            <a:r>
              <a:rPr lang="en-GB"/>
              <a:t> Ebene</a:t>
            </a:r>
          </a:p>
          <a:p>
            <a:pPr lvl="2"/>
            <a:r>
              <a:rPr lang="en-GB" err="1"/>
              <a:t>Dritte</a:t>
            </a:r>
            <a:r>
              <a:rPr lang="en-GB"/>
              <a:t> Ebene</a:t>
            </a:r>
          </a:p>
          <a:p>
            <a:pPr lvl="3"/>
            <a:r>
              <a:rPr lang="en-GB" err="1"/>
              <a:t>Vierte</a:t>
            </a:r>
            <a:r>
              <a:rPr lang="en-GB"/>
              <a:t> Ebene</a:t>
            </a:r>
          </a:p>
          <a:p>
            <a:pPr lvl="4"/>
            <a:r>
              <a:rPr lang="en-GB" err="1"/>
              <a:t>Fünfte</a:t>
            </a:r>
            <a:r>
              <a:rPr lang="en-GB"/>
              <a:t> Ebene</a:t>
            </a:r>
          </a:p>
          <a:p>
            <a:pPr lvl="5"/>
            <a:r>
              <a:rPr lang="en-GB" err="1"/>
              <a:t>Sechste</a:t>
            </a:r>
            <a:r>
              <a:rPr lang="en-GB"/>
              <a:t> Ebene</a:t>
            </a:r>
          </a:p>
          <a:p>
            <a:pPr lvl="6"/>
            <a:r>
              <a:rPr lang="en-GB" err="1"/>
              <a:t>Siebte</a:t>
            </a:r>
            <a:r>
              <a:rPr lang="en-GB"/>
              <a:t> Ebene</a:t>
            </a:r>
          </a:p>
          <a:p>
            <a:pPr lvl="7"/>
            <a:r>
              <a:rPr lang="en-GB" err="1"/>
              <a:t>Achte</a:t>
            </a:r>
            <a:r>
              <a:rPr lang="en-GB"/>
              <a:t> Ebene</a:t>
            </a:r>
          </a:p>
          <a:p>
            <a:pPr lvl="8"/>
            <a:r>
              <a:rPr lang="en-GB" err="1"/>
              <a:t>Neunte</a:t>
            </a:r>
            <a:r>
              <a:rPr lang="en-GB"/>
              <a:t> Ebene</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a:p>
        </p:txBody>
      </p:sp>
      <p:sp>
        <p:nvSpPr>
          <p:cNvPr id="8" name="Rectangle 7" descr="{&quot;templafy&quot;:{&quot;id&quot;:&quot;0fedda08-d94a-4e33-8409-dde35e7239df&quot;}}">
            <a:extLst>
              <a:ext uri="{FF2B5EF4-FFF2-40B4-BE49-F238E27FC236}">
                <a16:creationId xmlns:a16="http://schemas.microsoft.com/office/drawing/2014/main" id="{E6F37757-2E2F-45B4-8E6C-0B6588D2DCE2}"/>
              </a:ext>
            </a:extLst>
          </p:cNvPr>
          <p:cNvSpPr/>
          <p:nvPr userDrawn="1"/>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tx1"/>
                </a:solidFill>
              </a:rPr>
              <a:t>3 October 2023</a:t>
            </a:r>
          </a:p>
        </p:txBody>
      </p:sp>
      <p:sp>
        <p:nvSpPr>
          <p:cNvPr id="10" name="Rectangle 9" descr="{&quot;templafy&quot;:{&quot;id&quot;:&quot;0a713e7b-625f-417f-a50d-e0c1ab4bdfdb&quot;}}">
            <a:extLst>
              <a:ext uri="{FF2B5EF4-FFF2-40B4-BE49-F238E27FC236}">
                <a16:creationId xmlns:a16="http://schemas.microsoft.com/office/drawing/2014/main" id="{AA1C14F3-85E4-47DF-A8F9-0A6C945C6727}"/>
              </a:ext>
            </a:extLst>
          </p:cNvPr>
          <p:cNvSpPr/>
          <p:nvPr userDrawn="1"/>
        </p:nvSpPr>
        <p:spPr>
          <a:xfrm>
            <a:off x="2516261" y="4767263"/>
            <a:ext cx="3307023"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pic>
        <p:nvPicPr>
          <p:cNvPr id="1181142950" name="Rectangle 10" descr="{&quot;templafy&quot;:{&quot;id&quot;:&quot;3dc968b5-4ab4-4db6-ba4c-280e2ff2b583&quot;}}"/>
          <p:cNvPicPr>
            <a:picLocks noChangeAspect="1"/>
          </p:cNvPicPr>
          <p:nvPr/>
        </p:nvPicPr>
        <p:blipFill>
          <a:blip r:embed="rId3"/>
          <a:stretch>
            <a:fillRect/>
          </a:stretch>
        </p:blipFill>
        <p:spPr>
          <a:xfrm>
            <a:off x="358775" y="4668427"/>
            <a:ext cx="1026000" cy="212400"/>
          </a:xfrm>
          <a:prstGeom prst="rect">
            <a:avLst/>
          </a:prstGeom>
        </p:spPr>
      </p:pic>
      <p:sp>
        <p:nvSpPr>
          <p:cNvPr id="13" name="Rectangle 12" descr="{&quot;templafy&quot;:{&quot;id&quot;:&quot;a4249345-ae31-4482-a72d-78b613b46e32&quot;}}" hidden="1">
            <a:extLst>
              <a:ext uri="{FF2B5EF4-FFF2-40B4-BE49-F238E27FC236}">
                <a16:creationId xmlns:a16="http://schemas.microsoft.com/office/drawing/2014/main" id="{829DC8B1-9D54-4E8C-B174-7B9355FD57F9}"/>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a:t>
            </a:r>
          </a:p>
        </p:txBody>
      </p:sp>
    </p:spTree>
    <p:extLst>
      <p:ext uri="{BB962C8B-B14F-4D97-AF65-F5344CB8AC3E}">
        <p14:creationId xmlns:p14="http://schemas.microsoft.com/office/powerpoint/2010/main" val="23413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p:nvPr>
        </p:nvSpPr>
        <p:spPr>
          <a:xfrm>
            <a:off x="1548000" y="376238"/>
            <a:ext cx="7237225" cy="2496171"/>
          </a:xfrm>
        </p:spPr>
        <p:txBody>
          <a:bodyPr anchor="b">
            <a:normAutofit/>
          </a:bodyPr>
          <a:lstStyle>
            <a:lvl1pPr marL="0" indent="0" algn="l">
              <a:lnSpc>
                <a:spcPts val="5200"/>
              </a:lnSpc>
              <a:buFont typeface="+mj-lt"/>
              <a:buNone/>
              <a:defRPr sz="5000">
                <a:solidFill>
                  <a:schemeClr val="bg2"/>
                </a:solidFill>
                <a:latin typeface="Gill Sans Nova Light" panose="020B0302020104020203" pitchFamily="34" charset="0"/>
              </a:defRPr>
            </a:lvl1pPr>
          </a:lstStyle>
          <a:p>
            <a:r>
              <a:rPr lang="en-GB"/>
              <a:t>Click to edit Master title style</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p:nvPr>
        </p:nvSpPr>
        <p:spPr>
          <a:xfrm>
            <a:off x="1548000" y="3001618"/>
            <a:ext cx="6025617" cy="1478308"/>
          </a:xfrm>
        </p:spPr>
        <p:txBody>
          <a:bodyPr>
            <a:normAutofit/>
          </a:bodyPr>
          <a:lstStyle>
            <a:lvl1pPr marL="0" indent="0">
              <a:buNone/>
              <a:defRPr sz="24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userDrawn="1"/>
        </p:nvSpPr>
        <p:spPr>
          <a:xfrm>
            <a:off x="4572001" y="3166310"/>
            <a:ext cx="457200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24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p:nvPr>
        </p:nvSpPr>
        <p:spPr>
          <a:xfrm>
            <a:off x="0" y="0"/>
            <a:ext cx="9144000" cy="5143500"/>
          </a:xfrm>
        </p:spPr>
        <p:txBody>
          <a:bodyPr/>
          <a:lstStyle/>
          <a:p>
            <a:r>
              <a:rPr lang="en-GB"/>
              <a:t>Click icon to add picture</a:t>
            </a:r>
          </a:p>
        </p:txBody>
      </p:sp>
      <p:sp>
        <p:nvSpPr>
          <p:cNvPr id="2" name="Title 1">
            <a:extLst>
              <a:ext uri="{FF2B5EF4-FFF2-40B4-BE49-F238E27FC236}">
                <a16:creationId xmlns:a16="http://schemas.microsoft.com/office/drawing/2014/main" id="{874B88CA-EB6E-49E8-8E20-86448C5223EB}"/>
              </a:ext>
            </a:extLst>
          </p:cNvPr>
          <p:cNvSpPr>
            <a:spLocks noGrp="1"/>
          </p:cNvSpPr>
          <p:nvPr>
            <p:ph type="title"/>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GB"/>
              <a:t>Click to edit Master title style</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25113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sp>
        <p:nvSpPr>
          <p:cNvPr id="15" name="Rectangle 14" descr="{&quot;templafy&quot;:{&quot;id&quot;:&quot;6851022e-9cac-495e-9df5-d4af9de4a8e9&quot;}}">
            <a:extLst>
              <a:ext uri="{FF2B5EF4-FFF2-40B4-BE49-F238E27FC236}">
                <a16:creationId xmlns:a16="http://schemas.microsoft.com/office/drawing/2014/main" id="{6247B37A-A555-44A3-BECD-66BD8151E865}"/>
              </a:ext>
            </a:extLst>
          </p:cNvPr>
          <p:cNvSpPr/>
          <p:nvPr userDrawn="1"/>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tx1"/>
                </a:solidFill>
              </a:rPr>
              <a:t>3 October 2023</a:t>
            </a:r>
          </a:p>
        </p:txBody>
      </p:sp>
      <p:pic>
        <p:nvPicPr>
          <p:cNvPr id="336062976" name="Rectangle 4" descr="{&quot;templafy&quot;:{&quot;id&quot;:&quot;16843e0e-d1ef-45c0-a913-c55dd63261ea&quot;}}"/>
          <p:cNvPicPr>
            <a:picLocks noChangeAspect="1"/>
          </p:cNvPicPr>
          <p:nvPr/>
        </p:nvPicPr>
        <p:blipFill>
          <a:blip r:embed="rId2"/>
          <a:stretch>
            <a:fillRect/>
          </a:stretch>
        </p:blipFill>
        <p:spPr>
          <a:xfrm>
            <a:off x="358775" y="4668427"/>
            <a:ext cx="1026000" cy="212400"/>
          </a:xfrm>
          <a:prstGeom prst="rect">
            <a:avLst/>
          </a:prstGeom>
        </p:spPr>
      </p:pic>
      <p:sp>
        <p:nvSpPr>
          <p:cNvPr id="6" name="Rectangle 5" descr="{&quot;templafy&quot;:{&quot;id&quot;:&quot;ac5fe5f0-eda2-4ced-abff-9be1cd8bc098&quot;}}">
            <a:extLst>
              <a:ext uri="{FF2B5EF4-FFF2-40B4-BE49-F238E27FC236}">
                <a16:creationId xmlns:a16="http://schemas.microsoft.com/office/drawing/2014/main" id="{4E03CCCD-CB66-429F-BC77-64B5370808F2}"/>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7" name="Rectangle 6" descr="{&quot;templafy&quot;:{&quot;id&quot;:&quot;e4b5a3cf-0143-4780-8d1b-deb728874b85&quot;}}" hidden="1">
            <a:extLst>
              <a:ext uri="{FF2B5EF4-FFF2-40B4-BE49-F238E27FC236}">
                <a16:creationId xmlns:a16="http://schemas.microsoft.com/office/drawing/2014/main" id="{B915E154-BDC4-452C-BDE7-882BE349B509}"/>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a:t>
            </a:r>
          </a:p>
        </p:txBody>
      </p:sp>
    </p:spTree>
    <p:extLst>
      <p:ext uri="{BB962C8B-B14F-4D97-AF65-F5344CB8AC3E}">
        <p14:creationId xmlns:p14="http://schemas.microsoft.com/office/powerpoint/2010/main" val="850542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a:t>
            </a:fld>
            <a:endParaRPr lang="en-GB"/>
          </a:p>
        </p:txBody>
      </p:sp>
      <p:sp>
        <p:nvSpPr>
          <p:cNvPr id="11" name="Rectangle 10" descr="{&quot;templafy&quot;:{&quot;id&quot;:&quot;e1f21fb9-6b8d-4946-87a3-c16c5601cc6f&quot;}}">
            <a:extLst>
              <a:ext uri="{FF2B5EF4-FFF2-40B4-BE49-F238E27FC236}">
                <a16:creationId xmlns:a16="http://schemas.microsoft.com/office/drawing/2014/main" id="{47453508-BA4F-4ACB-B108-B3791E88CD55}"/>
              </a:ext>
            </a:extLst>
          </p:cNvPr>
          <p:cNvSpPr/>
          <p:nvPr userDrawn="1"/>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tx1"/>
                </a:solidFill>
              </a:rPr>
              <a:t>24 October 2023</a:t>
            </a:r>
          </a:p>
        </p:txBody>
      </p:sp>
      <p:pic>
        <p:nvPicPr>
          <p:cNvPr id="1377070579" name="Rectangle 11" descr="{&quot;templafy&quot;:{&quot;id&quot;:&quot;05a442bc-4978-41b2-ba15-1195cdd6e35b&quot;}}"/>
          <p:cNvPicPr>
            <a:picLocks noChangeAspect="1"/>
          </p:cNvPicPr>
          <p:nvPr/>
        </p:nvPicPr>
        <p:blipFill>
          <a:blip r:embed="rId2"/>
          <a:stretch>
            <a:fillRect/>
          </a:stretch>
        </p:blipFill>
        <p:spPr>
          <a:xfrm>
            <a:off x="358775" y="4668427"/>
            <a:ext cx="1026000" cy="212400"/>
          </a:xfrm>
          <a:prstGeom prst="rect">
            <a:avLst/>
          </a:prstGeom>
        </p:spPr>
      </p:pic>
      <p:sp>
        <p:nvSpPr>
          <p:cNvPr id="13" name="Rectangle 12" descr="{&quot;templafy&quot;:{&quot;id&quot;:&quot;b8622abd-c8f6-4807-938c-5553c00bc77e&quot;}}">
            <a:extLst>
              <a:ext uri="{FF2B5EF4-FFF2-40B4-BE49-F238E27FC236}">
                <a16:creationId xmlns:a16="http://schemas.microsoft.com/office/drawing/2014/main" id="{B5B29C83-7B2A-4E20-895A-585B8348684F}"/>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Rectangle 8" descr="{&quot;templafy&quot;:{&quot;id&quot;:&quot;e3dcd267-c084-401f-8324-a0cfb82b268b&quot;}}" hidden="1">
            <a:extLst>
              <a:ext uri="{FF2B5EF4-FFF2-40B4-BE49-F238E27FC236}">
                <a16:creationId xmlns:a16="http://schemas.microsoft.com/office/drawing/2014/main" id="{2B2F7145-7DCA-4B3F-A8AE-07622CB5DF8E}"/>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a:t>
            </a:r>
          </a:p>
        </p:txBody>
      </p:sp>
    </p:spTree>
    <p:extLst>
      <p:ext uri="{BB962C8B-B14F-4D97-AF65-F5344CB8AC3E}">
        <p14:creationId xmlns:p14="http://schemas.microsoft.com/office/powerpoint/2010/main" val="415411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en-GB"/>
              <a:t>Click to edit Master title style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p:nvPr>
        </p:nvSpPr>
        <p:spPr>
          <a:xfrm>
            <a:off x="358774" y="1276350"/>
            <a:ext cx="4213225" cy="3203576"/>
          </a:xfrm>
        </p:spPr>
        <p:txBody>
          <a:bodyPr/>
          <a:lstStyle/>
          <a:p>
            <a:r>
              <a:rPr lang="en-GB"/>
              <a:t>Click icon to add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p:nvPr>
        </p:nvSpPr>
        <p:spPr>
          <a:xfrm>
            <a:off x="4572000" y="1276350"/>
            <a:ext cx="4213225" cy="3203575"/>
          </a:xfrm>
        </p:spPr>
        <p:txBody>
          <a:bodyPr/>
          <a:lstStyle/>
          <a:p>
            <a:r>
              <a:rPr lang="en-GB"/>
              <a:t>Click icon to add picture</a:t>
            </a:r>
          </a:p>
        </p:txBody>
      </p:sp>
      <p:sp>
        <p:nvSpPr>
          <p:cNvPr id="12" name="Rectangle 11" descr="{&quot;templafy&quot;:{&quot;id&quot;:&quot;a4f56c3e-0a78-4264-8d78-e553f7fb1770&quot;}}">
            <a:extLst>
              <a:ext uri="{FF2B5EF4-FFF2-40B4-BE49-F238E27FC236}">
                <a16:creationId xmlns:a16="http://schemas.microsoft.com/office/drawing/2014/main" id="{A6CE9D3B-0E1D-4168-8639-F0D1F5FF77B1}"/>
              </a:ext>
            </a:extLst>
          </p:cNvPr>
          <p:cNvSpPr/>
          <p:nvPr userDrawn="1"/>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tx1"/>
                </a:solidFill>
              </a:rPr>
              <a:t>3 October 2023</a:t>
            </a:r>
          </a:p>
        </p:txBody>
      </p:sp>
      <p:pic>
        <p:nvPicPr>
          <p:cNvPr id="1603727593" name="Rectangle 13" descr="{&quot;templafy&quot;:{&quot;id&quot;:&quot;7f52a4f0-717d-4072-94c0-1c78d8b77474&quot;}}"/>
          <p:cNvPicPr>
            <a:picLocks noChangeAspect="1"/>
          </p:cNvPicPr>
          <p:nvPr/>
        </p:nvPicPr>
        <p:blipFill>
          <a:blip r:embed="rId2"/>
          <a:stretch>
            <a:fillRect/>
          </a:stretch>
        </p:blipFill>
        <p:spPr>
          <a:xfrm>
            <a:off x="358775" y="4668427"/>
            <a:ext cx="1026000" cy="212400"/>
          </a:xfrm>
          <a:prstGeom prst="rect">
            <a:avLst/>
          </a:prstGeom>
        </p:spPr>
      </p:pic>
      <p:sp>
        <p:nvSpPr>
          <p:cNvPr id="13" name="Rectangle 12" descr="{&quot;templafy&quot;:{&quot;id&quot;:&quot;4ba55bbe-4048-4992-a1aa-83d4e3493a90&quot;}}">
            <a:extLst>
              <a:ext uri="{FF2B5EF4-FFF2-40B4-BE49-F238E27FC236}">
                <a16:creationId xmlns:a16="http://schemas.microsoft.com/office/drawing/2014/main" id="{D1217118-5A25-4DE0-99F7-B3460244BBBE}"/>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5" name="Rectangle 14" descr="{&quot;templafy&quot;:{&quot;id&quot;:&quot;fbe7fe1e-9f26-43d8-8fd4-5d9245fc226a&quot;}}" hidden="1">
            <a:extLst>
              <a:ext uri="{FF2B5EF4-FFF2-40B4-BE49-F238E27FC236}">
                <a16:creationId xmlns:a16="http://schemas.microsoft.com/office/drawing/2014/main" id="{544AC9A2-9666-4133-BC67-BE44B6459332}"/>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a:t>
            </a:r>
          </a:p>
        </p:txBody>
      </p:sp>
    </p:spTree>
    <p:extLst>
      <p:ext uri="{BB962C8B-B14F-4D97-AF65-F5344CB8AC3E}">
        <p14:creationId xmlns:p14="http://schemas.microsoft.com/office/powerpoint/2010/main" val="347967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E3F2DEC-A2CD-57E8-1F0F-294D179C7A4A}"/>
              </a:ext>
            </a:extLst>
          </p:cNvPr>
          <p:cNvGraphicFramePr>
            <a:graphicFrameLocks noChangeAspect="1"/>
          </p:cNvGraphicFramePr>
          <p:nvPr userDrawn="1">
            <p:custDataLst>
              <p:tags r:id="rId23"/>
            </p:custDataLst>
            <p:extLst>
              <p:ext uri="{D42A27DB-BD31-4B8C-83A1-F6EECF244321}">
                <p14:modId xmlns:p14="http://schemas.microsoft.com/office/powerpoint/2010/main" val="7587368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473" imgH="473" progId="TCLayout.ActiveDocument.1">
                  <p:embed/>
                </p:oleObj>
              </mc:Choice>
              <mc:Fallback>
                <p:oleObj name="think-cell Slide" r:id="rId24" imgW="473" imgH="473" progId="TCLayout.ActiveDocument.1">
                  <p:embed/>
                  <p:pic>
                    <p:nvPicPr>
                      <p:cNvPr id="8" name="think-cell data - do not delete" hidden="1">
                        <a:extLst>
                          <a:ext uri="{FF2B5EF4-FFF2-40B4-BE49-F238E27FC236}">
                            <a16:creationId xmlns:a16="http://schemas.microsoft.com/office/drawing/2014/main" id="{3E3F2DEC-A2CD-57E8-1F0F-294D179C7A4A}"/>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GB"/>
              <a:t>Click to edit Master title style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1CEDF7-309C-40F3-8700-9F4DBE766E2C}"/>
              </a:ext>
            </a:extLst>
          </p:cNvPr>
          <p:cNvSpPr>
            <a:spLocks noGrp="1"/>
          </p:cNvSpPr>
          <p:nvPr>
            <p:ph type="dt" sz="half" idx="2"/>
          </p:nvPr>
        </p:nvSpPr>
        <p:spPr>
          <a:xfrm>
            <a:off x="6804000" y="4770375"/>
            <a:ext cx="1177196" cy="184336"/>
          </a:xfrm>
          <a:prstGeom prst="rect">
            <a:avLst/>
          </a:prstGeom>
        </p:spPr>
        <p:txBody>
          <a:bodyPr vert="horz" lIns="0" tIns="0" rIns="0" bIns="0" rtlCol="0" anchor="t"/>
          <a:lstStyle>
            <a:lvl1pPr algn="l">
              <a:defRPr sz="800">
                <a:solidFill>
                  <a:schemeClr val="tx1"/>
                </a:solidFill>
              </a:defRPr>
            </a:lvl1pPr>
          </a:lstStyle>
          <a:p>
            <a:r>
              <a:rPr lang="en-GB"/>
              <a:t>24 October 2023</a:t>
            </a:r>
          </a:p>
        </p:txBody>
      </p:sp>
      <p:sp>
        <p:nvSpPr>
          <p:cNvPr id="5" name="Footer Placeholder 4">
            <a:extLst>
              <a:ext uri="{FF2B5EF4-FFF2-40B4-BE49-F238E27FC236}">
                <a16:creationId xmlns:a16="http://schemas.microsoft.com/office/drawing/2014/main" id="{867B08D8-7EDB-4388-A7EE-8AB294EA7887}"/>
              </a:ext>
            </a:extLst>
          </p:cNvPr>
          <p:cNvSpPr>
            <a:spLocks noGrp="1"/>
          </p:cNvSpPr>
          <p:nvPr>
            <p:ph type="ftr" sz="quarter" idx="3"/>
          </p:nvPr>
        </p:nvSpPr>
        <p:spPr>
          <a:xfrm>
            <a:off x="2519999" y="4770374"/>
            <a:ext cx="3086100" cy="184335"/>
          </a:xfrm>
          <a:prstGeom prst="rect">
            <a:avLst/>
          </a:prstGeom>
        </p:spPr>
        <p:txBody>
          <a:bodyPr vert="horz" lIns="0" tIns="0" rIns="0" bIns="0" rtlCol="0" anchor="t"/>
          <a:lstStyle>
            <a:lvl1pPr algn="l">
              <a:defRPr sz="800">
                <a:solidFill>
                  <a:schemeClr val="tx1"/>
                </a:solidFill>
              </a:defRPr>
            </a:lvl1pPr>
          </a:lstStyle>
          <a:p>
            <a:r>
              <a:rPr lang="en-GB"/>
              <a:t>Corporate Design - Power Point Master</a:t>
            </a:r>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61" r:id="rId1"/>
    <p:sldLayoutId id="2147483688" r:id="rId2"/>
    <p:sldLayoutId id="2147483689" r:id="rId3"/>
    <p:sldLayoutId id="2147483677" r:id="rId4"/>
    <p:sldLayoutId id="2147483663" r:id="rId5"/>
    <p:sldLayoutId id="2147483686" r:id="rId6"/>
    <p:sldLayoutId id="2147483664" r:id="rId7"/>
    <p:sldLayoutId id="2147483662" r:id="rId8"/>
    <p:sldLayoutId id="2147483672" r:id="rId9"/>
    <p:sldLayoutId id="2147483673" r:id="rId10"/>
    <p:sldLayoutId id="2147483666" r:id="rId11"/>
    <p:sldLayoutId id="2147483680" r:id="rId12"/>
    <p:sldLayoutId id="2147483678" r:id="rId13"/>
    <p:sldLayoutId id="2147483679" r:id="rId14"/>
    <p:sldLayoutId id="2147483675" r:id="rId15"/>
    <p:sldLayoutId id="2147483683" r:id="rId16"/>
    <p:sldLayoutId id="2147483667" r:id="rId17"/>
    <p:sldLayoutId id="2147483681" r:id="rId18"/>
    <p:sldLayoutId id="2147483670" r:id="rId19"/>
    <p:sldLayoutId id="2147483671" r:id="rId20"/>
    <p:sldLayoutId id="2147483768" r:id="rId21"/>
  </p:sldLayoutIdLst>
  <p:hf hdr="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18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54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3pPr>
      <a:lvl4pPr marL="90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4pPr>
      <a:lvl5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userDrawn="1">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2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4.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6.sv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8.png"/><Relationship Id="rId3" Type="http://schemas.openxmlformats.org/officeDocument/2006/relationships/tags" Target="../tags/tag16.xml"/><Relationship Id="rId7" Type="http://schemas.openxmlformats.org/officeDocument/2006/relationships/image" Target="../media/image1.emf"/><Relationship Id="rId12" Type="http://schemas.openxmlformats.org/officeDocument/2006/relationships/image" Target="../media/image17.svg"/><Relationship Id="rId2" Type="http://schemas.openxmlformats.org/officeDocument/2006/relationships/customXml" Target="../../customXml/item13.xml"/><Relationship Id="rId16" Type="http://schemas.openxmlformats.org/officeDocument/2006/relationships/image" Target="../media/image31.png"/><Relationship Id="rId1" Type="http://schemas.openxmlformats.org/officeDocument/2006/relationships/customXml" Target="../../customXml/item4.xml"/><Relationship Id="rId6" Type="http://schemas.openxmlformats.org/officeDocument/2006/relationships/oleObject" Target="../embeddings/oleObject13.bin"/><Relationship Id="rId11" Type="http://schemas.openxmlformats.org/officeDocument/2006/relationships/image" Target="../media/image16.png"/><Relationship Id="rId5" Type="http://schemas.openxmlformats.org/officeDocument/2006/relationships/notesSlide" Target="../notesSlides/notesSlide11.xml"/><Relationship Id="rId15" Type="http://schemas.openxmlformats.org/officeDocument/2006/relationships/image" Target="../media/image20.png"/><Relationship Id="rId10" Type="http://schemas.microsoft.com/office/2007/relationships/hdphoto" Target="../media/hdphoto1.wdp"/><Relationship Id="rId4" Type="http://schemas.openxmlformats.org/officeDocument/2006/relationships/slideLayout" Target="../slideLayouts/slideLayout8.xml"/><Relationship Id="rId9" Type="http://schemas.openxmlformats.org/officeDocument/2006/relationships/image" Target="../media/image9.png"/><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image" Target="../media/image38.png"/><Relationship Id="rId2" Type="http://schemas.openxmlformats.org/officeDocument/2006/relationships/slideLayout" Target="../slideLayouts/slideLayout8.xml"/><Relationship Id="rId1" Type="http://schemas.openxmlformats.org/officeDocument/2006/relationships/tags" Target="../tags/tag17.xml"/><Relationship Id="rId6" Type="http://schemas.openxmlformats.org/officeDocument/2006/relationships/image" Target="../media/image37.png"/><Relationship Id="rId5" Type="http://schemas.openxmlformats.org/officeDocument/2006/relationships/image" Target="../media/image1.emf"/><Relationship Id="rId10" Type="http://schemas.openxmlformats.org/officeDocument/2006/relationships/image" Target="../media/image13.png"/><Relationship Id="rId4" Type="http://schemas.openxmlformats.org/officeDocument/2006/relationships/oleObject" Target="../embeddings/oleObject14.bin"/><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4.xml"/><Relationship Id="rId7" Type="http://schemas.openxmlformats.org/officeDocument/2006/relationships/image" Target="../media/image41.png"/><Relationship Id="rId2" Type="http://schemas.openxmlformats.org/officeDocument/2006/relationships/slideLayout" Target="../slideLayouts/slideLayout8.xml"/><Relationship Id="rId1" Type="http://schemas.openxmlformats.org/officeDocument/2006/relationships/tags" Target="../tags/tag19.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16.bin"/><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2.png"/><Relationship Id="rId3" Type="http://schemas.openxmlformats.org/officeDocument/2006/relationships/tags" Target="../tags/tag23.xml"/><Relationship Id="rId7" Type="http://schemas.openxmlformats.org/officeDocument/2006/relationships/image" Target="../media/image1.emf"/><Relationship Id="rId12" Type="http://schemas.openxmlformats.org/officeDocument/2006/relationships/image" Target="../media/image17.svg"/><Relationship Id="rId2" Type="http://schemas.openxmlformats.org/officeDocument/2006/relationships/customXml" Target="../../customXml/item10.xml"/><Relationship Id="rId16" Type="http://schemas.openxmlformats.org/officeDocument/2006/relationships/image" Target="../media/image31.png"/><Relationship Id="rId1" Type="http://schemas.openxmlformats.org/officeDocument/2006/relationships/customXml" Target="../../customXml/item7.xml"/><Relationship Id="rId6" Type="http://schemas.openxmlformats.org/officeDocument/2006/relationships/oleObject" Target="../embeddings/oleObject20.bin"/><Relationship Id="rId11" Type="http://schemas.openxmlformats.org/officeDocument/2006/relationships/image" Target="../media/image16.png"/><Relationship Id="rId5" Type="http://schemas.openxmlformats.org/officeDocument/2006/relationships/notesSlide" Target="../notesSlides/notesSlide18.xml"/><Relationship Id="rId15" Type="http://schemas.openxmlformats.org/officeDocument/2006/relationships/image" Target="../media/image20.png"/><Relationship Id="rId10" Type="http://schemas.microsoft.com/office/2007/relationships/hdphoto" Target="../media/hdphoto1.wdp"/><Relationship Id="rId4" Type="http://schemas.openxmlformats.org/officeDocument/2006/relationships/slideLayout" Target="../slideLayouts/slideLayout8.xml"/><Relationship Id="rId9" Type="http://schemas.openxmlformats.org/officeDocument/2006/relationships/image" Target="../media/image9.png"/><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9.xml"/><Relationship Id="rId7"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2.png"/><Relationship Id="rId3" Type="http://schemas.openxmlformats.org/officeDocument/2006/relationships/tags" Target="../tags/tag7.xml"/><Relationship Id="rId7" Type="http://schemas.openxmlformats.org/officeDocument/2006/relationships/image" Target="../media/image1.emf"/><Relationship Id="rId12" Type="http://schemas.openxmlformats.org/officeDocument/2006/relationships/image" Target="../media/image11.svg"/><Relationship Id="rId2" Type="http://schemas.openxmlformats.org/officeDocument/2006/relationships/customXml" Target="../../customXml/item6.xml"/><Relationship Id="rId16" Type="http://schemas.openxmlformats.org/officeDocument/2006/relationships/image" Target="../media/image15.png"/><Relationship Id="rId1" Type="http://schemas.openxmlformats.org/officeDocument/2006/relationships/customXml" Target="../../customXml/item1.xml"/><Relationship Id="rId6" Type="http://schemas.openxmlformats.org/officeDocument/2006/relationships/oleObject" Target="../embeddings/oleObject4.bin"/><Relationship Id="rId11" Type="http://schemas.openxmlformats.org/officeDocument/2006/relationships/image" Target="../media/image10.png"/><Relationship Id="rId5" Type="http://schemas.openxmlformats.org/officeDocument/2006/relationships/notesSlide" Target="../notesSlides/notesSlide2.xml"/><Relationship Id="rId15" Type="http://schemas.openxmlformats.org/officeDocument/2006/relationships/image" Target="../media/image14.png"/><Relationship Id="rId10" Type="http://schemas.microsoft.com/office/2007/relationships/hdphoto" Target="../media/hdphoto1.wdp"/><Relationship Id="rId4" Type="http://schemas.openxmlformats.org/officeDocument/2006/relationships/slideLayout" Target="../slideLayouts/slideLayout8.xml"/><Relationship Id="rId9" Type="http://schemas.openxmlformats.org/officeDocument/2006/relationships/image" Target="../media/image9.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8.png"/><Relationship Id="rId3" Type="http://schemas.openxmlformats.org/officeDocument/2006/relationships/tags" Target="../tags/tag25.xml"/><Relationship Id="rId7" Type="http://schemas.openxmlformats.org/officeDocument/2006/relationships/image" Target="../media/image1.emf"/><Relationship Id="rId12" Type="http://schemas.openxmlformats.org/officeDocument/2006/relationships/image" Target="../media/image17.svg"/><Relationship Id="rId2" Type="http://schemas.openxmlformats.org/officeDocument/2006/relationships/customXml" Target="../../customXml/item11.xml"/><Relationship Id="rId16" Type="http://schemas.openxmlformats.org/officeDocument/2006/relationships/image" Target="../media/image14.png"/><Relationship Id="rId1" Type="http://schemas.openxmlformats.org/officeDocument/2006/relationships/customXml" Target="../../customXml/item5.xml"/><Relationship Id="rId6" Type="http://schemas.openxmlformats.org/officeDocument/2006/relationships/oleObject" Target="../embeddings/oleObject22.bin"/><Relationship Id="rId11" Type="http://schemas.openxmlformats.org/officeDocument/2006/relationships/image" Target="../media/image16.png"/><Relationship Id="rId5" Type="http://schemas.openxmlformats.org/officeDocument/2006/relationships/notesSlide" Target="../notesSlides/notesSlide20.xml"/><Relationship Id="rId15" Type="http://schemas.openxmlformats.org/officeDocument/2006/relationships/image" Target="../media/image31.png"/><Relationship Id="rId10" Type="http://schemas.microsoft.com/office/2007/relationships/hdphoto" Target="../media/hdphoto1.wdp"/><Relationship Id="rId4" Type="http://schemas.openxmlformats.org/officeDocument/2006/relationships/slideLayout" Target="../slideLayouts/slideLayout8.xml"/><Relationship Id="rId9" Type="http://schemas.openxmlformats.org/officeDocument/2006/relationships/image" Target="../media/image9.png"/><Relationship Id="rId1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21.xml"/><Relationship Id="rId7" Type="http://schemas.openxmlformats.org/officeDocument/2006/relationships/image" Target="../media/image43.png"/><Relationship Id="rId2" Type="http://schemas.openxmlformats.org/officeDocument/2006/relationships/slideLayout" Target="../slideLayouts/slideLayout8.xml"/><Relationship Id="rId1" Type="http://schemas.openxmlformats.org/officeDocument/2006/relationships/tags" Target="../tags/tag26.xml"/><Relationship Id="rId6" Type="http://schemas.openxmlformats.org/officeDocument/2006/relationships/image" Target="../media/image14.png"/><Relationship Id="rId5" Type="http://schemas.openxmlformats.org/officeDocument/2006/relationships/image" Target="../media/image1.emf"/><Relationship Id="rId10" Type="http://schemas.microsoft.com/office/2007/relationships/hdphoto" Target="../media/hdphoto1.wdp"/><Relationship Id="rId4" Type="http://schemas.openxmlformats.org/officeDocument/2006/relationships/oleObject" Target="../embeddings/oleObject23.bin"/><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7.png"/><Relationship Id="rId2" Type="http://schemas.openxmlformats.org/officeDocument/2006/relationships/slideLayout" Target="../slideLayouts/slideLayout21.xml"/><Relationship Id="rId1" Type="http://schemas.openxmlformats.org/officeDocument/2006/relationships/tags" Target="../tags/tag27.xml"/><Relationship Id="rId6" Type="http://schemas.openxmlformats.org/officeDocument/2006/relationships/image" Target="../media/image6.png"/><Relationship Id="rId5" Type="http://schemas.openxmlformats.org/officeDocument/2006/relationships/image" Target="../media/image4.emf"/><Relationship Id="rId4" Type="http://schemas.openxmlformats.org/officeDocument/2006/relationships/oleObject" Target="../embeddings/oleObject24.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8.xml"/><Relationship Id="rId1" Type="http://schemas.openxmlformats.org/officeDocument/2006/relationships/tags" Target="../tags/tag29.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11.xml"/><Relationship Id="rId1" Type="http://schemas.openxmlformats.org/officeDocument/2006/relationships/tags" Target="../tags/tag30.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4.xml"/><Relationship Id="rId7" Type="http://schemas.openxmlformats.org/officeDocument/2006/relationships/image" Target="../media/image48.svg"/><Relationship Id="rId2" Type="http://schemas.openxmlformats.org/officeDocument/2006/relationships/slideLayout" Target="../slideLayouts/slideLayout11.xml"/><Relationship Id="rId1" Type="http://schemas.openxmlformats.org/officeDocument/2006/relationships/tags" Target="../tags/tag31.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28.bin"/><Relationship Id="rId9" Type="http://schemas.openxmlformats.org/officeDocument/2006/relationships/image" Target="../media/image50.sv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5.xml"/><Relationship Id="rId7" Type="http://schemas.openxmlformats.org/officeDocument/2006/relationships/image" Target="../media/image48.svg"/><Relationship Id="rId2" Type="http://schemas.openxmlformats.org/officeDocument/2006/relationships/slideLayout" Target="../slideLayouts/slideLayout11.xml"/><Relationship Id="rId1" Type="http://schemas.openxmlformats.org/officeDocument/2006/relationships/tags" Target="../tags/tag32.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29.bin"/><Relationship Id="rId9" Type="http://schemas.openxmlformats.org/officeDocument/2006/relationships/image" Target="../media/image50.sv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6.xml"/><Relationship Id="rId7" Type="http://schemas.openxmlformats.org/officeDocument/2006/relationships/image" Target="../media/image48.svg"/><Relationship Id="rId2" Type="http://schemas.openxmlformats.org/officeDocument/2006/relationships/slideLayout" Target="../slideLayouts/slideLayout11.xml"/><Relationship Id="rId1" Type="http://schemas.openxmlformats.org/officeDocument/2006/relationships/tags" Target="../tags/tag33.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30.bin"/><Relationship Id="rId9" Type="http://schemas.openxmlformats.org/officeDocument/2006/relationships/image" Target="../media/image50.sv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1.bin"/><Relationship Id="rId7" Type="http://schemas.microsoft.com/office/2007/relationships/hdphoto" Target="../media/hdphoto1.wdp"/><Relationship Id="rId2" Type="http://schemas.openxmlformats.org/officeDocument/2006/relationships/slideLayout" Target="../slideLayouts/slideLayout11.xml"/><Relationship Id="rId1" Type="http://schemas.openxmlformats.org/officeDocument/2006/relationships/tags" Target="../tags/tag34.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8.png"/><Relationship Id="rId3" Type="http://schemas.openxmlformats.org/officeDocument/2006/relationships/tags" Target="../tags/tag8.xml"/><Relationship Id="rId7" Type="http://schemas.openxmlformats.org/officeDocument/2006/relationships/image" Target="../media/image1.emf"/><Relationship Id="rId12" Type="http://schemas.openxmlformats.org/officeDocument/2006/relationships/image" Target="../media/image17.svg"/><Relationship Id="rId2" Type="http://schemas.openxmlformats.org/officeDocument/2006/relationships/customXml" Target="../../customXml/item16.xml"/><Relationship Id="rId16" Type="http://schemas.openxmlformats.org/officeDocument/2006/relationships/image" Target="../media/image15.png"/><Relationship Id="rId1" Type="http://schemas.openxmlformats.org/officeDocument/2006/relationships/customXml" Target="../../customXml/item8.xml"/><Relationship Id="rId6" Type="http://schemas.openxmlformats.org/officeDocument/2006/relationships/oleObject" Target="../embeddings/oleObject5.bin"/><Relationship Id="rId11" Type="http://schemas.openxmlformats.org/officeDocument/2006/relationships/image" Target="../media/image16.png"/><Relationship Id="rId5" Type="http://schemas.openxmlformats.org/officeDocument/2006/relationships/notesSlide" Target="../notesSlides/notesSlide3.xml"/><Relationship Id="rId15" Type="http://schemas.openxmlformats.org/officeDocument/2006/relationships/image" Target="../media/image20.png"/><Relationship Id="rId10" Type="http://schemas.microsoft.com/office/2007/relationships/hdphoto" Target="../media/hdphoto1.wdp"/><Relationship Id="rId4" Type="http://schemas.openxmlformats.org/officeDocument/2006/relationships/slideLayout" Target="../slideLayouts/slideLayout8.xml"/><Relationship Id="rId9" Type="http://schemas.openxmlformats.org/officeDocument/2006/relationships/image" Target="../media/image9.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11.xml"/><Relationship Id="rId1" Type="http://schemas.openxmlformats.org/officeDocument/2006/relationships/tags" Target="../tags/tag35.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8.xml"/><Relationship Id="rId1" Type="http://schemas.openxmlformats.org/officeDocument/2006/relationships/tags" Target="../tags/tag3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8.xml"/><Relationship Id="rId1" Type="http://schemas.openxmlformats.org/officeDocument/2006/relationships/tags" Target="../tags/tag38.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8.xml"/><Relationship Id="rId1" Type="http://schemas.openxmlformats.org/officeDocument/2006/relationships/tags" Target="../tags/tag39.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1.xml"/><Relationship Id="rId1" Type="http://schemas.openxmlformats.org/officeDocument/2006/relationships/tags" Target="../tags/tag4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8.xml"/><Relationship Id="rId1" Type="http://schemas.openxmlformats.org/officeDocument/2006/relationships/tags" Target="../tags/tag4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1.xml"/><Relationship Id="rId1" Type="http://schemas.openxmlformats.org/officeDocument/2006/relationships/tags" Target="../tags/tag9.xml"/><Relationship Id="rId6" Type="http://schemas.openxmlformats.org/officeDocument/2006/relationships/image" Target="../media/image21.png"/><Relationship Id="rId5" Type="http://schemas.openxmlformats.org/officeDocument/2006/relationships/image" Target="../media/image1.emf"/><Relationship Id="rId10" Type="http://schemas.openxmlformats.org/officeDocument/2006/relationships/image" Target="../media/image15.png"/><Relationship Id="rId4" Type="http://schemas.openxmlformats.org/officeDocument/2006/relationships/oleObject" Target="../embeddings/oleObject6.bin"/><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microsoft.com/office/2007/relationships/hdphoto" Target="../media/hdphoto1.wdp"/><Relationship Id="rId2" Type="http://schemas.openxmlformats.org/officeDocument/2006/relationships/slideLayout" Target="../slideLayouts/slideLayout11.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bin"/><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25.png"/><Relationship Id="rId12"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emf"/><Relationship Id="rId10" Type="http://schemas.openxmlformats.org/officeDocument/2006/relationships/image" Target="../media/image28.png"/><Relationship Id="rId4" Type="http://schemas.openxmlformats.org/officeDocument/2006/relationships/oleObject" Target="../embeddings/oleObject8.bin"/><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7.xml"/><Relationship Id="rId7" Type="http://schemas.openxmlformats.org/officeDocument/2006/relationships/image" Target="../media/image11.svg"/><Relationship Id="rId12"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1.emf"/><Relationship Id="rId10" Type="http://schemas.openxmlformats.org/officeDocument/2006/relationships/image" Target="../media/image9.png"/><Relationship Id="rId4" Type="http://schemas.openxmlformats.org/officeDocument/2006/relationships/oleObject" Target="../embeddings/oleObject9.bin"/><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8.png"/><Relationship Id="rId3" Type="http://schemas.openxmlformats.org/officeDocument/2006/relationships/tags" Target="../tags/tag13.xml"/><Relationship Id="rId7" Type="http://schemas.openxmlformats.org/officeDocument/2006/relationships/image" Target="../media/image1.emf"/><Relationship Id="rId12" Type="http://schemas.openxmlformats.org/officeDocument/2006/relationships/image" Target="../media/image11.svg"/><Relationship Id="rId2" Type="http://schemas.openxmlformats.org/officeDocument/2006/relationships/customXml" Target="../../customXml/item3.xml"/><Relationship Id="rId16" Type="http://schemas.openxmlformats.org/officeDocument/2006/relationships/image" Target="../media/image31.png"/><Relationship Id="rId1" Type="http://schemas.openxmlformats.org/officeDocument/2006/relationships/customXml" Target="../../customXml/item2.xml"/><Relationship Id="rId6" Type="http://schemas.openxmlformats.org/officeDocument/2006/relationships/oleObject" Target="../embeddings/oleObject10.bin"/><Relationship Id="rId11" Type="http://schemas.openxmlformats.org/officeDocument/2006/relationships/image" Target="../media/image10.png"/><Relationship Id="rId5" Type="http://schemas.openxmlformats.org/officeDocument/2006/relationships/notesSlide" Target="../notesSlides/notesSlide8.xml"/><Relationship Id="rId15" Type="http://schemas.openxmlformats.org/officeDocument/2006/relationships/image" Target="../media/image20.png"/><Relationship Id="rId10" Type="http://schemas.microsoft.com/office/2007/relationships/hdphoto" Target="../media/hdphoto1.wdp"/><Relationship Id="rId4" Type="http://schemas.openxmlformats.org/officeDocument/2006/relationships/slideLayout" Target="../slideLayouts/slideLayout8.xml"/><Relationship Id="rId9" Type="http://schemas.openxmlformats.org/officeDocument/2006/relationships/image" Target="../media/image9.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9.xml"/><Relationship Id="rId7" Type="http://schemas.openxmlformats.org/officeDocument/2006/relationships/image" Target="../media/image33.png"/><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image" Target="../media/image32.png"/><Relationship Id="rId11" Type="http://schemas.openxmlformats.org/officeDocument/2006/relationships/image" Target="../media/image35.svg"/><Relationship Id="rId5" Type="http://schemas.openxmlformats.org/officeDocument/2006/relationships/image" Target="../media/image1.emf"/><Relationship Id="rId10" Type="http://schemas.openxmlformats.org/officeDocument/2006/relationships/image" Target="../media/image34.png"/><Relationship Id="rId4" Type="http://schemas.openxmlformats.org/officeDocument/2006/relationships/oleObject" Target="../embeddings/oleObject11.bin"/><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extLst>
              <p:ext uri="{D42A27DB-BD31-4B8C-83A1-F6EECF244321}">
                <p14:modId xmlns:p14="http://schemas.microsoft.com/office/powerpoint/2010/main" val="2696905839"/>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6" name="Object 5" hidden="1"/>
                      <p:cNvPicPr/>
                      <p:nvPr/>
                    </p:nvPicPr>
                    <p:blipFill>
                      <a:blip r:embed="rId5"/>
                      <a:stretch>
                        <a:fillRect/>
                      </a:stretch>
                    </p:blipFill>
                    <p:spPr>
                      <a:xfrm>
                        <a:off x="1191" y="1191"/>
                        <a:ext cx="1191" cy="119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FC3C9C1-B84E-095E-A480-FC1761296B8B}"/>
              </a:ext>
            </a:extLst>
          </p:cNvPr>
          <p:cNvPicPr>
            <a:picLocks noChangeAspect="1"/>
          </p:cNvPicPr>
          <p:nvPr/>
        </p:nvPicPr>
        <p:blipFill rotWithShape="1">
          <a:blip r:embed="rId6">
            <a:extLst>
              <a:ext uri="{28A0092B-C50C-407E-A947-70E740481C1C}">
                <a14:useLocalDpi xmlns:a14="http://schemas.microsoft.com/office/drawing/2010/main" val="0"/>
              </a:ext>
            </a:extLst>
          </a:blip>
          <a:srcRect t="2223" b="5376"/>
          <a:stretch/>
        </p:blipFill>
        <p:spPr>
          <a:xfrm>
            <a:off x="0" y="1"/>
            <a:ext cx="9144000" cy="3953856"/>
          </a:xfrm>
          <a:prstGeom prst="rect">
            <a:avLst/>
          </a:prstGeom>
          <a:effectLst>
            <a:innerShdw blurRad="63500" dist="50800" dir="16200000">
              <a:prstClr val="black">
                <a:alpha val="50000"/>
              </a:prstClr>
            </a:innerShdw>
          </a:effectLst>
        </p:spPr>
      </p:pic>
      <p:sp>
        <p:nvSpPr>
          <p:cNvPr id="8" name="Rectangle 7">
            <a:extLst>
              <a:ext uri="{FF2B5EF4-FFF2-40B4-BE49-F238E27FC236}">
                <a16:creationId xmlns:a16="http://schemas.microsoft.com/office/drawing/2014/main" id="{2A2BC584-7F63-4F84-D9CE-EA24DFA0D57D}"/>
              </a:ext>
            </a:extLst>
          </p:cNvPr>
          <p:cNvSpPr/>
          <p:nvPr/>
        </p:nvSpPr>
        <p:spPr>
          <a:xfrm>
            <a:off x="0" y="0"/>
            <a:ext cx="9144000" cy="3953856"/>
          </a:xfrm>
          <a:prstGeom prst="rect">
            <a:avLst/>
          </a:prstGeom>
          <a:solidFill>
            <a:srgbClr val="115C2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7">
            <a:extLst>
              <a:ext uri="{FF2B5EF4-FFF2-40B4-BE49-F238E27FC236}">
                <a16:creationId xmlns:a16="http://schemas.microsoft.com/office/drawing/2014/main" id="{56FBB08B-40CE-3E29-3B0F-193BAC1FFD90}"/>
              </a:ext>
            </a:extLst>
          </p:cNvPr>
          <p:cNvSpPr txBox="1">
            <a:spLocks/>
          </p:cNvSpPr>
          <p:nvPr/>
        </p:nvSpPr>
        <p:spPr>
          <a:xfrm>
            <a:off x="334606" y="4082640"/>
            <a:ext cx="8418245" cy="202500"/>
          </a:xfrm>
          <a:prstGeom prst="rect">
            <a:avLst/>
          </a:prstGeom>
          <a:noFill/>
          <a:ln w="12700">
            <a:noFill/>
            <a:miter lim="800000"/>
            <a:headEnd/>
            <a:tailEnd/>
          </a:ln>
          <a:effectLst/>
        </p:spPr>
        <p:txBody>
          <a:bodyPr vert="horz" wrap="square" lIns="0" tIns="0" rIns="0" bIns="0" numCol="1" anchor="t" anchorCtr="0" compatLnSpc="1">
            <a:prstTxWarp prst="textNoShape">
              <a:avLst/>
            </a:prstTxWarp>
            <a:noAutofit/>
          </a:bodyPr>
          <a:lstStyle>
            <a:lvl1pPr marL="0" marR="0" indent="0" algn="l" defTabSz="428568" rtl="0" eaLnBrk="1" fontAlgn="base" latinLnBrk="0" hangingPunct="1">
              <a:lnSpc>
                <a:spcPct val="100000"/>
              </a:lnSpc>
              <a:spcBef>
                <a:spcPct val="0"/>
              </a:spcBef>
              <a:spcAft>
                <a:spcPct val="0"/>
              </a:spcAft>
              <a:buClrTx/>
              <a:buSzPct val="100000"/>
              <a:buFont typeface="+mj-lt"/>
              <a:buNone/>
              <a:tabLst/>
              <a:defRPr lang="de-CH" altLang="de-DE" sz="1200" b="0" kern="1200" cap="none" spc="0" dirty="0">
                <a:ln w="0"/>
                <a:solidFill>
                  <a:schemeClr val="tx1"/>
                </a:solidFill>
                <a:effectLst/>
                <a:latin typeface="Titillium Web" pitchFamily="2" charset="77"/>
                <a:ea typeface="+mn-ea"/>
                <a:cs typeface="+mn-cs"/>
              </a:defRPr>
            </a:lvl1pPr>
            <a:lvl2pPr marL="257141" marR="0" indent="0" algn="ctr" defTabSz="514281" rtl="0" eaLnBrk="1" fontAlgn="auto" latinLnBrk="0" hangingPunct="1">
              <a:lnSpc>
                <a:spcPct val="100000"/>
              </a:lnSpc>
              <a:spcBef>
                <a:spcPct val="20000"/>
              </a:spcBef>
              <a:spcAft>
                <a:spcPts val="0"/>
              </a:spcAft>
              <a:buClrTx/>
              <a:buSzTx/>
              <a:buFont typeface="Arial" pitchFamily="34" charset="0"/>
              <a:buNone/>
              <a:tabLst/>
              <a:defRPr sz="1125" kern="1200">
                <a:solidFill>
                  <a:schemeClr val="tx1">
                    <a:tint val="75000"/>
                  </a:schemeClr>
                </a:solidFill>
                <a:latin typeface="Titillium Web" pitchFamily="2" charset="77"/>
                <a:ea typeface="+mn-ea"/>
                <a:cs typeface="+mn-cs"/>
              </a:defRPr>
            </a:lvl2pPr>
            <a:lvl3pPr marL="514281" marR="0" indent="0" algn="ctr" defTabSz="514281" rtl="0" eaLnBrk="1" fontAlgn="auto" latinLnBrk="0" hangingPunct="1">
              <a:lnSpc>
                <a:spcPct val="100000"/>
              </a:lnSpc>
              <a:spcBef>
                <a:spcPct val="20000"/>
              </a:spcBef>
              <a:spcAft>
                <a:spcPts val="0"/>
              </a:spcAft>
              <a:buClrTx/>
              <a:buSzTx/>
              <a:buFont typeface="Arial" pitchFamily="34" charset="0"/>
              <a:buNone/>
              <a:tabLst/>
              <a:defRPr sz="1012" kern="1200">
                <a:solidFill>
                  <a:schemeClr val="tx1">
                    <a:tint val="75000"/>
                  </a:schemeClr>
                </a:solidFill>
                <a:latin typeface="Titillium Web" pitchFamily="2" charset="77"/>
                <a:ea typeface="+mn-ea"/>
                <a:cs typeface="+mn-cs"/>
              </a:defRPr>
            </a:lvl3pPr>
            <a:lvl4pPr marL="771422" indent="0" algn="ctr" defTabSz="514281" rtl="0" eaLnBrk="1" latinLnBrk="0" hangingPunct="1">
              <a:spcBef>
                <a:spcPct val="20000"/>
              </a:spcBef>
              <a:buFont typeface="Arial" pitchFamily="34" charset="0"/>
              <a:buNone/>
              <a:defRPr sz="1125" kern="1200">
                <a:solidFill>
                  <a:schemeClr val="tx1">
                    <a:tint val="75000"/>
                  </a:schemeClr>
                </a:solidFill>
                <a:latin typeface="+mn-lt"/>
                <a:ea typeface="+mn-ea"/>
                <a:cs typeface="+mn-cs"/>
              </a:defRPr>
            </a:lvl4pPr>
            <a:lvl5pPr marL="1028563" indent="0" algn="ctr" defTabSz="514281" rtl="0" eaLnBrk="1" latinLnBrk="0" hangingPunct="1">
              <a:spcBef>
                <a:spcPct val="20000"/>
              </a:spcBef>
              <a:buFont typeface="Arial" pitchFamily="34" charset="0"/>
              <a:buNone/>
              <a:defRPr sz="1125" kern="1200">
                <a:solidFill>
                  <a:schemeClr val="tx1">
                    <a:tint val="75000"/>
                  </a:schemeClr>
                </a:solidFill>
                <a:latin typeface="+mn-lt"/>
                <a:ea typeface="+mn-ea"/>
                <a:cs typeface="+mn-cs"/>
              </a:defRPr>
            </a:lvl5pPr>
            <a:lvl6pPr marL="1285704" indent="0" algn="ctr" defTabSz="514281" rtl="0" eaLnBrk="1" latinLnBrk="0" hangingPunct="1">
              <a:spcBef>
                <a:spcPct val="20000"/>
              </a:spcBef>
              <a:buFont typeface="Arial" pitchFamily="34" charset="0"/>
              <a:buNone/>
              <a:defRPr sz="1125" kern="1200">
                <a:solidFill>
                  <a:schemeClr val="tx1">
                    <a:tint val="75000"/>
                  </a:schemeClr>
                </a:solidFill>
                <a:latin typeface="+mn-lt"/>
                <a:ea typeface="+mn-ea"/>
                <a:cs typeface="+mn-cs"/>
              </a:defRPr>
            </a:lvl6pPr>
            <a:lvl7pPr marL="1542844" indent="0" algn="ctr" defTabSz="514281" rtl="0" eaLnBrk="1" latinLnBrk="0" hangingPunct="1">
              <a:spcBef>
                <a:spcPct val="20000"/>
              </a:spcBef>
              <a:buFont typeface="Arial" pitchFamily="34" charset="0"/>
              <a:buNone/>
              <a:defRPr sz="1125" kern="1200">
                <a:solidFill>
                  <a:schemeClr val="tx1">
                    <a:tint val="75000"/>
                  </a:schemeClr>
                </a:solidFill>
                <a:latin typeface="+mn-lt"/>
                <a:ea typeface="+mn-ea"/>
                <a:cs typeface="+mn-cs"/>
              </a:defRPr>
            </a:lvl7pPr>
            <a:lvl8pPr marL="1799985" indent="0" algn="ctr" defTabSz="514281" rtl="0" eaLnBrk="1" latinLnBrk="0" hangingPunct="1">
              <a:spcBef>
                <a:spcPct val="20000"/>
              </a:spcBef>
              <a:buFont typeface="Arial" pitchFamily="34" charset="0"/>
              <a:buNone/>
              <a:defRPr sz="1125" kern="1200">
                <a:solidFill>
                  <a:schemeClr val="tx1">
                    <a:tint val="75000"/>
                  </a:schemeClr>
                </a:solidFill>
                <a:latin typeface="+mn-lt"/>
                <a:ea typeface="+mn-ea"/>
                <a:cs typeface="+mn-cs"/>
              </a:defRPr>
            </a:lvl8pPr>
            <a:lvl9pPr marL="2057126" indent="0" algn="ctr" defTabSz="514281" rtl="0" eaLnBrk="1" latinLnBrk="0" hangingPunct="1">
              <a:spcBef>
                <a:spcPct val="20000"/>
              </a:spcBef>
              <a:buFont typeface="Arial" pitchFamily="34" charset="0"/>
              <a:buNone/>
              <a:defRPr sz="1125" kern="1200">
                <a:solidFill>
                  <a:schemeClr val="tx1">
                    <a:tint val="75000"/>
                  </a:schemeClr>
                </a:solidFill>
                <a:latin typeface="+mn-lt"/>
                <a:ea typeface="+mn-ea"/>
                <a:cs typeface="+mn-cs"/>
              </a:defRPr>
            </a:lvl9pPr>
          </a:lstStyle>
          <a:p>
            <a:pPr marL="0" marR="0" lvl="0" indent="0" algn="l" defTabSz="428568" rtl="0" eaLnBrk="1" fontAlgn="base" latinLnBrk="0" hangingPunct="1">
              <a:lnSpc>
                <a:spcPct val="100000"/>
              </a:lnSpc>
              <a:spcBef>
                <a:spcPct val="0"/>
              </a:spcBef>
              <a:spcAft>
                <a:spcPct val="0"/>
              </a:spcAft>
              <a:buClrTx/>
              <a:buSzPct val="100000"/>
              <a:buFont typeface="+mj-lt"/>
              <a:buNone/>
              <a:tabLst/>
              <a:defRPr/>
            </a:pPr>
            <a:r>
              <a:rPr kumimoji="0" lang="en-AU" altLang="de-DE" sz="1200" b="0" i="0" u="none" strike="noStrike" kern="1200" cap="none" spc="0" normalizeH="0" baseline="0" noProof="0">
                <a:ln w="0"/>
                <a:solidFill>
                  <a:sysClr val="windowText" lastClr="000000"/>
                </a:solidFill>
                <a:effectLst/>
                <a:uLnTx/>
                <a:uFillTx/>
                <a:latin typeface="Titillium Web" pitchFamily="2" charset="77"/>
                <a:ea typeface="+mn-ea"/>
                <a:cs typeface="+mn-cs"/>
              </a:rPr>
              <a:t>Integrative Master Project (Fall 2023)</a:t>
            </a:r>
          </a:p>
          <a:p>
            <a:pPr marL="0" marR="0" lvl="0" indent="0" algn="l" defTabSz="428568" rtl="0" eaLnBrk="1" fontAlgn="base" latinLnBrk="0" hangingPunct="1">
              <a:lnSpc>
                <a:spcPct val="100000"/>
              </a:lnSpc>
              <a:spcBef>
                <a:spcPct val="0"/>
              </a:spcBef>
              <a:spcAft>
                <a:spcPct val="0"/>
              </a:spcAft>
              <a:buClrTx/>
              <a:buSzPct val="100000"/>
              <a:buFont typeface="+mj-lt"/>
              <a:buNone/>
              <a:tabLst/>
              <a:defRPr/>
            </a:pPr>
            <a:endParaRPr kumimoji="0" lang="en-AU" altLang="de-DE" sz="1200" b="0" i="0" u="none" strike="noStrike" kern="1200" cap="none" spc="0" normalizeH="0" baseline="0" noProof="0">
              <a:ln w="0"/>
              <a:solidFill>
                <a:sysClr val="windowText" lastClr="000000"/>
              </a:solidFill>
              <a:effectLst/>
              <a:uLnTx/>
              <a:uFillTx/>
              <a:latin typeface="Titillium Web" pitchFamily="2" charset="77"/>
              <a:ea typeface="+mn-ea"/>
              <a:cs typeface="+mn-cs"/>
            </a:endParaRPr>
          </a:p>
        </p:txBody>
      </p:sp>
      <p:sp>
        <p:nvSpPr>
          <p:cNvPr id="21" name="Title 9">
            <a:extLst>
              <a:ext uri="{FF2B5EF4-FFF2-40B4-BE49-F238E27FC236}">
                <a16:creationId xmlns:a16="http://schemas.microsoft.com/office/drawing/2014/main" id="{79680696-313D-244F-01DE-9798B15AE574}"/>
              </a:ext>
            </a:extLst>
          </p:cNvPr>
          <p:cNvSpPr txBox="1">
            <a:spLocks/>
          </p:cNvSpPr>
          <p:nvPr/>
        </p:nvSpPr>
        <p:spPr>
          <a:xfrm>
            <a:off x="334606" y="4318890"/>
            <a:ext cx="8418245" cy="405000"/>
          </a:xfrm>
          <a:prstGeom prst="rect">
            <a:avLst/>
          </a:prstGeom>
        </p:spPr>
        <p:txBody>
          <a:bodyPr vert="horz" lIns="0" tIns="0" rIns="0" bIns="0" anchor="ctr"/>
          <a:lstStyle>
            <a:lvl1pPr algn="l" defTabSz="514281" rtl="0" eaLnBrk="1" latinLnBrk="0" hangingPunct="1">
              <a:spcBef>
                <a:spcPct val="0"/>
              </a:spcBef>
              <a:buNone/>
              <a:defRPr sz="2400" kern="1200">
                <a:solidFill>
                  <a:schemeClr val="tx1">
                    <a:lumMod val="85000"/>
                    <a:lumOff val="15000"/>
                  </a:schemeClr>
                </a:solidFill>
                <a:effectLst/>
                <a:latin typeface="Titillium Web" pitchFamily="2" charset="77"/>
                <a:ea typeface="+mj-ea"/>
                <a:cs typeface="+mj-cs"/>
              </a:defRPr>
            </a:lvl1pPr>
          </a:lstStyle>
          <a:p>
            <a:pPr marL="0" marR="0" lvl="0" indent="0" algn="l" defTabSz="514281" rtl="0" eaLnBrk="1" fontAlgn="auto" latinLnBrk="0" hangingPunct="1">
              <a:lnSpc>
                <a:spcPct val="100000"/>
              </a:lnSpc>
              <a:spcBef>
                <a:spcPct val="0"/>
              </a:spcBef>
              <a:spcAft>
                <a:spcPts val="0"/>
              </a:spcAft>
              <a:buClrTx/>
              <a:buSzTx/>
              <a:buFontTx/>
              <a:buNone/>
              <a:tabLst/>
              <a:defRPr/>
            </a:pPr>
            <a:r>
              <a:rPr kumimoji="0" lang="en-AU" sz="2000" b="1" i="0" u="none" strike="noStrike" kern="1200" cap="none" spc="0" normalizeH="0" baseline="0" noProof="0">
                <a:ln>
                  <a:noFill/>
                </a:ln>
                <a:solidFill>
                  <a:sysClr val="windowText" lastClr="000000">
                    <a:lumMod val="85000"/>
                    <a:lumOff val="15000"/>
                  </a:sysClr>
                </a:solidFill>
                <a:effectLst/>
                <a:uLnTx/>
                <a:uFillTx/>
                <a:latin typeface="Titillium Web" pitchFamily="2" charset="77"/>
                <a:ea typeface="+mj-ea"/>
                <a:cs typeface="+mj-cs"/>
              </a:rPr>
              <a:t>Mid-Term Progress Presentations: </a:t>
            </a:r>
            <a:r>
              <a:rPr kumimoji="0" lang="en-AU" sz="2000" b="0" i="0" u="none" strike="noStrike" kern="1200" cap="none" spc="0" normalizeH="0" baseline="0" noProof="0">
                <a:ln>
                  <a:noFill/>
                </a:ln>
                <a:solidFill>
                  <a:sysClr val="windowText" lastClr="000000">
                    <a:lumMod val="85000"/>
                    <a:lumOff val="15000"/>
                  </a:sysClr>
                </a:solidFill>
                <a:effectLst/>
                <a:uLnTx/>
                <a:uFillTx/>
                <a:latin typeface="Titillium Web" pitchFamily="2" charset="77"/>
                <a:ea typeface="+mj-ea"/>
                <a:cs typeface="+mj-cs"/>
              </a:rPr>
              <a:t>Model Zoo - Language Transformers </a:t>
            </a:r>
            <a:endParaRPr kumimoji="0" lang="en-AU" sz="1400" b="0" i="0" u="none" strike="noStrike" kern="1200" cap="none" spc="0" normalizeH="0" baseline="0" noProof="0">
              <a:ln>
                <a:noFill/>
              </a:ln>
              <a:solidFill>
                <a:sysClr val="windowText" lastClr="000000">
                  <a:lumMod val="85000"/>
                  <a:lumOff val="15000"/>
                </a:sysClr>
              </a:solidFill>
              <a:effectLst/>
              <a:uLnTx/>
              <a:uFillTx/>
              <a:latin typeface="Titillium Web" pitchFamily="2" charset="77"/>
              <a:ea typeface="+mj-ea"/>
              <a:cs typeface="+mj-cs"/>
            </a:endParaRPr>
          </a:p>
        </p:txBody>
      </p:sp>
      <p:sp>
        <p:nvSpPr>
          <p:cNvPr id="22" name="Text Placeholder 3">
            <a:extLst>
              <a:ext uri="{FF2B5EF4-FFF2-40B4-BE49-F238E27FC236}">
                <a16:creationId xmlns:a16="http://schemas.microsoft.com/office/drawing/2014/main" id="{C0277865-806D-2790-6446-0E64DC9ED23C}"/>
              </a:ext>
            </a:extLst>
          </p:cNvPr>
          <p:cNvSpPr txBox="1">
            <a:spLocks/>
          </p:cNvSpPr>
          <p:nvPr/>
        </p:nvSpPr>
        <p:spPr>
          <a:xfrm>
            <a:off x="334606" y="4757640"/>
            <a:ext cx="8418245" cy="270000"/>
          </a:xfrm>
          <a:prstGeom prst="rect">
            <a:avLst/>
          </a:prstGeom>
        </p:spPr>
        <p:txBody>
          <a:bodyPr lIns="0" tIns="0" rIns="0" bIns="0" anchor="ctr"/>
          <a:lstStyle>
            <a:lvl1pPr marL="0" marR="0" indent="0" algn="l" defTabSz="514281" rtl="0" eaLnBrk="1" fontAlgn="auto" latinLnBrk="0" hangingPunct="1">
              <a:lnSpc>
                <a:spcPct val="100000"/>
              </a:lnSpc>
              <a:spcBef>
                <a:spcPct val="20000"/>
              </a:spcBef>
              <a:spcAft>
                <a:spcPts val="0"/>
              </a:spcAft>
              <a:buClrTx/>
              <a:buSzTx/>
              <a:buFont typeface="Arial" panose="020B0604020202020204" pitchFamily="34" charset="0"/>
              <a:buNone/>
              <a:tabLst/>
              <a:defRPr sz="1200" b="0" kern="1200" cap="none" spc="0">
                <a:ln w="0"/>
                <a:solidFill>
                  <a:schemeClr val="tx1"/>
                </a:solidFill>
                <a:effectLst/>
                <a:latin typeface="Titillium Web" pitchFamily="2" charset="77"/>
                <a:ea typeface="+mn-ea"/>
                <a:cs typeface="+mn-cs"/>
              </a:defRPr>
            </a:lvl1pPr>
            <a:lvl2pPr marL="257141" marR="0" indent="0" algn="l" defTabSz="514281" rtl="0" eaLnBrk="1" fontAlgn="auto" latinLnBrk="0" hangingPunct="1">
              <a:lnSpc>
                <a:spcPct val="100000"/>
              </a:lnSpc>
              <a:spcBef>
                <a:spcPct val="20000"/>
              </a:spcBef>
              <a:spcAft>
                <a:spcPts val="0"/>
              </a:spcAft>
              <a:buClrTx/>
              <a:buSzTx/>
              <a:buFont typeface="Arial" pitchFamily="34" charset="0"/>
              <a:buNone/>
              <a:tabLst/>
              <a:defRPr sz="1125" kern="1200">
                <a:solidFill>
                  <a:schemeClr val="tx1"/>
                </a:solidFill>
                <a:latin typeface="Titillium Web" pitchFamily="2" charset="77"/>
                <a:ea typeface="+mn-ea"/>
                <a:cs typeface="+mn-cs"/>
              </a:defRPr>
            </a:lvl2pPr>
            <a:lvl3pPr marL="514281" marR="0" indent="0" algn="l" defTabSz="514281" rtl="0" eaLnBrk="1" fontAlgn="auto" latinLnBrk="0" hangingPunct="1">
              <a:lnSpc>
                <a:spcPct val="100000"/>
              </a:lnSpc>
              <a:spcBef>
                <a:spcPct val="20000"/>
              </a:spcBef>
              <a:spcAft>
                <a:spcPts val="0"/>
              </a:spcAft>
              <a:buClrTx/>
              <a:buSzTx/>
              <a:buFont typeface="Arial" pitchFamily="34" charset="0"/>
              <a:buNone/>
              <a:tabLst/>
              <a:defRPr sz="1012" kern="1200">
                <a:solidFill>
                  <a:schemeClr val="tx1"/>
                </a:solidFill>
                <a:latin typeface="Titillium Web" pitchFamily="2" charset="77"/>
                <a:ea typeface="+mn-ea"/>
                <a:cs typeface="+mn-cs"/>
              </a:defRPr>
            </a:lvl3pPr>
            <a:lvl4pPr marL="771422" indent="0" algn="l" defTabSz="514281" rtl="0" eaLnBrk="1" latinLnBrk="0" hangingPunct="1">
              <a:spcBef>
                <a:spcPct val="20000"/>
              </a:spcBef>
              <a:buFont typeface="Arial" pitchFamily="34" charset="0"/>
              <a:buNone/>
              <a:defRPr sz="1125" kern="1200">
                <a:solidFill>
                  <a:schemeClr val="tx1"/>
                </a:solidFill>
                <a:latin typeface="+mn-lt"/>
                <a:ea typeface="+mn-ea"/>
                <a:cs typeface="+mn-cs"/>
              </a:defRPr>
            </a:lvl4pPr>
            <a:lvl5pPr marL="1028563" indent="0" algn="l" defTabSz="514281" rtl="0" eaLnBrk="1" latinLnBrk="0" hangingPunct="1">
              <a:spcBef>
                <a:spcPct val="20000"/>
              </a:spcBef>
              <a:buFont typeface="Arial" pitchFamily="34" charset="0"/>
              <a:buNone/>
              <a:defRPr sz="1125" kern="1200">
                <a:solidFill>
                  <a:schemeClr val="tx1"/>
                </a:solidFill>
                <a:latin typeface="+mn-lt"/>
                <a:ea typeface="+mn-ea"/>
                <a:cs typeface="+mn-cs"/>
              </a:defRPr>
            </a:lvl5pPr>
            <a:lvl6pPr marL="1414274" indent="-128570" algn="l" defTabSz="514281"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415" indent="-128570" algn="l" defTabSz="514281"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555" indent="-128570" algn="l" defTabSz="514281"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696" indent="-128570" algn="l" defTabSz="514281"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marR="0" lvl="0" indent="0" algn="l" defTabSz="514281"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AU" sz="1200" b="0" i="0" u="none" strike="noStrike" kern="1200" cap="none" spc="0" normalizeH="0" baseline="0" noProof="0">
                <a:ln w="0"/>
                <a:solidFill>
                  <a:sysClr val="windowText" lastClr="000000"/>
                </a:solidFill>
                <a:effectLst/>
                <a:uLnTx/>
                <a:uFillTx/>
                <a:latin typeface="Titillium Web" pitchFamily="2" charset="77"/>
                <a:ea typeface="+mn-ea"/>
                <a:cs typeface="+mn-cs"/>
              </a:rPr>
              <a:t>Kaan Aydin, Sven Schnydrig</a:t>
            </a:r>
          </a:p>
        </p:txBody>
      </p:sp>
      <p:pic>
        <p:nvPicPr>
          <p:cNvPr id="2050" name="Picture 2" descr="University of St.Gallen – GSERM">
            <a:extLst>
              <a:ext uri="{FF2B5EF4-FFF2-40B4-BE49-F238E27FC236}">
                <a16:creationId xmlns:a16="http://schemas.microsoft.com/office/drawing/2014/main" id="{1FABF7F3-5182-6061-590B-FEE5136A08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2" y="210854"/>
            <a:ext cx="1589444" cy="33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158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959AC3E-C0DD-89DF-0125-6816634CD94C}"/>
              </a:ext>
            </a:extLst>
          </p:cNvPr>
          <p:cNvGraphicFramePr>
            <a:graphicFrameLocks noChangeAspect="1"/>
          </p:cNvGraphicFramePr>
          <p:nvPr>
            <p:custDataLst>
              <p:tags r:id="rId1"/>
            </p:custDataLst>
            <p:extLst>
              <p:ext uri="{D42A27DB-BD31-4B8C-83A1-F6EECF244321}">
                <p14:modId xmlns:p14="http://schemas.microsoft.com/office/powerpoint/2010/main" val="4086403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8959AC3E-C0DD-89DF-0125-6816634CD9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BFE60D3-53FB-C622-7CBC-DF7C6B2A743A}"/>
              </a:ext>
            </a:extLst>
          </p:cNvPr>
          <p:cNvSpPr>
            <a:spLocks noGrp="1"/>
          </p:cNvSpPr>
          <p:nvPr>
            <p:ph type="title"/>
          </p:nvPr>
        </p:nvSpPr>
        <p:spPr>
          <a:xfrm>
            <a:off x="358775" y="376238"/>
            <a:ext cx="6108199" cy="609662"/>
          </a:xfrm>
        </p:spPr>
        <p:txBody>
          <a:bodyPr vert="horz"/>
          <a:lstStyle/>
          <a:p>
            <a:r>
              <a:rPr lang="en-US"/>
              <a:t>We evaluated multiple options to determine the best configuration going forward</a:t>
            </a:r>
          </a:p>
        </p:txBody>
      </p:sp>
      <p:sp>
        <p:nvSpPr>
          <p:cNvPr id="62" name="Rectangle 61">
            <a:extLst>
              <a:ext uri="{FF2B5EF4-FFF2-40B4-BE49-F238E27FC236}">
                <a16:creationId xmlns:a16="http://schemas.microsoft.com/office/drawing/2014/main" id="{D2A2D246-90D8-56DC-B076-5012FBA9FEA8}"/>
              </a:ext>
            </a:extLst>
          </p:cNvPr>
          <p:cNvSpPr/>
          <p:nvPr/>
        </p:nvSpPr>
        <p:spPr>
          <a:xfrm>
            <a:off x="6600825" y="0"/>
            <a:ext cx="2543175"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a:extLst>
              <a:ext uri="{FF2B5EF4-FFF2-40B4-BE49-F238E27FC236}">
                <a16:creationId xmlns:a16="http://schemas.microsoft.com/office/drawing/2014/main" id="{D10FF50A-2BAD-0616-2D9F-3B70BE2ED893}"/>
              </a:ext>
            </a:extLst>
          </p:cNvPr>
          <p:cNvSpPr/>
          <p:nvPr/>
        </p:nvSpPr>
        <p:spPr>
          <a:xfrm>
            <a:off x="5416014" y="1055097"/>
            <a:ext cx="1040934" cy="184081"/>
          </a:xfrm>
          <a:prstGeom prst="rect">
            <a:avLst/>
          </a:prstGeom>
          <a:solidFill>
            <a:srgbClr val="D9D9D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spc="-60">
                <a:solidFill>
                  <a:schemeClr val="tx1"/>
                </a:solidFill>
              </a:rPr>
              <a:t>Not exhaustive</a:t>
            </a:r>
          </a:p>
        </p:txBody>
      </p:sp>
      <p:sp>
        <p:nvSpPr>
          <p:cNvPr id="7" name="Rectangle 6" descr="{&quot;templafy&quot;:{&quot;id&quot;:&quot;3adc7f76-64c0-4d81-aa9a-4c99cb211c38&quot;}}">
            <a:extLst>
              <a:ext uri="{FF2B5EF4-FFF2-40B4-BE49-F238E27FC236}">
                <a16:creationId xmlns:a16="http://schemas.microsoft.com/office/drawing/2014/main" id="{8C210B28-52C9-24C5-82D7-965032497F7F}"/>
              </a:ext>
            </a:extLst>
          </p:cNvPr>
          <p:cNvSpPr/>
          <p:nvPr/>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bg1"/>
                </a:solidFill>
              </a:rPr>
              <a:t>24 October 2023</a:t>
            </a:r>
          </a:p>
        </p:txBody>
      </p:sp>
      <p:sp>
        <p:nvSpPr>
          <p:cNvPr id="10" name="Freeform: Shape 9">
            <a:extLst>
              <a:ext uri="{FF2B5EF4-FFF2-40B4-BE49-F238E27FC236}">
                <a16:creationId xmlns:a16="http://schemas.microsoft.com/office/drawing/2014/main" id="{CF0B487D-9B5E-34DE-808F-C295C58B56A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9">
            <a:extLst>
              <a:ext uri="{FF2B5EF4-FFF2-40B4-BE49-F238E27FC236}">
                <a16:creationId xmlns:a16="http://schemas.microsoft.com/office/drawing/2014/main" id="{C0CAF31E-2AE5-2011-79A4-D32576455AC1}"/>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solidFill>
                  <a:schemeClr val="accent1"/>
                </a:solidFill>
              </a:rPr>
              <a:pPr/>
              <a:t>10</a:t>
            </a:fld>
            <a:endParaRPr lang="en-GB">
              <a:solidFill>
                <a:schemeClr val="accent1"/>
              </a:solidFill>
            </a:endParaRPr>
          </a:p>
        </p:txBody>
      </p:sp>
      <p:sp>
        <p:nvSpPr>
          <p:cNvPr id="12" name="Right Triangle 11">
            <a:extLst>
              <a:ext uri="{FF2B5EF4-FFF2-40B4-BE49-F238E27FC236}">
                <a16:creationId xmlns:a16="http://schemas.microsoft.com/office/drawing/2014/main" id="{E922D8DF-E0B6-7FAB-6144-391E4113D163}"/>
              </a:ext>
            </a:extLst>
          </p:cNvPr>
          <p:cNvSpPr/>
          <p:nvPr/>
        </p:nvSpPr>
        <p:spPr>
          <a:xfrm rot="10800000">
            <a:off x="8310563" y="-2"/>
            <a:ext cx="831410" cy="831410"/>
          </a:xfrm>
          <a:prstGeom prst="rtTriangl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E64145-3033-84B7-FB8E-4322E21D7069}"/>
              </a:ext>
            </a:extLst>
          </p:cNvPr>
          <p:cNvSpPr/>
          <p:nvPr/>
        </p:nvSpPr>
        <p:spPr>
          <a:xfrm>
            <a:off x="7202684" y="97894"/>
            <a:ext cx="1249680"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bg1"/>
                </a:solidFill>
              </a:rPr>
              <a:t>Configuration Space</a:t>
            </a:r>
          </a:p>
        </p:txBody>
      </p:sp>
      <p:pic>
        <p:nvPicPr>
          <p:cNvPr id="15" name="Graphic 14" descr="Decision chart with solid fill">
            <a:extLst>
              <a:ext uri="{FF2B5EF4-FFF2-40B4-BE49-F238E27FC236}">
                <a16:creationId xmlns:a16="http://schemas.microsoft.com/office/drawing/2014/main" id="{E5B78639-F0A1-DD33-0D04-838A00737C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634" y="66456"/>
            <a:ext cx="319864" cy="319864"/>
          </a:xfrm>
          <a:prstGeom prst="rect">
            <a:avLst/>
          </a:prstGeom>
        </p:spPr>
      </p:pic>
      <p:grpSp>
        <p:nvGrpSpPr>
          <p:cNvPr id="64" name="Group 63">
            <a:extLst>
              <a:ext uri="{FF2B5EF4-FFF2-40B4-BE49-F238E27FC236}">
                <a16:creationId xmlns:a16="http://schemas.microsoft.com/office/drawing/2014/main" id="{C942743A-CA24-592E-29F3-54B30338EB1B}"/>
              </a:ext>
            </a:extLst>
          </p:cNvPr>
          <p:cNvGrpSpPr/>
          <p:nvPr/>
        </p:nvGrpSpPr>
        <p:grpSpPr>
          <a:xfrm>
            <a:off x="373062" y="651488"/>
            <a:ext cx="8528050" cy="3679344"/>
            <a:chOff x="373062" y="651488"/>
            <a:chExt cx="8528050" cy="3679344"/>
          </a:xfrm>
        </p:grpSpPr>
        <p:sp>
          <p:nvSpPr>
            <p:cNvPr id="329" name="Rectangle 328">
              <a:extLst>
                <a:ext uri="{FF2B5EF4-FFF2-40B4-BE49-F238E27FC236}">
                  <a16:creationId xmlns:a16="http://schemas.microsoft.com/office/drawing/2014/main" id="{0E82C271-BA06-4309-0E7D-19448AE60124}"/>
                </a:ext>
              </a:extLst>
            </p:cNvPr>
            <p:cNvSpPr/>
            <p:nvPr/>
          </p:nvSpPr>
          <p:spPr>
            <a:xfrm>
              <a:off x="6848475" y="651488"/>
              <a:ext cx="2052637" cy="1023357"/>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ct val="95000"/>
                </a:lnSpc>
                <a:spcAft>
                  <a:spcPts val="1200"/>
                </a:spcAft>
              </a:pPr>
              <a:r>
                <a:rPr lang="en-US" sz="1400">
                  <a:solidFill>
                    <a:schemeClr val="bg1"/>
                  </a:solidFill>
                </a:rPr>
                <a:t>Pre-training BERT </a:t>
              </a:r>
              <a:r>
                <a:rPr lang="en-US" sz="1400" b="1">
                  <a:solidFill>
                    <a:schemeClr val="accent2"/>
                  </a:solidFill>
                </a:rPr>
                <a:t>from scratch is expensive </a:t>
              </a:r>
              <a:br>
                <a:rPr lang="en-US" sz="1400" b="1">
                  <a:solidFill>
                    <a:schemeClr val="bg1"/>
                  </a:solidFill>
                </a:rPr>
              </a:br>
              <a:r>
                <a:rPr lang="en-US" sz="1400">
                  <a:solidFill>
                    <a:schemeClr val="bg1"/>
                  </a:solidFill>
                </a:rPr>
                <a:t>(~800 days with current resources / model) vs. continued pre-training</a:t>
              </a:r>
              <a:endParaRPr lang="en-US" sz="1400" b="1">
                <a:solidFill>
                  <a:schemeClr val="bg1"/>
                </a:solidFill>
              </a:endParaRPr>
            </a:p>
          </p:txBody>
        </p:sp>
        <p:grpSp>
          <p:nvGrpSpPr>
            <p:cNvPr id="59" name="Group 58">
              <a:extLst>
                <a:ext uri="{FF2B5EF4-FFF2-40B4-BE49-F238E27FC236}">
                  <a16:creationId xmlns:a16="http://schemas.microsoft.com/office/drawing/2014/main" id="{BB57C587-28D0-D111-DE3F-B3B0C8943483}"/>
                </a:ext>
              </a:extLst>
            </p:cNvPr>
            <p:cNvGrpSpPr/>
            <p:nvPr/>
          </p:nvGrpSpPr>
          <p:grpSpPr>
            <a:xfrm>
              <a:off x="373062" y="1269524"/>
              <a:ext cx="2451735" cy="3061308"/>
              <a:chOff x="373062" y="1269524"/>
              <a:chExt cx="2451735" cy="3061308"/>
            </a:xfrm>
          </p:grpSpPr>
          <p:cxnSp>
            <p:nvCxnSpPr>
              <p:cNvPr id="127" name="Straight Connector 126">
                <a:extLst>
                  <a:ext uri="{FF2B5EF4-FFF2-40B4-BE49-F238E27FC236}">
                    <a16:creationId xmlns:a16="http://schemas.microsoft.com/office/drawing/2014/main" id="{4B060586-67A2-2B4F-2228-193E0CB4A7CE}"/>
                  </a:ext>
                </a:extLst>
              </p:cNvPr>
              <p:cNvCxnSpPr>
                <a:cxnSpLocks/>
              </p:cNvCxnSpPr>
              <p:nvPr/>
            </p:nvCxnSpPr>
            <p:spPr>
              <a:xfrm>
                <a:off x="1418069" y="2299147"/>
                <a:ext cx="1406726"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87EF540-B20D-D852-96B1-ADCC5655EFBE}"/>
                  </a:ext>
                </a:extLst>
              </p:cNvPr>
              <p:cNvCxnSpPr>
                <a:cxnSpLocks/>
              </p:cNvCxnSpPr>
              <p:nvPr/>
            </p:nvCxnSpPr>
            <p:spPr>
              <a:xfrm>
                <a:off x="373062" y="2556405"/>
                <a:ext cx="1000745"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7F0E75E-4EC2-2242-6F09-B4D854B1F631}"/>
                  </a:ext>
                </a:extLst>
              </p:cNvPr>
              <p:cNvCxnSpPr>
                <a:cxnSpLocks/>
              </p:cNvCxnSpPr>
              <p:nvPr/>
            </p:nvCxnSpPr>
            <p:spPr>
              <a:xfrm>
                <a:off x="373062" y="3842695"/>
                <a:ext cx="1000745"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0C88182-A4E2-C827-FD2F-95A7170EE7D5}"/>
                  </a:ext>
                </a:extLst>
              </p:cNvPr>
              <p:cNvCxnSpPr>
                <a:cxnSpLocks/>
              </p:cNvCxnSpPr>
              <p:nvPr/>
            </p:nvCxnSpPr>
            <p:spPr>
              <a:xfrm>
                <a:off x="1418069" y="4099953"/>
                <a:ext cx="1406726"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0" name="Oval 369">
                <a:extLst>
                  <a:ext uri="{FF2B5EF4-FFF2-40B4-BE49-F238E27FC236}">
                    <a16:creationId xmlns:a16="http://schemas.microsoft.com/office/drawing/2014/main" id="{9EE4F58E-1CD8-7CCE-55EE-344A70E90C4B}"/>
                  </a:ext>
                </a:extLst>
              </p:cNvPr>
              <p:cNvSpPr/>
              <p:nvPr/>
            </p:nvSpPr>
            <p:spPr>
              <a:xfrm>
                <a:off x="373063" y="1269524"/>
                <a:ext cx="227710" cy="2277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374" name="Oval 373">
                <a:extLst>
                  <a:ext uri="{FF2B5EF4-FFF2-40B4-BE49-F238E27FC236}">
                    <a16:creationId xmlns:a16="http://schemas.microsoft.com/office/drawing/2014/main" id="{D11EE458-A0C5-1CB1-28F8-A89BA0B2C1DC}"/>
                  </a:ext>
                </a:extLst>
              </p:cNvPr>
              <p:cNvSpPr/>
              <p:nvPr/>
            </p:nvSpPr>
            <p:spPr>
              <a:xfrm>
                <a:off x="1418071" y="1269524"/>
                <a:ext cx="227710" cy="22771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130" name="Rectangle 129">
                <a:extLst>
                  <a:ext uri="{FF2B5EF4-FFF2-40B4-BE49-F238E27FC236}">
                    <a16:creationId xmlns:a16="http://schemas.microsoft.com/office/drawing/2014/main" id="{F0A00994-F493-920A-F96C-F6E910653722}"/>
                  </a:ext>
                </a:extLst>
              </p:cNvPr>
              <p:cNvSpPr/>
              <p:nvPr/>
            </p:nvSpPr>
            <p:spPr>
              <a:xfrm>
                <a:off x="373063" y="1600111"/>
                <a:ext cx="1000745"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chemeClr val="tx2"/>
                    </a:solidFill>
                  </a:rPr>
                  <a:t>Model </a:t>
                </a:r>
                <a:br>
                  <a:rPr lang="en-US" sz="1100" b="1">
                    <a:solidFill>
                      <a:schemeClr val="tx2"/>
                    </a:solidFill>
                  </a:rPr>
                </a:br>
                <a:r>
                  <a:rPr lang="en-US" sz="1100" b="1">
                    <a:solidFill>
                      <a:schemeClr val="tx2"/>
                    </a:solidFill>
                  </a:rPr>
                  <a:t>selection</a:t>
                </a:r>
              </a:p>
            </p:txBody>
          </p:sp>
          <p:cxnSp>
            <p:nvCxnSpPr>
              <p:cNvPr id="131" name="Straight Connector 130">
                <a:extLst>
                  <a:ext uri="{FF2B5EF4-FFF2-40B4-BE49-F238E27FC236}">
                    <a16:creationId xmlns:a16="http://schemas.microsoft.com/office/drawing/2014/main" id="{D75FCEB6-9025-CF81-1257-FFB28A1AAF73}"/>
                  </a:ext>
                </a:extLst>
              </p:cNvPr>
              <p:cNvCxnSpPr/>
              <p:nvPr/>
            </p:nvCxnSpPr>
            <p:spPr>
              <a:xfrm>
                <a:off x="373062" y="2000161"/>
                <a:ext cx="100074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B0DDD34-F539-DBEE-4F83-7B1EF94AE488}"/>
                  </a:ext>
                </a:extLst>
              </p:cNvPr>
              <p:cNvCxnSpPr/>
              <p:nvPr/>
            </p:nvCxnSpPr>
            <p:spPr>
              <a:xfrm>
                <a:off x="1418069" y="2000161"/>
                <a:ext cx="140672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FD381FF6-A45B-EFFB-06BF-359721D9D05C}"/>
                  </a:ext>
                </a:extLst>
              </p:cNvPr>
              <p:cNvSpPr/>
              <p:nvPr/>
            </p:nvSpPr>
            <p:spPr>
              <a:xfrm>
                <a:off x="1418071" y="1600111"/>
                <a:ext cx="1406726"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chemeClr val="tx2"/>
                    </a:solidFill>
                  </a:rPr>
                  <a:t>Training </a:t>
                </a:r>
                <a:br>
                  <a:rPr lang="de-CH" sz="1100" b="1">
                    <a:solidFill>
                      <a:schemeClr val="tx2"/>
                    </a:solidFill>
                  </a:rPr>
                </a:br>
                <a:r>
                  <a:rPr lang="de-CH" sz="1100" b="1">
                    <a:solidFill>
                      <a:schemeClr val="tx2"/>
                    </a:solidFill>
                  </a:rPr>
                  <a:t>approach</a:t>
                </a:r>
                <a:endParaRPr lang="en-US" sz="1100" b="1">
                  <a:solidFill>
                    <a:schemeClr val="tx2"/>
                  </a:solidFill>
                </a:endParaRPr>
              </a:p>
            </p:txBody>
          </p:sp>
          <p:sp>
            <p:nvSpPr>
              <p:cNvPr id="184" name="Rectangle 183">
                <a:extLst>
                  <a:ext uri="{FF2B5EF4-FFF2-40B4-BE49-F238E27FC236}">
                    <a16:creationId xmlns:a16="http://schemas.microsoft.com/office/drawing/2014/main" id="{45ABF092-7D88-CE2C-F48E-8E11F9A2F705}"/>
                  </a:ext>
                </a:extLst>
              </p:cNvPr>
              <p:cNvSpPr/>
              <p:nvPr/>
            </p:nvSpPr>
            <p:spPr>
              <a:xfrm>
                <a:off x="1418069" y="2068275"/>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PT from scratch</a:t>
                </a:r>
              </a:p>
            </p:txBody>
          </p:sp>
          <p:sp>
            <p:nvSpPr>
              <p:cNvPr id="34" name="Rectangle 33">
                <a:extLst>
                  <a:ext uri="{FF2B5EF4-FFF2-40B4-BE49-F238E27FC236}">
                    <a16:creationId xmlns:a16="http://schemas.microsoft.com/office/drawing/2014/main" id="{ACBA32C1-B6AC-95D2-D4D5-2A0D9FDE58F0}"/>
                  </a:ext>
                </a:extLst>
              </p:cNvPr>
              <p:cNvSpPr/>
              <p:nvPr/>
            </p:nvSpPr>
            <p:spPr>
              <a:xfrm>
                <a:off x="1418069" y="2325533"/>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05" name="Rectangle 104">
                <a:extLst>
                  <a:ext uri="{FF2B5EF4-FFF2-40B4-BE49-F238E27FC236}">
                    <a16:creationId xmlns:a16="http://schemas.microsoft.com/office/drawing/2014/main" id="{7D541FE2-8F71-3746-FA84-15847E49DD1B}"/>
                  </a:ext>
                </a:extLst>
              </p:cNvPr>
              <p:cNvSpPr/>
              <p:nvPr/>
            </p:nvSpPr>
            <p:spPr>
              <a:xfrm>
                <a:off x="1418069" y="4126346"/>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15" name="Rectangle 114">
                <a:extLst>
                  <a:ext uri="{FF2B5EF4-FFF2-40B4-BE49-F238E27FC236}">
                    <a16:creationId xmlns:a16="http://schemas.microsoft.com/office/drawing/2014/main" id="{17E5D835-9D3E-CA1D-613D-148F3F7DE523}"/>
                  </a:ext>
                </a:extLst>
              </p:cNvPr>
              <p:cNvSpPr/>
              <p:nvPr/>
            </p:nvSpPr>
            <p:spPr>
              <a:xfrm>
                <a:off x="1418069" y="3611823"/>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24" name="Rectangle 123">
                <a:extLst>
                  <a:ext uri="{FF2B5EF4-FFF2-40B4-BE49-F238E27FC236}">
                    <a16:creationId xmlns:a16="http://schemas.microsoft.com/office/drawing/2014/main" id="{88112E7E-5B9B-E758-F43C-05E99E68CFEF}"/>
                  </a:ext>
                </a:extLst>
              </p:cNvPr>
              <p:cNvSpPr/>
              <p:nvPr/>
            </p:nvSpPr>
            <p:spPr>
              <a:xfrm>
                <a:off x="373062" y="2068275"/>
                <a:ext cx="1000745" cy="47278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a:solidFill>
                      <a:schemeClr val="tx2"/>
                    </a:solidFill>
                  </a:rPr>
                  <a:t>BERT-base</a:t>
                </a:r>
                <a:br>
                  <a:rPr lang="en-US" sz="1000" b="1">
                    <a:solidFill>
                      <a:schemeClr val="tx2"/>
                    </a:solidFill>
                  </a:rPr>
                </a:br>
                <a:r>
                  <a:rPr lang="en-US" sz="1000" i="1">
                    <a:solidFill>
                      <a:schemeClr val="tx2"/>
                    </a:solidFill>
                  </a:rPr>
                  <a:t>(empty)</a:t>
                </a:r>
              </a:p>
            </p:txBody>
          </p:sp>
          <p:sp>
            <p:nvSpPr>
              <p:cNvPr id="125" name="Rectangle 124">
                <a:extLst>
                  <a:ext uri="{FF2B5EF4-FFF2-40B4-BE49-F238E27FC236}">
                    <a16:creationId xmlns:a16="http://schemas.microsoft.com/office/drawing/2014/main" id="{AB2503BB-3059-0378-15C3-4C68BC5357DC}"/>
                  </a:ext>
                </a:extLst>
              </p:cNvPr>
              <p:cNvSpPr/>
              <p:nvPr/>
            </p:nvSpPr>
            <p:spPr>
              <a:xfrm>
                <a:off x="373062" y="3869088"/>
                <a:ext cx="1000745" cy="4617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err="1">
                    <a:solidFill>
                      <a:schemeClr val="tx2"/>
                    </a:solidFill>
                  </a:rPr>
                  <a:t>TinyBERT</a:t>
                </a:r>
                <a:br>
                  <a:rPr lang="en-US" sz="1000" b="1">
                    <a:solidFill>
                      <a:schemeClr val="tx2"/>
                    </a:solidFill>
                  </a:rPr>
                </a:br>
                <a:r>
                  <a:rPr lang="en-US" sz="1000" i="1">
                    <a:solidFill>
                      <a:schemeClr val="tx2"/>
                    </a:solidFill>
                  </a:rPr>
                  <a:t>(empty)</a:t>
                </a:r>
              </a:p>
            </p:txBody>
          </p:sp>
          <p:sp>
            <p:nvSpPr>
              <p:cNvPr id="182" name="Rectangle 181">
                <a:extLst>
                  <a:ext uri="{FF2B5EF4-FFF2-40B4-BE49-F238E27FC236}">
                    <a16:creationId xmlns:a16="http://schemas.microsoft.com/office/drawing/2014/main" id="{AA23A286-39A0-81A4-1B0F-0888D4E9177A}"/>
                  </a:ext>
                </a:extLst>
              </p:cNvPr>
              <p:cNvSpPr/>
              <p:nvPr/>
            </p:nvSpPr>
            <p:spPr>
              <a:xfrm>
                <a:off x="373062" y="2582791"/>
                <a:ext cx="1000745" cy="12335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a:solidFill>
                      <a:schemeClr val="tx2"/>
                    </a:solidFill>
                  </a:rPr>
                  <a:t>BERT-base </a:t>
                </a:r>
                <a:br>
                  <a:rPr lang="en-US" sz="1000" b="1">
                    <a:solidFill>
                      <a:schemeClr val="tx2"/>
                    </a:solidFill>
                  </a:rPr>
                </a:br>
                <a:r>
                  <a:rPr lang="en-US" sz="1000" i="1">
                    <a:solidFill>
                      <a:schemeClr val="tx2"/>
                    </a:solidFill>
                  </a:rPr>
                  <a:t>(pre-trained)</a:t>
                </a:r>
              </a:p>
            </p:txBody>
          </p:sp>
          <p:sp>
            <p:nvSpPr>
              <p:cNvPr id="95" name="Rectangle 94">
                <a:extLst>
                  <a:ext uri="{FF2B5EF4-FFF2-40B4-BE49-F238E27FC236}">
                    <a16:creationId xmlns:a16="http://schemas.microsoft.com/office/drawing/2014/main" id="{4CFBBFDC-B12F-CA2F-66BE-CD082A272465}"/>
                  </a:ext>
                </a:extLst>
              </p:cNvPr>
              <p:cNvSpPr/>
              <p:nvPr/>
            </p:nvSpPr>
            <p:spPr>
              <a:xfrm>
                <a:off x="1418069" y="3869080"/>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PT from scratch</a:t>
                </a:r>
              </a:p>
            </p:txBody>
          </p:sp>
          <p:sp>
            <p:nvSpPr>
              <p:cNvPr id="44" name="Rectangle 43">
                <a:extLst>
                  <a:ext uri="{FF2B5EF4-FFF2-40B4-BE49-F238E27FC236}">
                    <a16:creationId xmlns:a16="http://schemas.microsoft.com/office/drawing/2014/main" id="{F24D3CE3-6287-62DA-12EE-AA12446C52A4}"/>
                  </a:ext>
                </a:extLst>
              </p:cNvPr>
              <p:cNvSpPr/>
              <p:nvPr/>
            </p:nvSpPr>
            <p:spPr>
              <a:xfrm>
                <a:off x="1418069" y="2582790"/>
                <a:ext cx="1406726" cy="1001963"/>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Continued PT</a:t>
                </a:r>
              </a:p>
            </p:txBody>
          </p:sp>
          <p:cxnSp>
            <p:nvCxnSpPr>
              <p:cNvPr id="35" name="Straight Connector 34">
                <a:extLst>
                  <a:ext uri="{FF2B5EF4-FFF2-40B4-BE49-F238E27FC236}">
                    <a16:creationId xmlns:a16="http://schemas.microsoft.com/office/drawing/2014/main" id="{87E12E63-0FD5-263C-B6B5-98C813777649}"/>
                  </a:ext>
                </a:extLst>
              </p:cNvPr>
              <p:cNvCxnSpPr>
                <a:cxnSpLocks/>
              </p:cNvCxnSpPr>
              <p:nvPr/>
            </p:nvCxnSpPr>
            <p:spPr>
              <a:xfrm>
                <a:off x="1418069" y="3585437"/>
                <a:ext cx="1406726"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769CA1-FD1E-E3A8-7873-5FE28DAD03C8}"/>
                  </a:ext>
                </a:extLst>
              </p:cNvPr>
              <p:cNvCxnSpPr>
                <a:cxnSpLocks/>
              </p:cNvCxnSpPr>
              <p:nvPr/>
            </p:nvCxnSpPr>
            <p:spPr>
              <a:xfrm>
                <a:off x="1418069" y="2556405"/>
                <a:ext cx="1406726"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B5D7833-5DB5-9DDB-1695-84F438ADB624}"/>
                  </a:ext>
                </a:extLst>
              </p:cNvPr>
              <p:cNvCxnSpPr>
                <a:cxnSpLocks/>
              </p:cNvCxnSpPr>
              <p:nvPr/>
            </p:nvCxnSpPr>
            <p:spPr>
              <a:xfrm>
                <a:off x="1418069" y="3842695"/>
                <a:ext cx="1406726"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2B78E7FE-2573-5A6F-66EE-44E703BF8D28}"/>
              </a:ext>
            </a:extLst>
          </p:cNvPr>
          <p:cNvGrpSpPr/>
          <p:nvPr/>
        </p:nvGrpSpPr>
        <p:grpSpPr>
          <a:xfrm>
            <a:off x="2878992" y="1269524"/>
            <a:ext cx="6022120" cy="3061308"/>
            <a:chOff x="2878992" y="1269524"/>
            <a:chExt cx="6022120" cy="3061308"/>
          </a:xfrm>
        </p:grpSpPr>
        <p:sp>
          <p:nvSpPr>
            <p:cNvPr id="5" name="Rectangle 4">
              <a:extLst>
                <a:ext uri="{FF2B5EF4-FFF2-40B4-BE49-F238E27FC236}">
                  <a16:creationId xmlns:a16="http://schemas.microsoft.com/office/drawing/2014/main" id="{2C813718-704E-11E4-BE55-A400E4930D2A}"/>
                </a:ext>
              </a:extLst>
            </p:cNvPr>
            <p:cNvSpPr/>
            <p:nvPr/>
          </p:nvSpPr>
          <p:spPr>
            <a:xfrm>
              <a:off x="6848475" y="2659977"/>
              <a:ext cx="2052637" cy="818686"/>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ct val="95000"/>
                </a:lnSpc>
                <a:spcAft>
                  <a:spcPts val="1200"/>
                </a:spcAft>
              </a:pPr>
              <a:r>
                <a:rPr lang="en-US" sz="1400">
                  <a:solidFill>
                    <a:schemeClr val="bg1"/>
                  </a:solidFill>
                </a:rPr>
                <a:t>By unfreezing weights in the TF blocks, we can generate </a:t>
              </a:r>
              <a:r>
                <a:rPr lang="en-US" sz="1400" b="1">
                  <a:solidFill>
                    <a:schemeClr val="accent2"/>
                  </a:solidFill>
                </a:rPr>
                <a:t>more diversity in the BERT layers</a:t>
              </a:r>
              <a:endParaRPr lang="en-US" sz="1400" b="1">
                <a:solidFill>
                  <a:schemeClr val="bg1"/>
                </a:solidFill>
              </a:endParaRPr>
            </a:p>
          </p:txBody>
        </p:sp>
        <p:sp>
          <p:nvSpPr>
            <p:cNvPr id="3" name="Rectangle 2">
              <a:extLst>
                <a:ext uri="{FF2B5EF4-FFF2-40B4-BE49-F238E27FC236}">
                  <a16:creationId xmlns:a16="http://schemas.microsoft.com/office/drawing/2014/main" id="{4D213A56-243C-18E3-66E5-2E8803058529}"/>
                </a:ext>
              </a:extLst>
            </p:cNvPr>
            <p:cNvSpPr/>
            <p:nvPr/>
          </p:nvSpPr>
          <p:spPr>
            <a:xfrm>
              <a:off x="6848475" y="1860404"/>
              <a:ext cx="2052637" cy="614014"/>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ct val="95000"/>
                </a:lnSpc>
                <a:spcAft>
                  <a:spcPts val="1200"/>
                </a:spcAft>
              </a:pPr>
              <a:r>
                <a:rPr lang="en-US" sz="1400">
                  <a:solidFill>
                    <a:schemeClr val="bg1"/>
                  </a:solidFill>
                </a:rPr>
                <a:t>Training the classification head is </a:t>
              </a:r>
              <a:r>
                <a:rPr lang="en-US" sz="1400" b="1">
                  <a:solidFill>
                    <a:schemeClr val="accent2"/>
                  </a:solidFill>
                </a:rPr>
                <a:t>rather “cheap” </a:t>
              </a:r>
              <a:r>
                <a:rPr lang="en-US" sz="1400">
                  <a:solidFill>
                    <a:schemeClr val="bg1"/>
                  </a:solidFill>
                </a:rPr>
                <a:t>compared to pre-training</a:t>
              </a:r>
              <a:endParaRPr lang="en-US" sz="1400" b="1">
                <a:solidFill>
                  <a:schemeClr val="bg1"/>
                </a:solidFill>
              </a:endParaRPr>
            </a:p>
          </p:txBody>
        </p:sp>
        <p:grpSp>
          <p:nvGrpSpPr>
            <p:cNvPr id="60" name="Group 59">
              <a:extLst>
                <a:ext uri="{FF2B5EF4-FFF2-40B4-BE49-F238E27FC236}">
                  <a16:creationId xmlns:a16="http://schemas.microsoft.com/office/drawing/2014/main" id="{6DE5C2A3-6496-1D6A-363B-72D1AF3D8F5B}"/>
                </a:ext>
              </a:extLst>
            </p:cNvPr>
            <p:cNvGrpSpPr/>
            <p:nvPr/>
          </p:nvGrpSpPr>
          <p:grpSpPr>
            <a:xfrm>
              <a:off x="2878992" y="1269524"/>
              <a:ext cx="2435958" cy="3061308"/>
              <a:chOff x="2878992" y="1269524"/>
              <a:chExt cx="2435958" cy="3061308"/>
            </a:xfrm>
          </p:grpSpPr>
          <p:cxnSp>
            <p:nvCxnSpPr>
              <p:cNvPr id="136" name="Straight Connector 135">
                <a:extLst>
                  <a:ext uri="{FF2B5EF4-FFF2-40B4-BE49-F238E27FC236}">
                    <a16:creationId xmlns:a16="http://schemas.microsoft.com/office/drawing/2014/main" id="{71FD545A-B40D-1CD5-3FE4-FFDEC5FDE830}"/>
                  </a:ext>
                </a:extLst>
              </p:cNvPr>
              <p:cNvCxnSpPr>
                <a:cxnSpLocks/>
              </p:cNvCxnSpPr>
              <p:nvPr/>
            </p:nvCxnSpPr>
            <p:spPr>
              <a:xfrm>
                <a:off x="4185528" y="2813663"/>
                <a:ext cx="112942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EE4D94B-8F69-DFDC-BB78-59E833CBE8AF}"/>
                  </a:ext>
                </a:extLst>
              </p:cNvPr>
              <p:cNvCxnSpPr>
                <a:cxnSpLocks/>
              </p:cNvCxnSpPr>
              <p:nvPr/>
            </p:nvCxnSpPr>
            <p:spPr>
              <a:xfrm>
                <a:off x="4185528" y="3070921"/>
                <a:ext cx="112942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2F36C05-6F5F-9654-6033-9ACA09240D6B}"/>
                  </a:ext>
                </a:extLst>
              </p:cNvPr>
              <p:cNvCxnSpPr>
                <a:cxnSpLocks/>
              </p:cNvCxnSpPr>
              <p:nvPr/>
            </p:nvCxnSpPr>
            <p:spPr>
              <a:xfrm>
                <a:off x="4185527" y="3328173"/>
                <a:ext cx="1129422" cy="6"/>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EAB34EB-D4A9-D42F-4224-CAA006A5907D}"/>
                  </a:ext>
                </a:extLst>
              </p:cNvPr>
              <p:cNvCxnSpPr>
                <a:cxnSpLocks/>
              </p:cNvCxnSpPr>
              <p:nvPr/>
            </p:nvCxnSpPr>
            <p:spPr>
              <a:xfrm>
                <a:off x="4185527" y="3585437"/>
                <a:ext cx="112942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5" name="Oval 374">
                <a:extLst>
                  <a:ext uri="{FF2B5EF4-FFF2-40B4-BE49-F238E27FC236}">
                    <a16:creationId xmlns:a16="http://schemas.microsoft.com/office/drawing/2014/main" id="{079C0A1A-5D20-3E59-4615-7E851F978F12}"/>
                  </a:ext>
                </a:extLst>
              </p:cNvPr>
              <p:cNvSpPr/>
              <p:nvPr/>
            </p:nvSpPr>
            <p:spPr>
              <a:xfrm>
                <a:off x="2878992" y="1269524"/>
                <a:ext cx="227710" cy="227710"/>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376" name="Oval 375">
                <a:extLst>
                  <a:ext uri="{FF2B5EF4-FFF2-40B4-BE49-F238E27FC236}">
                    <a16:creationId xmlns:a16="http://schemas.microsoft.com/office/drawing/2014/main" id="{150A0BB1-33C5-3EA6-DFC6-4E868481B9C7}"/>
                  </a:ext>
                </a:extLst>
              </p:cNvPr>
              <p:cNvSpPr/>
              <p:nvPr/>
            </p:nvSpPr>
            <p:spPr>
              <a:xfrm>
                <a:off x="4185528" y="1269524"/>
                <a:ext cx="227710" cy="227710"/>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4</a:t>
                </a:r>
              </a:p>
            </p:txBody>
          </p:sp>
          <p:sp>
            <p:nvSpPr>
              <p:cNvPr id="148" name="Rectangle 147">
                <a:extLst>
                  <a:ext uri="{FF2B5EF4-FFF2-40B4-BE49-F238E27FC236}">
                    <a16:creationId xmlns:a16="http://schemas.microsoft.com/office/drawing/2014/main" id="{4DD0A9CC-A972-7A7E-2B5D-E0EBB0188DBB}"/>
                  </a:ext>
                </a:extLst>
              </p:cNvPr>
              <p:cNvSpPr/>
              <p:nvPr/>
            </p:nvSpPr>
            <p:spPr>
              <a:xfrm>
                <a:off x="2878992" y="1600111"/>
                <a:ext cx="1258754"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rgbClr val="A98D55"/>
                    </a:solidFill>
                  </a:rPr>
                  <a:t>Weights in </a:t>
                </a:r>
                <a:br>
                  <a:rPr lang="en-US" sz="1100" b="1">
                    <a:solidFill>
                      <a:srgbClr val="A98D55"/>
                    </a:solidFill>
                  </a:rPr>
                </a:br>
                <a:r>
                  <a:rPr lang="en-US" sz="1100" b="1">
                    <a:solidFill>
                      <a:srgbClr val="A98D55"/>
                    </a:solidFill>
                  </a:rPr>
                  <a:t>TF blocks </a:t>
                </a:r>
              </a:p>
            </p:txBody>
          </p:sp>
          <p:cxnSp>
            <p:nvCxnSpPr>
              <p:cNvPr id="157" name="Straight Connector 156">
                <a:extLst>
                  <a:ext uri="{FF2B5EF4-FFF2-40B4-BE49-F238E27FC236}">
                    <a16:creationId xmlns:a16="http://schemas.microsoft.com/office/drawing/2014/main" id="{813BBCFD-70AA-2E89-D73D-B6ADD97BB0F3}"/>
                  </a:ext>
                </a:extLst>
              </p:cNvPr>
              <p:cNvCxnSpPr/>
              <p:nvPr/>
            </p:nvCxnSpPr>
            <p:spPr>
              <a:xfrm>
                <a:off x="2878992" y="2000161"/>
                <a:ext cx="1258754"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B606AC70-CDFC-BA6C-4C3B-3D796DAC3F1B}"/>
                  </a:ext>
                </a:extLst>
              </p:cNvPr>
              <p:cNvSpPr/>
              <p:nvPr/>
            </p:nvSpPr>
            <p:spPr>
              <a:xfrm>
                <a:off x="2878992" y="2068275"/>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Unfrozen weights</a:t>
                </a:r>
              </a:p>
            </p:txBody>
          </p:sp>
          <p:sp>
            <p:nvSpPr>
              <p:cNvPr id="36" name="Rectangle 35">
                <a:extLst>
                  <a:ext uri="{FF2B5EF4-FFF2-40B4-BE49-F238E27FC236}">
                    <a16:creationId xmlns:a16="http://schemas.microsoft.com/office/drawing/2014/main" id="{331688C1-0E99-CE69-AD20-CFCD374129BB}"/>
                  </a:ext>
                </a:extLst>
              </p:cNvPr>
              <p:cNvSpPr/>
              <p:nvPr/>
            </p:nvSpPr>
            <p:spPr>
              <a:xfrm>
                <a:off x="2878992" y="2325533"/>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75" name="Rectangle 74">
                <a:extLst>
                  <a:ext uri="{FF2B5EF4-FFF2-40B4-BE49-F238E27FC236}">
                    <a16:creationId xmlns:a16="http://schemas.microsoft.com/office/drawing/2014/main" id="{B570A443-DC25-65AE-CF69-5E197EBB0092}"/>
                  </a:ext>
                </a:extLst>
              </p:cNvPr>
              <p:cNvSpPr/>
              <p:nvPr/>
            </p:nvSpPr>
            <p:spPr>
              <a:xfrm>
                <a:off x="2878992" y="3097306"/>
                <a:ext cx="1258754" cy="4617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Frozen weights</a:t>
                </a:r>
              </a:p>
            </p:txBody>
          </p:sp>
          <p:sp>
            <p:nvSpPr>
              <p:cNvPr id="97" name="Rectangle 96">
                <a:extLst>
                  <a:ext uri="{FF2B5EF4-FFF2-40B4-BE49-F238E27FC236}">
                    <a16:creationId xmlns:a16="http://schemas.microsoft.com/office/drawing/2014/main" id="{0665062E-E2D8-4A34-402F-CCA7F28CA3EE}"/>
                  </a:ext>
                </a:extLst>
              </p:cNvPr>
              <p:cNvSpPr/>
              <p:nvPr/>
            </p:nvSpPr>
            <p:spPr>
              <a:xfrm>
                <a:off x="2878992" y="3869081"/>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Unfrozen weights</a:t>
                </a:r>
              </a:p>
            </p:txBody>
          </p:sp>
          <p:sp>
            <p:nvSpPr>
              <p:cNvPr id="107" name="Rectangle 106">
                <a:extLst>
                  <a:ext uri="{FF2B5EF4-FFF2-40B4-BE49-F238E27FC236}">
                    <a16:creationId xmlns:a16="http://schemas.microsoft.com/office/drawing/2014/main" id="{4CF9E7A2-800D-211F-0C18-2649B73220EE}"/>
                  </a:ext>
                </a:extLst>
              </p:cNvPr>
              <p:cNvSpPr/>
              <p:nvPr/>
            </p:nvSpPr>
            <p:spPr>
              <a:xfrm>
                <a:off x="2878992" y="4126346"/>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17" name="Rectangle 116">
                <a:extLst>
                  <a:ext uri="{FF2B5EF4-FFF2-40B4-BE49-F238E27FC236}">
                    <a16:creationId xmlns:a16="http://schemas.microsoft.com/office/drawing/2014/main" id="{03C66559-637B-C3D1-21CC-43C72808EAFD}"/>
                  </a:ext>
                </a:extLst>
              </p:cNvPr>
              <p:cNvSpPr/>
              <p:nvPr/>
            </p:nvSpPr>
            <p:spPr>
              <a:xfrm>
                <a:off x="2878992" y="3611823"/>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grpSp>
            <p:nvGrpSpPr>
              <p:cNvPr id="72" name="Group 71">
                <a:extLst>
                  <a:ext uri="{FF2B5EF4-FFF2-40B4-BE49-F238E27FC236}">
                    <a16:creationId xmlns:a16="http://schemas.microsoft.com/office/drawing/2014/main" id="{F8EB05E6-5C6F-C448-BC82-A4E41CF88228}"/>
                  </a:ext>
                </a:extLst>
              </p:cNvPr>
              <p:cNvGrpSpPr/>
              <p:nvPr/>
            </p:nvGrpSpPr>
            <p:grpSpPr>
              <a:xfrm>
                <a:off x="4185528" y="1600111"/>
                <a:ext cx="1129422" cy="400050"/>
                <a:chOff x="4050299" y="1381036"/>
                <a:chExt cx="717528" cy="400050"/>
              </a:xfrm>
            </p:grpSpPr>
            <p:sp>
              <p:nvSpPr>
                <p:cNvPr id="22" name="Rectangle 21">
                  <a:extLst>
                    <a:ext uri="{FF2B5EF4-FFF2-40B4-BE49-F238E27FC236}">
                      <a16:creationId xmlns:a16="http://schemas.microsoft.com/office/drawing/2014/main" id="{93DB370E-8F1F-BF14-270F-33C6A25C39C6}"/>
                    </a:ext>
                  </a:extLst>
                </p:cNvPr>
                <p:cNvSpPr/>
                <p:nvPr/>
              </p:nvSpPr>
              <p:spPr>
                <a:xfrm>
                  <a:off x="4050300" y="1381036"/>
                  <a:ext cx="717527"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rgbClr val="A98D55"/>
                      </a:solidFill>
                    </a:rPr>
                    <a:t>Classification </a:t>
                  </a:r>
                  <a:br>
                    <a:rPr lang="de-CH" sz="1100" b="1">
                      <a:solidFill>
                        <a:srgbClr val="A98D55"/>
                      </a:solidFill>
                    </a:rPr>
                  </a:br>
                  <a:r>
                    <a:rPr lang="de-CH" sz="1100" b="1">
                      <a:solidFill>
                        <a:srgbClr val="A98D55"/>
                      </a:solidFill>
                    </a:rPr>
                    <a:t>Head</a:t>
                  </a:r>
                  <a:endParaRPr lang="en-US" sz="1100" i="1">
                    <a:solidFill>
                      <a:srgbClr val="A98D55"/>
                    </a:solidFill>
                  </a:endParaRPr>
                </a:p>
              </p:txBody>
            </p:sp>
            <p:cxnSp>
              <p:nvCxnSpPr>
                <p:cNvPr id="23" name="Straight Connector 22">
                  <a:extLst>
                    <a:ext uri="{FF2B5EF4-FFF2-40B4-BE49-F238E27FC236}">
                      <a16:creationId xmlns:a16="http://schemas.microsoft.com/office/drawing/2014/main" id="{560DDFF9-2290-E813-3424-783DBBBF27C0}"/>
                    </a:ext>
                  </a:extLst>
                </p:cNvPr>
                <p:cNvCxnSpPr/>
                <p:nvPr/>
              </p:nvCxnSpPr>
              <p:spPr>
                <a:xfrm>
                  <a:off x="4050299" y="1781086"/>
                  <a:ext cx="717527"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E2824ABE-69BD-039E-0489-B38FB6BBFDF3}"/>
                  </a:ext>
                </a:extLst>
              </p:cNvPr>
              <p:cNvSpPr/>
              <p:nvPr/>
            </p:nvSpPr>
            <p:spPr>
              <a:xfrm>
                <a:off x="4185528" y="2068275"/>
                <a:ext cx="112942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Sentiment</a:t>
                </a:r>
              </a:p>
            </p:txBody>
          </p:sp>
          <p:sp>
            <p:nvSpPr>
              <p:cNvPr id="38" name="Rectangle 37">
                <a:extLst>
                  <a:ext uri="{FF2B5EF4-FFF2-40B4-BE49-F238E27FC236}">
                    <a16:creationId xmlns:a16="http://schemas.microsoft.com/office/drawing/2014/main" id="{FE8DCE52-9757-02D2-BCEE-320BBBB54C77}"/>
                  </a:ext>
                </a:extLst>
              </p:cNvPr>
              <p:cNvSpPr/>
              <p:nvPr/>
            </p:nvSpPr>
            <p:spPr>
              <a:xfrm>
                <a:off x="4185528" y="2325533"/>
                <a:ext cx="112942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47" name="Rectangle 46">
                <a:extLst>
                  <a:ext uri="{FF2B5EF4-FFF2-40B4-BE49-F238E27FC236}">
                    <a16:creationId xmlns:a16="http://schemas.microsoft.com/office/drawing/2014/main" id="{9CF92107-D6DA-9C27-3D4C-5F589749742F}"/>
                  </a:ext>
                </a:extLst>
              </p:cNvPr>
              <p:cNvSpPr/>
              <p:nvPr/>
            </p:nvSpPr>
            <p:spPr>
              <a:xfrm>
                <a:off x="4185528" y="2582791"/>
                <a:ext cx="112942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Sentiment</a:t>
                </a:r>
              </a:p>
            </p:txBody>
          </p:sp>
          <p:sp>
            <p:nvSpPr>
              <p:cNvPr id="63" name="Rectangle 62">
                <a:extLst>
                  <a:ext uri="{FF2B5EF4-FFF2-40B4-BE49-F238E27FC236}">
                    <a16:creationId xmlns:a16="http://schemas.microsoft.com/office/drawing/2014/main" id="{C8EF4BB1-E10B-3C3D-0896-661630453C2D}"/>
                  </a:ext>
                </a:extLst>
              </p:cNvPr>
              <p:cNvSpPr/>
              <p:nvPr/>
            </p:nvSpPr>
            <p:spPr>
              <a:xfrm>
                <a:off x="4185528" y="2840049"/>
                <a:ext cx="112942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Q&amp;A</a:t>
                </a:r>
              </a:p>
            </p:txBody>
          </p:sp>
          <p:sp>
            <p:nvSpPr>
              <p:cNvPr id="76" name="Rectangle 75">
                <a:extLst>
                  <a:ext uri="{FF2B5EF4-FFF2-40B4-BE49-F238E27FC236}">
                    <a16:creationId xmlns:a16="http://schemas.microsoft.com/office/drawing/2014/main" id="{FDA605EC-50C4-9C22-C218-9C58E0BE2C94}"/>
                  </a:ext>
                </a:extLst>
              </p:cNvPr>
              <p:cNvSpPr/>
              <p:nvPr/>
            </p:nvSpPr>
            <p:spPr>
              <a:xfrm>
                <a:off x="4185528" y="3097307"/>
                <a:ext cx="112942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Sentiment</a:t>
                </a:r>
              </a:p>
            </p:txBody>
          </p:sp>
          <p:sp>
            <p:nvSpPr>
              <p:cNvPr id="88" name="Rectangle 87">
                <a:extLst>
                  <a:ext uri="{FF2B5EF4-FFF2-40B4-BE49-F238E27FC236}">
                    <a16:creationId xmlns:a16="http://schemas.microsoft.com/office/drawing/2014/main" id="{F4DE2F35-30B7-B46E-A0A3-42B3F8A6D652}"/>
                  </a:ext>
                </a:extLst>
              </p:cNvPr>
              <p:cNvSpPr/>
              <p:nvPr/>
            </p:nvSpPr>
            <p:spPr>
              <a:xfrm>
                <a:off x="4185528" y="3354565"/>
                <a:ext cx="112942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Q&amp;A</a:t>
                </a:r>
              </a:p>
            </p:txBody>
          </p:sp>
          <p:sp>
            <p:nvSpPr>
              <p:cNvPr id="98" name="Rectangle 97">
                <a:extLst>
                  <a:ext uri="{FF2B5EF4-FFF2-40B4-BE49-F238E27FC236}">
                    <a16:creationId xmlns:a16="http://schemas.microsoft.com/office/drawing/2014/main" id="{A85C694A-DCBF-4ECC-D168-26351FC4113A}"/>
                  </a:ext>
                </a:extLst>
              </p:cNvPr>
              <p:cNvSpPr/>
              <p:nvPr/>
            </p:nvSpPr>
            <p:spPr>
              <a:xfrm>
                <a:off x="4185528" y="3869081"/>
                <a:ext cx="112942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Q&amp;A</a:t>
                </a:r>
              </a:p>
            </p:txBody>
          </p:sp>
          <p:sp>
            <p:nvSpPr>
              <p:cNvPr id="108" name="Rectangle 107">
                <a:extLst>
                  <a:ext uri="{FF2B5EF4-FFF2-40B4-BE49-F238E27FC236}">
                    <a16:creationId xmlns:a16="http://schemas.microsoft.com/office/drawing/2014/main" id="{BFBCC58E-535D-8790-3314-D0367C766989}"/>
                  </a:ext>
                </a:extLst>
              </p:cNvPr>
              <p:cNvSpPr/>
              <p:nvPr/>
            </p:nvSpPr>
            <p:spPr>
              <a:xfrm>
                <a:off x="4185528" y="4126346"/>
                <a:ext cx="112942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18" name="Rectangle 117">
                <a:extLst>
                  <a:ext uri="{FF2B5EF4-FFF2-40B4-BE49-F238E27FC236}">
                    <a16:creationId xmlns:a16="http://schemas.microsoft.com/office/drawing/2014/main" id="{2C62B147-CF40-81A1-9CAE-2B08316F71B9}"/>
                  </a:ext>
                </a:extLst>
              </p:cNvPr>
              <p:cNvSpPr/>
              <p:nvPr/>
            </p:nvSpPr>
            <p:spPr>
              <a:xfrm>
                <a:off x="4185528" y="3611823"/>
                <a:ext cx="112942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46" name="Rectangle 45">
                <a:extLst>
                  <a:ext uri="{FF2B5EF4-FFF2-40B4-BE49-F238E27FC236}">
                    <a16:creationId xmlns:a16="http://schemas.microsoft.com/office/drawing/2014/main" id="{E5B948BB-3A26-DD71-3414-2FA4A4F02491}"/>
                  </a:ext>
                </a:extLst>
              </p:cNvPr>
              <p:cNvSpPr/>
              <p:nvPr/>
            </p:nvSpPr>
            <p:spPr>
              <a:xfrm>
                <a:off x="2878992" y="2582791"/>
                <a:ext cx="1258754" cy="461738"/>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Unfrozen weights</a:t>
                </a:r>
              </a:p>
            </p:txBody>
          </p:sp>
          <p:cxnSp>
            <p:nvCxnSpPr>
              <p:cNvPr id="27" name="Straight Connector 26">
                <a:extLst>
                  <a:ext uri="{FF2B5EF4-FFF2-40B4-BE49-F238E27FC236}">
                    <a16:creationId xmlns:a16="http://schemas.microsoft.com/office/drawing/2014/main" id="{1B8D7BE3-DF51-6D04-6BD9-132B46D3DE38}"/>
                  </a:ext>
                </a:extLst>
              </p:cNvPr>
              <p:cNvCxnSpPr>
                <a:cxnSpLocks/>
              </p:cNvCxnSpPr>
              <p:nvPr/>
            </p:nvCxnSpPr>
            <p:spPr>
              <a:xfrm>
                <a:off x="2878992" y="2299147"/>
                <a:ext cx="1258754"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FA53B3-A7AE-9478-EF1F-A6B99290CC98}"/>
                  </a:ext>
                </a:extLst>
              </p:cNvPr>
              <p:cNvCxnSpPr>
                <a:cxnSpLocks/>
              </p:cNvCxnSpPr>
              <p:nvPr/>
            </p:nvCxnSpPr>
            <p:spPr>
              <a:xfrm>
                <a:off x="4185527" y="2299147"/>
                <a:ext cx="112942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0996B4-BBD2-D50A-82C1-00E32F835606}"/>
                  </a:ext>
                </a:extLst>
              </p:cNvPr>
              <p:cNvCxnSpPr>
                <a:cxnSpLocks/>
              </p:cNvCxnSpPr>
              <p:nvPr/>
            </p:nvCxnSpPr>
            <p:spPr>
              <a:xfrm>
                <a:off x="2878992" y="3585437"/>
                <a:ext cx="1258754"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2181F8B-1B24-2818-AC17-8FD36C0E374D}"/>
                  </a:ext>
                </a:extLst>
              </p:cNvPr>
              <p:cNvCxnSpPr>
                <a:cxnSpLocks/>
              </p:cNvCxnSpPr>
              <p:nvPr/>
            </p:nvCxnSpPr>
            <p:spPr>
              <a:xfrm>
                <a:off x="2878992" y="2556405"/>
                <a:ext cx="1258754"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2A7764-AE0F-3AE9-3741-69AD40106F9B}"/>
                  </a:ext>
                </a:extLst>
              </p:cNvPr>
              <p:cNvCxnSpPr>
                <a:cxnSpLocks/>
              </p:cNvCxnSpPr>
              <p:nvPr/>
            </p:nvCxnSpPr>
            <p:spPr>
              <a:xfrm>
                <a:off x="4185527" y="2556405"/>
                <a:ext cx="112942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16F2834-EC47-EDD1-B49D-F030FD8681E0}"/>
                  </a:ext>
                </a:extLst>
              </p:cNvPr>
              <p:cNvCxnSpPr>
                <a:cxnSpLocks/>
              </p:cNvCxnSpPr>
              <p:nvPr/>
            </p:nvCxnSpPr>
            <p:spPr>
              <a:xfrm>
                <a:off x="2878992" y="3070921"/>
                <a:ext cx="1258754"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80A19C-69F9-D7AF-B499-7135AF5D4C47}"/>
                  </a:ext>
                </a:extLst>
              </p:cNvPr>
              <p:cNvCxnSpPr>
                <a:cxnSpLocks/>
              </p:cNvCxnSpPr>
              <p:nvPr/>
            </p:nvCxnSpPr>
            <p:spPr>
              <a:xfrm>
                <a:off x="2878992" y="3842695"/>
                <a:ext cx="1258754"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7E1EFE-991F-2D84-54B2-24086D2CEE8C}"/>
                  </a:ext>
                </a:extLst>
              </p:cNvPr>
              <p:cNvCxnSpPr>
                <a:cxnSpLocks/>
              </p:cNvCxnSpPr>
              <p:nvPr/>
            </p:nvCxnSpPr>
            <p:spPr>
              <a:xfrm>
                <a:off x="4185527" y="3842695"/>
                <a:ext cx="112942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74DEFC6-6C98-B313-DDEF-9B4E9488111B}"/>
                  </a:ext>
                </a:extLst>
              </p:cNvPr>
              <p:cNvCxnSpPr>
                <a:cxnSpLocks/>
              </p:cNvCxnSpPr>
              <p:nvPr/>
            </p:nvCxnSpPr>
            <p:spPr>
              <a:xfrm>
                <a:off x="2878992" y="4099953"/>
                <a:ext cx="1258754"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B275163-3896-5253-0338-D395E99688A7}"/>
                  </a:ext>
                </a:extLst>
              </p:cNvPr>
              <p:cNvCxnSpPr>
                <a:cxnSpLocks/>
              </p:cNvCxnSpPr>
              <p:nvPr/>
            </p:nvCxnSpPr>
            <p:spPr>
              <a:xfrm>
                <a:off x="4185527" y="4099953"/>
                <a:ext cx="112942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8" name="Group 67">
            <a:extLst>
              <a:ext uri="{FF2B5EF4-FFF2-40B4-BE49-F238E27FC236}">
                <a16:creationId xmlns:a16="http://schemas.microsoft.com/office/drawing/2014/main" id="{7E95D6F5-13C1-BC19-7AFF-47119119ACCD}"/>
              </a:ext>
            </a:extLst>
          </p:cNvPr>
          <p:cNvGrpSpPr/>
          <p:nvPr/>
        </p:nvGrpSpPr>
        <p:grpSpPr>
          <a:xfrm>
            <a:off x="143350" y="1600111"/>
            <a:ext cx="8757762" cy="2882798"/>
            <a:chOff x="143350" y="1600111"/>
            <a:chExt cx="8757762" cy="2882798"/>
          </a:xfrm>
        </p:grpSpPr>
        <p:grpSp>
          <p:nvGrpSpPr>
            <p:cNvPr id="61" name="Group 60">
              <a:extLst>
                <a:ext uri="{FF2B5EF4-FFF2-40B4-BE49-F238E27FC236}">
                  <a16:creationId xmlns:a16="http://schemas.microsoft.com/office/drawing/2014/main" id="{35C37E3D-7491-8172-059C-C73049B527EE}"/>
                </a:ext>
              </a:extLst>
            </p:cNvPr>
            <p:cNvGrpSpPr/>
            <p:nvPr/>
          </p:nvGrpSpPr>
          <p:grpSpPr>
            <a:xfrm>
              <a:off x="5357721" y="1600111"/>
              <a:ext cx="1149371" cy="2730721"/>
              <a:chOff x="5357721" y="1600111"/>
              <a:chExt cx="1149371" cy="2730721"/>
            </a:xfrm>
          </p:grpSpPr>
          <p:sp>
            <p:nvSpPr>
              <p:cNvPr id="326" name="Rectangle 325">
                <a:extLst>
                  <a:ext uri="{FF2B5EF4-FFF2-40B4-BE49-F238E27FC236}">
                    <a16:creationId xmlns:a16="http://schemas.microsoft.com/office/drawing/2014/main" id="{56F8EA93-86DC-B4E2-B57A-179BDE6E5F93}"/>
                  </a:ext>
                </a:extLst>
              </p:cNvPr>
              <p:cNvSpPr/>
              <p:nvPr/>
            </p:nvSpPr>
            <p:spPr>
              <a:xfrm>
                <a:off x="5357723" y="1600111"/>
                <a:ext cx="1149369"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rgbClr val="646464"/>
                    </a:solidFill>
                  </a:rPr>
                  <a:t>Computational Requirements</a:t>
                </a:r>
              </a:p>
            </p:txBody>
          </p:sp>
          <p:cxnSp>
            <p:nvCxnSpPr>
              <p:cNvPr id="327" name="Straight Connector 326">
                <a:extLst>
                  <a:ext uri="{FF2B5EF4-FFF2-40B4-BE49-F238E27FC236}">
                    <a16:creationId xmlns:a16="http://schemas.microsoft.com/office/drawing/2014/main" id="{5FDC6350-11E1-0207-EC4D-54356D655750}"/>
                  </a:ext>
                </a:extLst>
              </p:cNvPr>
              <p:cNvCxnSpPr/>
              <p:nvPr/>
            </p:nvCxnSpPr>
            <p:spPr>
              <a:xfrm>
                <a:off x="5357721" y="2000161"/>
                <a:ext cx="1149369" cy="0"/>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1" name="Rectangle 320">
                <a:extLst>
                  <a:ext uri="{FF2B5EF4-FFF2-40B4-BE49-F238E27FC236}">
                    <a16:creationId xmlns:a16="http://schemas.microsoft.com/office/drawing/2014/main" id="{277BE347-A71D-89B5-30E1-175D3783A8E1}"/>
                  </a:ext>
                </a:extLst>
              </p:cNvPr>
              <p:cNvSpPr/>
              <p:nvPr/>
            </p:nvSpPr>
            <p:spPr>
              <a:xfrm>
                <a:off x="5357721" y="2068275"/>
                <a:ext cx="1149371"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Very high</a:t>
                </a:r>
              </a:p>
            </p:txBody>
          </p:sp>
          <p:sp>
            <p:nvSpPr>
              <p:cNvPr id="40" name="Rectangle 39">
                <a:extLst>
                  <a:ext uri="{FF2B5EF4-FFF2-40B4-BE49-F238E27FC236}">
                    <a16:creationId xmlns:a16="http://schemas.microsoft.com/office/drawing/2014/main" id="{17A338DB-7804-7056-6CD4-AD106B9E1743}"/>
                  </a:ext>
                </a:extLst>
              </p:cNvPr>
              <p:cNvSpPr/>
              <p:nvPr/>
            </p:nvSpPr>
            <p:spPr>
              <a:xfrm>
                <a:off x="5357721" y="2325533"/>
                <a:ext cx="1149371"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a:t>
                </a:r>
              </a:p>
            </p:txBody>
          </p:sp>
          <p:sp>
            <p:nvSpPr>
              <p:cNvPr id="49" name="Rectangle 48">
                <a:extLst>
                  <a:ext uri="{FF2B5EF4-FFF2-40B4-BE49-F238E27FC236}">
                    <a16:creationId xmlns:a16="http://schemas.microsoft.com/office/drawing/2014/main" id="{B270431F-BFE6-26A2-B58B-590FF1124E54}"/>
                  </a:ext>
                </a:extLst>
              </p:cNvPr>
              <p:cNvSpPr/>
              <p:nvPr/>
            </p:nvSpPr>
            <p:spPr>
              <a:xfrm>
                <a:off x="5357721" y="2582790"/>
                <a:ext cx="1149371" cy="1233509"/>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Medium</a:t>
                </a:r>
              </a:p>
            </p:txBody>
          </p:sp>
          <p:sp>
            <p:nvSpPr>
              <p:cNvPr id="100" name="Rectangle 99">
                <a:extLst>
                  <a:ext uri="{FF2B5EF4-FFF2-40B4-BE49-F238E27FC236}">
                    <a16:creationId xmlns:a16="http://schemas.microsoft.com/office/drawing/2014/main" id="{86C7ED64-0D6F-BF79-03CC-D70BFC44B27A}"/>
                  </a:ext>
                </a:extLst>
              </p:cNvPr>
              <p:cNvSpPr/>
              <p:nvPr/>
            </p:nvSpPr>
            <p:spPr>
              <a:xfrm>
                <a:off x="5357721" y="3869081"/>
                <a:ext cx="1149371"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Very high</a:t>
                </a:r>
              </a:p>
            </p:txBody>
          </p:sp>
          <p:sp>
            <p:nvSpPr>
              <p:cNvPr id="110" name="Rectangle 109">
                <a:extLst>
                  <a:ext uri="{FF2B5EF4-FFF2-40B4-BE49-F238E27FC236}">
                    <a16:creationId xmlns:a16="http://schemas.microsoft.com/office/drawing/2014/main" id="{AE0197A7-5037-3411-418B-EE119EBDD1F4}"/>
                  </a:ext>
                </a:extLst>
              </p:cNvPr>
              <p:cNvSpPr/>
              <p:nvPr/>
            </p:nvSpPr>
            <p:spPr>
              <a:xfrm>
                <a:off x="5357721" y="4126346"/>
                <a:ext cx="1149371"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a:t>
                </a:r>
              </a:p>
            </p:txBody>
          </p:sp>
          <p:cxnSp>
            <p:nvCxnSpPr>
              <p:cNvPr id="30" name="Straight Connector 29">
                <a:extLst>
                  <a:ext uri="{FF2B5EF4-FFF2-40B4-BE49-F238E27FC236}">
                    <a16:creationId xmlns:a16="http://schemas.microsoft.com/office/drawing/2014/main" id="{2E4329E3-99CF-0ADB-0A7B-A321B4A8415B}"/>
                  </a:ext>
                </a:extLst>
              </p:cNvPr>
              <p:cNvCxnSpPr>
                <a:cxnSpLocks/>
              </p:cNvCxnSpPr>
              <p:nvPr/>
            </p:nvCxnSpPr>
            <p:spPr>
              <a:xfrm>
                <a:off x="5357721" y="2299147"/>
                <a:ext cx="114937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067479-1344-42BE-5AA6-0879EB6C7E47}"/>
                  </a:ext>
                </a:extLst>
              </p:cNvPr>
              <p:cNvCxnSpPr>
                <a:cxnSpLocks/>
              </p:cNvCxnSpPr>
              <p:nvPr/>
            </p:nvCxnSpPr>
            <p:spPr>
              <a:xfrm>
                <a:off x="5357721" y="2556405"/>
                <a:ext cx="114937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3AAC5E-7FC4-DD9E-CA8E-65434F09F815}"/>
                  </a:ext>
                </a:extLst>
              </p:cNvPr>
              <p:cNvCxnSpPr>
                <a:cxnSpLocks/>
              </p:cNvCxnSpPr>
              <p:nvPr/>
            </p:nvCxnSpPr>
            <p:spPr>
              <a:xfrm>
                <a:off x="5367696" y="3842695"/>
                <a:ext cx="112942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75D96B3-44C1-AE7D-3C6F-ADBF0AC3E79F}"/>
                  </a:ext>
                </a:extLst>
              </p:cNvPr>
              <p:cNvCxnSpPr>
                <a:cxnSpLocks/>
              </p:cNvCxnSpPr>
              <p:nvPr/>
            </p:nvCxnSpPr>
            <p:spPr>
              <a:xfrm>
                <a:off x="5357721" y="4099953"/>
                <a:ext cx="114937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0D25DEF-D390-9E64-8FF8-16F35BA446E2}"/>
                </a:ext>
              </a:extLst>
            </p:cNvPr>
            <p:cNvGrpSpPr/>
            <p:nvPr/>
          </p:nvGrpSpPr>
          <p:grpSpPr>
            <a:xfrm>
              <a:off x="143350" y="2483996"/>
              <a:ext cx="8757762" cy="1998913"/>
              <a:chOff x="143350" y="2483996"/>
              <a:chExt cx="8757762" cy="1998913"/>
            </a:xfrm>
          </p:grpSpPr>
          <p:sp>
            <p:nvSpPr>
              <p:cNvPr id="9" name="Rectangle 8">
                <a:extLst>
                  <a:ext uri="{FF2B5EF4-FFF2-40B4-BE49-F238E27FC236}">
                    <a16:creationId xmlns:a16="http://schemas.microsoft.com/office/drawing/2014/main" id="{2F11023D-CF19-C842-3EFB-CDA703C15242}"/>
                  </a:ext>
                </a:extLst>
              </p:cNvPr>
              <p:cNvSpPr/>
              <p:nvPr/>
            </p:nvSpPr>
            <p:spPr>
              <a:xfrm>
                <a:off x="6848475" y="3664223"/>
                <a:ext cx="2052637" cy="818686"/>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ct val="95000"/>
                  </a:lnSpc>
                  <a:spcAft>
                    <a:spcPts val="1200"/>
                  </a:spcAft>
                </a:pPr>
                <a:r>
                  <a:rPr lang="en-US" sz="1400">
                    <a:solidFill>
                      <a:schemeClr val="bg1"/>
                    </a:solidFill>
                  </a:rPr>
                  <a:t>We focus on continued pre-training and 2 DS tasks to balance </a:t>
                </a:r>
                <a:r>
                  <a:rPr lang="en-US" sz="1400" b="1">
                    <a:solidFill>
                      <a:schemeClr val="accent2"/>
                    </a:solidFill>
                  </a:rPr>
                  <a:t>model diversity &amp; resource availability</a:t>
                </a:r>
                <a:endParaRPr lang="en-US" sz="1400" b="1">
                  <a:solidFill>
                    <a:schemeClr val="bg1"/>
                  </a:solidFill>
                </a:endParaRPr>
              </a:p>
            </p:txBody>
          </p:sp>
          <p:grpSp>
            <p:nvGrpSpPr>
              <p:cNvPr id="18" name="Group 17">
                <a:extLst>
                  <a:ext uri="{FF2B5EF4-FFF2-40B4-BE49-F238E27FC236}">
                    <a16:creationId xmlns:a16="http://schemas.microsoft.com/office/drawing/2014/main" id="{A398F440-8F4C-6F95-1D06-4A66DEA027A3}"/>
                  </a:ext>
                </a:extLst>
              </p:cNvPr>
              <p:cNvGrpSpPr/>
              <p:nvPr/>
            </p:nvGrpSpPr>
            <p:grpSpPr>
              <a:xfrm>
                <a:off x="143350" y="2483996"/>
                <a:ext cx="6363740" cy="597964"/>
                <a:chOff x="143350" y="2469087"/>
                <a:chExt cx="6363740" cy="597964"/>
              </a:xfrm>
            </p:grpSpPr>
            <p:sp>
              <p:nvSpPr>
                <p:cNvPr id="330" name="Rectangle 329">
                  <a:extLst>
                    <a:ext uri="{FF2B5EF4-FFF2-40B4-BE49-F238E27FC236}">
                      <a16:creationId xmlns:a16="http://schemas.microsoft.com/office/drawing/2014/main" id="{E0C0E9FD-427E-EE4C-772B-59A3D031A9F3}"/>
                    </a:ext>
                  </a:extLst>
                </p:cNvPr>
                <p:cNvSpPr/>
                <p:nvPr/>
              </p:nvSpPr>
              <p:spPr>
                <a:xfrm>
                  <a:off x="276226" y="2560607"/>
                  <a:ext cx="6230864" cy="506444"/>
                </a:xfrm>
                <a:prstGeom prst="rect">
                  <a:avLst/>
                </a:prstGeom>
                <a:noFill/>
                <a:ln w="12700" cap="flat" cmpd="sng" algn="ctr">
                  <a:solidFill>
                    <a:schemeClr val="accent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a:extLst>
                    <a:ext uri="{FF2B5EF4-FFF2-40B4-BE49-F238E27FC236}">
                      <a16:creationId xmlns:a16="http://schemas.microsoft.com/office/drawing/2014/main" id="{A8870AE6-6E60-541A-D2B4-0F9412D29FD8}"/>
                    </a:ext>
                  </a:extLst>
                </p:cNvPr>
                <p:cNvGrpSpPr>
                  <a:grpSpLocks noChangeAspect="1"/>
                </p:cNvGrpSpPr>
                <p:nvPr/>
              </p:nvGrpSpPr>
              <p:grpSpPr>
                <a:xfrm>
                  <a:off x="143350" y="2469087"/>
                  <a:ext cx="266700" cy="266700"/>
                  <a:chOff x="982662" y="3463925"/>
                  <a:chExt cx="269875" cy="269875"/>
                </a:xfrm>
              </p:grpSpPr>
              <p:sp>
                <p:nvSpPr>
                  <p:cNvPr id="190" name="Oval 14">
                    <a:extLst>
                      <a:ext uri="{FF2B5EF4-FFF2-40B4-BE49-F238E27FC236}">
                        <a16:creationId xmlns:a16="http://schemas.microsoft.com/office/drawing/2014/main" id="{DDDA6C9D-3628-0035-4DC3-D603D2DFA0D7}"/>
                      </a:ext>
                    </a:extLst>
                  </p:cNvPr>
                  <p:cNvSpPr>
                    <a:spLocks noChangeArrowheads="1"/>
                  </p:cNvSpPr>
                  <p:nvPr/>
                </p:nvSpPr>
                <p:spPr bwMode="auto">
                  <a:xfrm>
                    <a:off x="982662" y="3463925"/>
                    <a:ext cx="269875" cy="269875"/>
                  </a:xfrm>
                  <a:prstGeom prst="ellipse">
                    <a:avLst/>
                  </a:prstGeom>
                  <a:solidFill>
                    <a:srgbClr val="EB6969"/>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1" name="Freeform 15">
                    <a:extLst>
                      <a:ext uri="{FF2B5EF4-FFF2-40B4-BE49-F238E27FC236}">
                        <a16:creationId xmlns:a16="http://schemas.microsoft.com/office/drawing/2014/main" id="{DD459375-5FEF-69B1-D3A9-FB675459EEF8}"/>
                      </a:ext>
                    </a:extLst>
                  </p:cNvPr>
                  <p:cNvSpPr>
                    <a:spLocks noEditPoints="1"/>
                  </p:cNvSpPr>
                  <p:nvPr/>
                </p:nvSpPr>
                <p:spPr bwMode="auto">
                  <a:xfrm>
                    <a:off x="1039812" y="3522663"/>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grpSp>
    </p:spTree>
    <p:extLst>
      <p:ext uri="{BB962C8B-B14F-4D97-AF65-F5344CB8AC3E}">
        <p14:creationId xmlns:p14="http://schemas.microsoft.com/office/powerpoint/2010/main" val="12210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381B4-8A12-444A-811C-9DAB03DA3D1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8" name="think-cell data - do not delete" hidden="1">
                        <a:extLst>
                          <a:ext uri="{FF2B5EF4-FFF2-40B4-BE49-F238E27FC236}">
                            <a16:creationId xmlns:a16="http://schemas.microsoft.com/office/drawing/2014/main" id="{AB0381B4-8A12-444A-811C-9DAB03DA3D1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73D917F9-5338-408D-BB5D-E27E226C3528}"/>
              </a:ext>
            </a:extLst>
          </p:cNvPr>
          <p:cNvPicPr>
            <a:picLocks noChangeAspect="1"/>
          </p:cNvPicPr>
          <p:nvPr/>
        </p:nvPicPr>
        <p:blipFill rotWithShape="1">
          <a:blip r:embed="rId8">
            <a:extLst>
              <a:ext uri="{28A0092B-C50C-407E-A947-70E740481C1C}">
                <a14:useLocalDpi xmlns:a14="http://schemas.microsoft.com/office/drawing/2010/main" val="0"/>
              </a:ext>
            </a:extLst>
          </a:blip>
          <a:srcRect l="25042" r="43564"/>
          <a:stretch/>
        </p:blipFill>
        <p:spPr>
          <a:xfrm>
            <a:off x="0" y="0"/>
            <a:ext cx="2426941" cy="5143500"/>
          </a:xfrm>
          <a:prstGeom prst="rect">
            <a:avLst/>
          </a:prstGeom>
        </p:spPr>
      </p:pic>
      <p:sp>
        <p:nvSpPr>
          <p:cNvPr id="3" name="Rectangle 2">
            <a:extLst>
              <a:ext uri="{FF2B5EF4-FFF2-40B4-BE49-F238E27FC236}">
                <a16:creationId xmlns:a16="http://schemas.microsoft.com/office/drawing/2014/main" id="{7A7EC2F9-41A6-D0D9-243F-14256C3F685E}"/>
              </a:ext>
            </a:extLst>
          </p:cNvPr>
          <p:cNvSpPr/>
          <p:nvPr/>
        </p:nvSpPr>
        <p:spPr>
          <a:xfrm>
            <a:off x="0" y="0"/>
            <a:ext cx="2426941"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1">
            <a:extLst>
              <a:ext uri="{FF2B5EF4-FFF2-40B4-BE49-F238E27FC236}">
                <a16:creationId xmlns:a16="http://schemas.microsoft.com/office/drawing/2014/main" id="{BED4E8D3-5C30-AC1F-5761-4257D28A18EF}"/>
              </a:ext>
            </a:extLst>
          </p:cNvPr>
          <p:cNvSpPr txBox="1">
            <a:spLocks/>
          </p:cNvSpPr>
          <p:nvPr/>
        </p:nvSpPr>
        <p:spPr>
          <a:xfrm>
            <a:off x="358775" y="2266919"/>
            <a:ext cx="1908175" cy="609662"/>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2800">
                <a:solidFill>
                  <a:schemeClr val="bg1"/>
                </a:solidFill>
              </a:rPr>
              <a:t>Agenda</a:t>
            </a:r>
          </a:p>
        </p:txBody>
      </p:sp>
      <p:pic>
        <p:nvPicPr>
          <p:cNvPr id="5" name="Rectangle 9" descr="{&quot;templafy&quot;:{&quot;id&quot;:&quot;ecae834d-0ceb-4a6f-9f4a-41591a350c5c&quot;}}">
            <a:extLst>
              <a:ext uri="{FF2B5EF4-FFF2-40B4-BE49-F238E27FC236}">
                <a16:creationId xmlns:a16="http://schemas.microsoft.com/office/drawing/2014/main" id="{075DB763-760D-3AA3-BB9E-BBCDF10209D2}"/>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2" name="Rectangle 1">
            <a:extLst>
              <a:ext uri="{FF2B5EF4-FFF2-40B4-BE49-F238E27FC236}">
                <a16:creationId xmlns:a16="http://schemas.microsoft.com/office/drawing/2014/main" id="{D4376661-58A2-4220-92E1-06AB599CB87C}"/>
              </a:ext>
            </a:extLst>
          </p:cNvPr>
          <p:cNvSpPr/>
          <p:nvPr/>
        </p:nvSpPr>
        <p:spPr>
          <a:xfrm>
            <a:off x="3606800" y="976630"/>
            <a:ext cx="5202462" cy="31902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300"/>
              </a:spcAft>
            </a:pPr>
            <a:r>
              <a:rPr lang="en-US" sz="1800" b="1">
                <a:solidFill>
                  <a:srgbClr val="D9D9D9"/>
                </a:solidFill>
              </a:rPr>
              <a:t>Introduction</a:t>
            </a:r>
            <a:endParaRPr lang="en-US" sz="1800">
              <a:solidFill>
                <a:srgbClr val="D9D9D9"/>
              </a:solidFill>
            </a:endParaRPr>
          </a:p>
          <a:p>
            <a:pPr>
              <a:spcAft>
                <a:spcPts val="4300"/>
              </a:spcAft>
            </a:pPr>
            <a:r>
              <a:rPr lang="en-US" sz="1800" b="1">
                <a:solidFill>
                  <a:srgbClr val="D9D9D9"/>
                </a:solidFill>
              </a:rPr>
              <a:t>Configuration Space</a:t>
            </a:r>
            <a:endParaRPr lang="en-US" sz="1800">
              <a:solidFill>
                <a:srgbClr val="D9D9D9"/>
              </a:solidFill>
            </a:endParaRPr>
          </a:p>
          <a:p>
            <a:pPr>
              <a:spcAft>
                <a:spcPts val="4300"/>
              </a:spcAft>
            </a:pPr>
            <a:r>
              <a:rPr lang="en-US" sz="1800" b="1">
                <a:solidFill>
                  <a:schemeClr val="accent1"/>
                </a:solidFill>
              </a:rPr>
              <a:t>Latent Generating Factors</a:t>
            </a:r>
          </a:p>
          <a:p>
            <a:pPr>
              <a:spcAft>
                <a:spcPts val="4300"/>
              </a:spcAft>
            </a:pPr>
            <a:r>
              <a:rPr lang="en-US" sz="1800" b="1">
                <a:solidFill>
                  <a:srgbClr val="D9D9D9"/>
                </a:solidFill>
              </a:rPr>
              <a:t>Trainings Protocol</a:t>
            </a:r>
          </a:p>
          <a:p>
            <a:pPr>
              <a:spcAft>
                <a:spcPts val="4300"/>
              </a:spcAft>
            </a:pPr>
            <a:r>
              <a:rPr lang="en-US" sz="1800" b="1">
                <a:solidFill>
                  <a:srgbClr val="D9D9D9"/>
                </a:solidFill>
              </a:rPr>
              <a:t>Status &amp; Next Steps</a:t>
            </a:r>
          </a:p>
        </p:txBody>
      </p:sp>
      <p:sp>
        <p:nvSpPr>
          <p:cNvPr id="26" name="Freeform: Shape 25">
            <a:extLst>
              <a:ext uri="{FF2B5EF4-FFF2-40B4-BE49-F238E27FC236}">
                <a16:creationId xmlns:a16="http://schemas.microsoft.com/office/drawing/2014/main" id="{E75B161B-1EFC-401E-A686-51BBF394D657}"/>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9">
            <a:extLst>
              <a:ext uri="{FF2B5EF4-FFF2-40B4-BE49-F238E27FC236}">
                <a16:creationId xmlns:a16="http://schemas.microsoft.com/office/drawing/2014/main" id="{BDD1D0A4-A2CC-4D1D-BEE6-23CB1D5C15F4}"/>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US" smtClean="0"/>
              <a:pPr/>
              <a:t>11</a:t>
            </a:fld>
            <a:endParaRPr lang="en-US"/>
          </a:p>
        </p:txBody>
      </p:sp>
      <p:pic>
        <p:nvPicPr>
          <p:cNvPr id="18" name="Graphic 17" descr="Decision chart with solid fill">
            <a:extLst>
              <a:ext uri="{FF2B5EF4-FFF2-40B4-BE49-F238E27FC236}">
                <a16:creationId xmlns:a16="http://schemas.microsoft.com/office/drawing/2014/main" id="{86F31636-5D18-2E66-B602-580E0ACB39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19917" y="1411698"/>
            <a:ext cx="637525" cy="637525"/>
          </a:xfrm>
          <a:prstGeom prst="rect">
            <a:avLst/>
          </a:prstGeom>
          <a:extLst>
            <a:ext uri="{91240B29-F687-4F45-9708-019B960494DF}">
              <a14:hiddenLine xmlns:a14="http://schemas.microsoft.com/office/drawing/2010/main" w="6548" cap="flat">
                <a:solidFill>
                  <a:schemeClr val="accent2"/>
                </a:solidFill>
                <a:prstDash val="solid"/>
                <a:miter/>
              </a14:hiddenLine>
            </a:ext>
          </a:extLst>
        </p:spPr>
      </p:pic>
      <p:pic>
        <p:nvPicPr>
          <p:cNvPr id="13" name="Picture 12" descr="A grey clipboard with black background&#10;&#10;Description automatically generated">
            <a:extLst>
              <a:ext uri="{FF2B5EF4-FFF2-40B4-BE49-F238E27FC236}">
                <a16:creationId xmlns:a16="http://schemas.microsoft.com/office/drawing/2014/main" id="{040DBCBC-289A-FB99-594D-69058FB0B3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00685" y="3094277"/>
            <a:ext cx="503853" cy="503853"/>
          </a:xfrm>
          <a:prstGeom prst="rect">
            <a:avLst/>
          </a:prstGeom>
        </p:spPr>
      </p:pic>
      <p:pic>
        <p:nvPicPr>
          <p:cNvPr id="15" name="Picture 14" descr="A green and black symbol&#10;&#10;Description automatically generated">
            <a:extLst>
              <a:ext uri="{FF2B5EF4-FFF2-40B4-BE49-F238E27FC236}">
                <a16:creationId xmlns:a16="http://schemas.microsoft.com/office/drawing/2014/main" id="{00B399DC-B36C-9681-2763-4EDF6885A29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7780" y="2266919"/>
            <a:ext cx="609662" cy="609662"/>
          </a:xfrm>
          <a:prstGeom prst="rect">
            <a:avLst/>
          </a:prstGeom>
        </p:spPr>
      </p:pic>
      <p:pic>
        <p:nvPicPr>
          <p:cNvPr id="28" name="Picture 27" descr="A calendar with several different options&#10;&#10;Description automatically generated with medium confidence">
            <a:extLst>
              <a:ext uri="{FF2B5EF4-FFF2-40B4-BE49-F238E27FC236}">
                <a16:creationId xmlns:a16="http://schemas.microsoft.com/office/drawing/2014/main" id="{28C3A625-E421-B2A5-FBA8-2D0A96AA41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0685" y="3914943"/>
            <a:ext cx="503853" cy="503853"/>
          </a:xfrm>
          <a:prstGeom prst="rect">
            <a:avLst/>
          </a:prstGeom>
        </p:spPr>
      </p:pic>
      <p:pic>
        <p:nvPicPr>
          <p:cNvPr id="30" name="Picture 29" descr="A white rocket with a black background&#10;&#10;Description automatically generated">
            <a:extLst>
              <a:ext uri="{FF2B5EF4-FFF2-40B4-BE49-F238E27FC236}">
                <a16:creationId xmlns:a16="http://schemas.microsoft.com/office/drawing/2014/main" id="{3617A9A0-99A1-6BF7-5BF6-4B89D41953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5935" y="654273"/>
            <a:ext cx="637525" cy="637525"/>
          </a:xfrm>
          <a:prstGeom prst="rect">
            <a:avLst/>
          </a:prstGeom>
        </p:spPr>
      </p:pic>
    </p:spTree>
    <p:custDataLst>
      <p:custData r:id="rId1"/>
      <p:custData r:id="rId2"/>
    </p:custDataLst>
    <p:extLst>
      <p:ext uri="{BB962C8B-B14F-4D97-AF65-F5344CB8AC3E}">
        <p14:creationId xmlns:p14="http://schemas.microsoft.com/office/powerpoint/2010/main" val="3986315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B10A1DE-B21D-716E-3E22-1C1B31DB1B03}"/>
              </a:ext>
            </a:extLst>
          </p:cNvPr>
          <p:cNvGraphicFramePr>
            <a:graphicFrameLocks noChangeAspect="1"/>
          </p:cNvGraphicFramePr>
          <p:nvPr>
            <p:custDataLst>
              <p:tags r:id="rId1"/>
            </p:custDataLst>
            <p:extLst>
              <p:ext uri="{D42A27DB-BD31-4B8C-83A1-F6EECF244321}">
                <p14:modId xmlns:p14="http://schemas.microsoft.com/office/powerpoint/2010/main" val="36864249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5B10A1DE-B21D-716E-3E22-1C1B31DB1B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3" name="Group 12">
            <a:extLst>
              <a:ext uri="{FF2B5EF4-FFF2-40B4-BE49-F238E27FC236}">
                <a16:creationId xmlns:a16="http://schemas.microsoft.com/office/drawing/2014/main" id="{9C2E1E93-5BE9-3D5E-939F-B1F4D55BD7DF}"/>
              </a:ext>
            </a:extLst>
          </p:cNvPr>
          <p:cNvGrpSpPr/>
          <p:nvPr/>
        </p:nvGrpSpPr>
        <p:grpSpPr>
          <a:xfrm>
            <a:off x="0" y="0"/>
            <a:ext cx="9144000" cy="5143500"/>
            <a:chOff x="-1" y="3921"/>
            <a:chExt cx="9144000" cy="5143500"/>
          </a:xfrm>
        </p:grpSpPr>
        <p:sp>
          <p:nvSpPr>
            <p:cNvPr id="14" name="Rectangle 13">
              <a:extLst>
                <a:ext uri="{FF2B5EF4-FFF2-40B4-BE49-F238E27FC236}">
                  <a16:creationId xmlns:a16="http://schemas.microsoft.com/office/drawing/2014/main" id="{0B2B290B-4383-82BC-20F6-924B1CC8A681}"/>
                </a:ext>
              </a:extLst>
            </p:cNvPr>
            <p:cNvSpPr/>
            <p:nvPr/>
          </p:nvSpPr>
          <p:spPr>
            <a:xfrm>
              <a:off x="-1" y="3921"/>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4">
              <a:extLst>
                <a:ext uri="{FF2B5EF4-FFF2-40B4-BE49-F238E27FC236}">
                  <a16:creationId xmlns:a16="http://schemas.microsoft.com/office/drawing/2014/main" id="{A61C0C4C-0A80-ACAF-6EFC-40CEDE228302}"/>
                </a:ext>
              </a:extLst>
            </p:cNvPr>
            <p:cNvSpPr/>
            <p:nvPr/>
          </p:nvSpPr>
          <p:spPr>
            <a:xfrm>
              <a:off x="0" y="3921"/>
              <a:ext cx="6545899" cy="5143500"/>
            </a:xfrm>
            <a:prstGeom prst="homePlate">
              <a:avLst>
                <a:gd name="adj" fmla="val 30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2FEE8FDF-3929-F4BA-0159-DE4171DDE17A}"/>
              </a:ext>
            </a:extLst>
          </p:cNvPr>
          <p:cNvSpPr>
            <a:spLocks noGrp="1"/>
          </p:cNvSpPr>
          <p:nvPr>
            <p:ph type="title"/>
          </p:nvPr>
        </p:nvSpPr>
        <p:spPr/>
        <p:txBody>
          <a:bodyPr vert="horz"/>
          <a:lstStyle/>
          <a:p>
            <a:r>
              <a:rPr lang="en-US"/>
              <a:t>A model zoo’s generating factors is defined by </a:t>
            </a:r>
            <a:br>
              <a:rPr lang="en-US"/>
            </a:br>
            <a:r>
              <a:rPr lang="en-US"/>
              <a:t>three components</a:t>
            </a:r>
          </a:p>
        </p:txBody>
      </p:sp>
      <p:sp>
        <p:nvSpPr>
          <p:cNvPr id="25" name="Oval 24">
            <a:extLst>
              <a:ext uri="{FF2B5EF4-FFF2-40B4-BE49-F238E27FC236}">
                <a16:creationId xmlns:a16="http://schemas.microsoft.com/office/drawing/2014/main" id="{56B26500-37F7-1925-877A-59D2C146652D}"/>
              </a:ext>
            </a:extLst>
          </p:cNvPr>
          <p:cNvSpPr/>
          <p:nvPr/>
        </p:nvSpPr>
        <p:spPr>
          <a:xfrm>
            <a:off x="652833" y="1776500"/>
            <a:ext cx="1266650" cy="1266650"/>
          </a:xfrm>
          <a:prstGeom prst="ellipse">
            <a:avLst/>
          </a:prstGeom>
          <a:solidFill>
            <a:schemeClr val="bg1"/>
          </a:solidFill>
          <a:ln w="28575" cap="flat" cmpd="sng" algn="ctr">
            <a:solidFill>
              <a:schemeClr val="accent1"/>
            </a:solidFill>
            <a:prstDash val="solid"/>
            <a:miter lim="800000"/>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23EA0AE-029C-0168-B53A-FE4CBF64DD25}"/>
              </a:ext>
            </a:extLst>
          </p:cNvPr>
          <p:cNvSpPr/>
          <p:nvPr/>
        </p:nvSpPr>
        <p:spPr>
          <a:xfrm>
            <a:off x="2628067" y="1776500"/>
            <a:ext cx="1266650" cy="1266650"/>
          </a:xfrm>
          <a:prstGeom prst="ellipse">
            <a:avLst/>
          </a:prstGeom>
          <a:solidFill>
            <a:schemeClr val="bg1"/>
          </a:solidFill>
          <a:ln w="28575" cap="flat" cmpd="sng" algn="ctr">
            <a:solidFill>
              <a:schemeClr val="accent1"/>
            </a:solidFill>
            <a:prstDash val="solid"/>
            <a:miter lim="800000"/>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1E3DBD6-2734-66FF-288F-87E828FCF68B}"/>
              </a:ext>
            </a:extLst>
          </p:cNvPr>
          <p:cNvSpPr/>
          <p:nvPr/>
        </p:nvSpPr>
        <p:spPr>
          <a:xfrm>
            <a:off x="4603300" y="1776500"/>
            <a:ext cx="1266650" cy="1266650"/>
          </a:xfrm>
          <a:prstGeom prst="ellipse">
            <a:avLst/>
          </a:prstGeom>
          <a:solidFill>
            <a:schemeClr val="bg1"/>
          </a:solidFill>
          <a:ln w="28575" cap="flat" cmpd="sng" algn="ctr">
            <a:solidFill>
              <a:schemeClr val="accent1"/>
            </a:solidFill>
            <a:prstDash val="solid"/>
            <a:miter lim="800000"/>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A96D5BB-161B-8244-2636-19D86976889C}"/>
              </a:ext>
            </a:extLst>
          </p:cNvPr>
          <p:cNvSpPr/>
          <p:nvPr/>
        </p:nvSpPr>
        <p:spPr>
          <a:xfrm>
            <a:off x="441297" y="3471863"/>
            <a:ext cx="1689723" cy="390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500" b="1">
                <a:solidFill>
                  <a:schemeClr val="accent1"/>
                </a:solidFill>
              </a:rPr>
              <a:t>Architecture</a:t>
            </a:r>
          </a:p>
        </p:txBody>
      </p:sp>
      <p:sp>
        <p:nvSpPr>
          <p:cNvPr id="29" name="Rectangle 28">
            <a:extLst>
              <a:ext uri="{FF2B5EF4-FFF2-40B4-BE49-F238E27FC236}">
                <a16:creationId xmlns:a16="http://schemas.microsoft.com/office/drawing/2014/main" id="{F4EF5198-CD80-EEFD-44AB-2E7BFC15502F}"/>
              </a:ext>
            </a:extLst>
          </p:cNvPr>
          <p:cNvSpPr/>
          <p:nvPr/>
        </p:nvSpPr>
        <p:spPr>
          <a:xfrm>
            <a:off x="2416531" y="3471863"/>
            <a:ext cx="1689723" cy="390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500" b="1">
                <a:solidFill>
                  <a:schemeClr val="accent1"/>
                </a:solidFill>
              </a:rPr>
              <a:t>Dataset</a:t>
            </a:r>
          </a:p>
        </p:txBody>
      </p:sp>
      <p:sp>
        <p:nvSpPr>
          <p:cNvPr id="30" name="Rectangle 29">
            <a:extLst>
              <a:ext uri="{FF2B5EF4-FFF2-40B4-BE49-F238E27FC236}">
                <a16:creationId xmlns:a16="http://schemas.microsoft.com/office/drawing/2014/main" id="{EB89D497-3813-2D2A-0074-AFCBA844A7E3}"/>
              </a:ext>
            </a:extLst>
          </p:cNvPr>
          <p:cNvSpPr/>
          <p:nvPr/>
        </p:nvSpPr>
        <p:spPr>
          <a:xfrm>
            <a:off x="4391763" y="3471863"/>
            <a:ext cx="1689723" cy="390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500" b="1">
                <a:solidFill>
                  <a:schemeClr val="accent1"/>
                </a:solidFill>
              </a:rPr>
              <a:t>Hyperparameters</a:t>
            </a:r>
          </a:p>
        </p:txBody>
      </p:sp>
      <p:cxnSp>
        <p:nvCxnSpPr>
          <p:cNvPr id="34" name="Straight Connector 33">
            <a:extLst>
              <a:ext uri="{FF2B5EF4-FFF2-40B4-BE49-F238E27FC236}">
                <a16:creationId xmlns:a16="http://schemas.microsoft.com/office/drawing/2014/main" id="{D2F7D078-75BA-2311-3959-D2728AD2EA9E}"/>
              </a:ext>
            </a:extLst>
          </p:cNvPr>
          <p:cNvCxnSpPr/>
          <p:nvPr/>
        </p:nvCxnSpPr>
        <p:spPr>
          <a:xfrm>
            <a:off x="441297" y="3352800"/>
            <a:ext cx="16897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8561931-06A4-62FA-57E2-9F04BBE39CC6}"/>
              </a:ext>
            </a:extLst>
          </p:cNvPr>
          <p:cNvCxnSpPr/>
          <p:nvPr/>
        </p:nvCxnSpPr>
        <p:spPr>
          <a:xfrm>
            <a:off x="2416532" y="3352800"/>
            <a:ext cx="16897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EABC97-7716-952D-DC71-238C10124449}"/>
              </a:ext>
            </a:extLst>
          </p:cNvPr>
          <p:cNvCxnSpPr/>
          <p:nvPr/>
        </p:nvCxnSpPr>
        <p:spPr>
          <a:xfrm>
            <a:off x="4391763" y="3352800"/>
            <a:ext cx="168972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A green and black logo&#10;&#10;Description automatically generated">
            <a:extLst>
              <a:ext uri="{FF2B5EF4-FFF2-40B4-BE49-F238E27FC236}">
                <a16:creationId xmlns:a16="http://schemas.microsoft.com/office/drawing/2014/main" id="{92D17682-EFE9-169D-F55A-395C25D073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057" y="2029724"/>
            <a:ext cx="760201" cy="760201"/>
          </a:xfrm>
          <a:prstGeom prst="rect">
            <a:avLst/>
          </a:prstGeom>
        </p:spPr>
      </p:pic>
      <p:pic>
        <p:nvPicPr>
          <p:cNvPr id="17" name="Picture 16" descr="A green and black logo&#10;&#10;Description automatically generated">
            <a:extLst>
              <a:ext uri="{FF2B5EF4-FFF2-40B4-BE49-F238E27FC236}">
                <a16:creationId xmlns:a16="http://schemas.microsoft.com/office/drawing/2014/main" id="{25A5581F-B248-4A7F-6C1A-6897136AEC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5111" y="1983544"/>
            <a:ext cx="852562" cy="852562"/>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0E0CBC1-AB7D-CF8B-BF5F-CAC32B75F0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5142" y="1988342"/>
            <a:ext cx="842966" cy="842966"/>
          </a:xfrm>
          <a:prstGeom prst="rect">
            <a:avLst/>
          </a:prstGeom>
        </p:spPr>
      </p:pic>
      <p:grpSp>
        <p:nvGrpSpPr>
          <p:cNvPr id="23" name="Group 22">
            <a:extLst>
              <a:ext uri="{FF2B5EF4-FFF2-40B4-BE49-F238E27FC236}">
                <a16:creationId xmlns:a16="http://schemas.microsoft.com/office/drawing/2014/main" id="{61B81917-8445-ECA0-9E28-36B4C1E7B2A7}"/>
              </a:ext>
            </a:extLst>
          </p:cNvPr>
          <p:cNvGrpSpPr/>
          <p:nvPr/>
        </p:nvGrpSpPr>
        <p:grpSpPr>
          <a:xfrm>
            <a:off x="6789017" y="1421706"/>
            <a:ext cx="2133557" cy="2007700"/>
            <a:chOff x="6809273" y="1978225"/>
            <a:chExt cx="2133557" cy="2007700"/>
          </a:xfrm>
        </p:grpSpPr>
        <p:sp>
          <p:nvSpPr>
            <p:cNvPr id="31" name="Rectangle 30">
              <a:extLst>
                <a:ext uri="{FF2B5EF4-FFF2-40B4-BE49-F238E27FC236}">
                  <a16:creationId xmlns:a16="http://schemas.microsoft.com/office/drawing/2014/main" id="{1EF6C0C9-653C-5D7C-489E-63803E71FA6A}"/>
                </a:ext>
              </a:extLst>
            </p:cNvPr>
            <p:cNvSpPr/>
            <p:nvPr/>
          </p:nvSpPr>
          <p:spPr>
            <a:xfrm>
              <a:off x="6809273" y="1978225"/>
              <a:ext cx="2133557" cy="1015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2000"/>
                <a:t>We need to define the generating factors for the</a:t>
              </a:r>
              <a:r>
                <a:rPr lang="en-US" sz="2000">
                  <a:solidFill>
                    <a:schemeClr val="bg1"/>
                  </a:solidFill>
                </a:rPr>
                <a:t>: </a:t>
              </a:r>
            </a:p>
          </p:txBody>
        </p:sp>
        <p:sp>
          <p:nvSpPr>
            <p:cNvPr id="21" name="TextBox 20">
              <a:extLst>
                <a:ext uri="{FF2B5EF4-FFF2-40B4-BE49-F238E27FC236}">
                  <a16:creationId xmlns:a16="http://schemas.microsoft.com/office/drawing/2014/main" id="{DA8E10A0-9E00-3E2D-B1C4-AEB34EBB0394}"/>
                </a:ext>
              </a:extLst>
            </p:cNvPr>
            <p:cNvSpPr txBox="1"/>
            <p:nvPr/>
          </p:nvSpPr>
          <p:spPr>
            <a:xfrm>
              <a:off x="6966879" y="3031818"/>
              <a:ext cx="1818346" cy="954107"/>
            </a:xfrm>
            <a:prstGeom prst="rect">
              <a:avLst/>
            </a:prstGeom>
            <a:noFill/>
          </p:spPr>
          <p:txBody>
            <a:bodyPr wrap="square" lIns="0" tIns="0" rIns="0" bIns="0">
              <a:spAutoFit/>
            </a:bodyPr>
            <a:lstStyle/>
            <a:p>
              <a:pPr marL="363538" indent="-363538">
                <a:spcAft>
                  <a:spcPts val="600"/>
                </a:spcAft>
                <a:buFont typeface="+mj-lt"/>
                <a:buAutoNum type="romanLcPeriod"/>
              </a:pPr>
              <a:r>
                <a:rPr lang="en-US" sz="1900">
                  <a:solidFill>
                    <a:schemeClr val="bg1"/>
                  </a:solidFill>
                </a:rPr>
                <a:t>Pre-text task</a:t>
              </a:r>
            </a:p>
            <a:p>
              <a:pPr marL="363538" indent="-363538">
                <a:buFont typeface="+mj-lt"/>
                <a:buAutoNum type="romanLcPeriod"/>
              </a:pPr>
              <a:r>
                <a:rPr lang="en-US" sz="1900">
                  <a:solidFill>
                    <a:schemeClr val="bg1"/>
                  </a:solidFill>
                </a:rPr>
                <a:t>Downstream task</a:t>
              </a:r>
            </a:p>
          </p:txBody>
        </p:sp>
      </p:grpSp>
      <p:pic>
        <p:nvPicPr>
          <p:cNvPr id="3" name="Rectangle 11" descr="{&quot;templafy&quot;:{&quot;id&quot;:&quot;05a442bc-4978-41b2-ba15-1195cdd6e35b&quot;}}">
            <a:extLst>
              <a:ext uri="{FF2B5EF4-FFF2-40B4-BE49-F238E27FC236}">
                <a16:creationId xmlns:a16="http://schemas.microsoft.com/office/drawing/2014/main" id="{99C60ABB-A385-3DCD-47DC-B3F54A4A1585}"/>
              </a:ext>
            </a:extLst>
          </p:cNvPr>
          <p:cNvPicPr>
            <a:picLocks noChangeAspect="1"/>
          </p:cNvPicPr>
          <p:nvPr/>
        </p:nvPicPr>
        <p:blipFill>
          <a:blip r:embed="rId9"/>
          <a:stretch>
            <a:fillRect/>
          </a:stretch>
        </p:blipFill>
        <p:spPr>
          <a:xfrm>
            <a:off x="358775" y="4668427"/>
            <a:ext cx="1026000" cy="212400"/>
          </a:xfrm>
          <a:prstGeom prst="rect">
            <a:avLst/>
          </a:prstGeom>
        </p:spPr>
      </p:pic>
      <p:sp>
        <p:nvSpPr>
          <p:cNvPr id="5" name="Rectangle 4" descr="{&quot;templafy&quot;:{&quot;id&quot;:&quot;3adc7f76-64c0-4d81-aa9a-4c99cb211c38&quot;}}">
            <a:extLst>
              <a:ext uri="{FF2B5EF4-FFF2-40B4-BE49-F238E27FC236}">
                <a16:creationId xmlns:a16="http://schemas.microsoft.com/office/drawing/2014/main" id="{5B44AFF0-1D92-4C55-D954-7D518F4F2501}"/>
              </a:ext>
            </a:extLst>
          </p:cNvPr>
          <p:cNvSpPr/>
          <p:nvPr/>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bg1"/>
                </a:solidFill>
              </a:rPr>
              <a:t>24 October 2023</a:t>
            </a:r>
          </a:p>
        </p:txBody>
      </p:sp>
      <p:sp>
        <p:nvSpPr>
          <p:cNvPr id="8" name="Freeform: Shape 7">
            <a:extLst>
              <a:ext uri="{FF2B5EF4-FFF2-40B4-BE49-F238E27FC236}">
                <a16:creationId xmlns:a16="http://schemas.microsoft.com/office/drawing/2014/main" id="{65C514A4-665F-535D-67FD-80227947AF0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9">
            <a:extLst>
              <a:ext uri="{FF2B5EF4-FFF2-40B4-BE49-F238E27FC236}">
                <a16:creationId xmlns:a16="http://schemas.microsoft.com/office/drawing/2014/main" id="{DFDE7C93-1C4D-B6FA-FD77-CBF17EA49E8D}"/>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solidFill>
                  <a:schemeClr val="accent1"/>
                </a:solidFill>
              </a:rPr>
              <a:pPr/>
              <a:t>12</a:t>
            </a:fld>
            <a:endParaRPr lang="en-GB">
              <a:solidFill>
                <a:schemeClr val="accent1"/>
              </a:solidFill>
            </a:endParaRPr>
          </a:p>
        </p:txBody>
      </p:sp>
      <p:sp>
        <p:nvSpPr>
          <p:cNvPr id="11" name="Right Triangle 10">
            <a:extLst>
              <a:ext uri="{FF2B5EF4-FFF2-40B4-BE49-F238E27FC236}">
                <a16:creationId xmlns:a16="http://schemas.microsoft.com/office/drawing/2014/main" id="{1DFAA6B9-2793-E38B-7D6B-FE559FBB65C8}"/>
              </a:ext>
            </a:extLst>
          </p:cNvPr>
          <p:cNvSpPr/>
          <p:nvPr/>
        </p:nvSpPr>
        <p:spPr>
          <a:xfrm rot="10800000">
            <a:off x="8310563" y="-2"/>
            <a:ext cx="831410" cy="831410"/>
          </a:xfrm>
          <a:prstGeom prst="rtTriangl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DC493F-1F26-03B2-B5DF-B2B744E05D0F}"/>
              </a:ext>
            </a:extLst>
          </p:cNvPr>
          <p:cNvSpPr/>
          <p:nvPr/>
        </p:nvSpPr>
        <p:spPr>
          <a:xfrm>
            <a:off x="6431280" y="97894"/>
            <a:ext cx="2021084"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bg1"/>
                </a:solidFill>
              </a:rPr>
              <a:t>Latent Generating Factors</a:t>
            </a:r>
          </a:p>
        </p:txBody>
      </p:sp>
      <p:pic>
        <p:nvPicPr>
          <p:cNvPr id="20" name="Picture 19" descr="A green and black symbol&#10;&#10;Description automatically generated">
            <a:extLst>
              <a:ext uri="{FF2B5EF4-FFF2-40B4-BE49-F238E27FC236}">
                <a16:creationId xmlns:a16="http://schemas.microsoft.com/office/drawing/2014/main" id="{2EA844BC-AA93-B612-CBEB-3462BB45AB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53645" y="71249"/>
            <a:ext cx="333303" cy="333303"/>
          </a:xfrm>
          <a:prstGeom prst="rect">
            <a:avLst/>
          </a:prstGeom>
        </p:spPr>
      </p:pic>
    </p:spTree>
    <p:extLst>
      <p:ext uri="{BB962C8B-B14F-4D97-AF65-F5344CB8AC3E}">
        <p14:creationId xmlns:p14="http://schemas.microsoft.com/office/powerpoint/2010/main" val="4094715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B10A1DE-B21D-716E-3E22-1C1B31DB1B03}"/>
              </a:ext>
            </a:extLst>
          </p:cNvPr>
          <p:cNvGraphicFramePr>
            <a:graphicFrameLocks noChangeAspect="1"/>
          </p:cNvGraphicFramePr>
          <p:nvPr>
            <p:custDataLst>
              <p:tags r:id="rId1"/>
            </p:custDataLst>
            <p:extLst>
              <p:ext uri="{D42A27DB-BD31-4B8C-83A1-F6EECF244321}">
                <p14:modId xmlns:p14="http://schemas.microsoft.com/office/powerpoint/2010/main" val="6440056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5B10A1DE-B21D-716E-3E22-1C1B31DB1B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1">
            <a:extLst>
              <a:ext uri="{FF2B5EF4-FFF2-40B4-BE49-F238E27FC236}">
                <a16:creationId xmlns:a16="http://schemas.microsoft.com/office/drawing/2014/main" id="{2FEE8FDF-3929-F4BA-0159-DE4171DDE17A}"/>
              </a:ext>
            </a:extLst>
          </p:cNvPr>
          <p:cNvSpPr>
            <a:spLocks noGrp="1"/>
          </p:cNvSpPr>
          <p:nvPr>
            <p:ph type="title"/>
          </p:nvPr>
        </p:nvSpPr>
        <p:spPr/>
        <p:txBody>
          <a:bodyPr vert="horz"/>
          <a:lstStyle/>
          <a:p>
            <a:r>
              <a:rPr lang="en-US">
                <a:solidFill>
                  <a:schemeClr val="accent1"/>
                </a:solidFill>
              </a:rPr>
              <a:t>Architecture </a:t>
            </a:r>
            <a:r>
              <a:rPr lang="en-US"/>
              <a:t>for the Pre-Text and Downstream Task</a:t>
            </a:r>
          </a:p>
        </p:txBody>
      </p:sp>
      <p:sp>
        <p:nvSpPr>
          <p:cNvPr id="8" name="Rectangle 7">
            <a:extLst>
              <a:ext uri="{FF2B5EF4-FFF2-40B4-BE49-F238E27FC236}">
                <a16:creationId xmlns:a16="http://schemas.microsoft.com/office/drawing/2014/main" id="{96B6A99C-7DEF-B1F5-D2AC-9FFDD0F0493B}"/>
              </a:ext>
            </a:extLst>
          </p:cNvPr>
          <p:cNvSpPr/>
          <p:nvPr/>
        </p:nvSpPr>
        <p:spPr>
          <a:xfrm>
            <a:off x="358775" y="1128745"/>
            <a:ext cx="4122738" cy="3429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chemeClr val="tx2"/>
                </a:solidFill>
              </a:rPr>
              <a:t>Pre-Text Task</a:t>
            </a:r>
          </a:p>
        </p:txBody>
      </p:sp>
      <p:sp>
        <p:nvSpPr>
          <p:cNvPr id="9" name="Rectangle 8">
            <a:extLst>
              <a:ext uri="{FF2B5EF4-FFF2-40B4-BE49-F238E27FC236}">
                <a16:creationId xmlns:a16="http://schemas.microsoft.com/office/drawing/2014/main" id="{C8C73860-0DF5-F8BB-4945-BA792A58F04C}"/>
              </a:ext>
            </a:extLst>
          </p:cNvPr>
          <p:cNvSpPr/>
          <p:nvPr/>
        </p:nvSpPr>
        <p:spPr>
          <a:xfrm>
            <a:off x="4662487" y="1128745"/>
            <a:ext cx="4122738" cy="3429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rgbClr val="AA8E57"/>
                </a:solidFill>
              </a:rPr>
              <a:t>Downstream Task</a:t>
            </a:r>
          </a:p>
        </p:txBody>
      </p:sp>
      <p:sp>
        <p:nvSpPr>
          <p:cNvPr id="10" name="Rectangle 9">
            <a:extLst>
              <a:ext uri="{FF2B5EF4-FFF2-40B4-BE49-F238E27FC236}">
                <a16:creationId xmlns:a16="http://schemas.microsoft.com/office/drawing/2014/main" id="{70D34F6F-BF15-14FB-C3C2-6C66A501B7DD}"/>
              </a:ext>
            </a:extLst>
          </p:cNvPr>
          <p:cNvSpPr/>
          <p:nvPr/>
        </p:nvSpPr>
        <p:spPr>
          <a:xfrm>
            <a:off x="5112093" y="4334271"/>
            <a:ext cx="3223526" cy="3117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a:solidFill>
                  <a:srgbClr val="AA8E57"/>
                </a:solidFill>
              </a:rPr>
              <a:t>MLP classification head</a:t>
            </a:r>
          </a:p>
        </p:txBody>
      </p:sp>
      <p:cxnSp>
        <p:nvCxnSpPr>
          <p:cNvPr id="12" name="Straight Connector 11">
            <a:extLst>
              <a:ext uri="{FF2B5EF4-FFF2-40B4-BE49-F238E27FC236}">
                <a16:creationId xmlns:a16="http://schemas.microsoft.com/office/drawing/2014/main" id="{E768A257-CFAD-D67A-C366-6307E248452F}"/>
              </a:ext>
            </a:extLst>
          </p:cNvPr>
          <p:cNvCxnSpPr/>
          <p:nvPr/>
        </p:nvCxnSpPr>
        <p:spPr>
          <a:xfrm>
            <a:off x="358775" y="1509745"/>
            <a:ext cx="412273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E2D509-033D-5D8C-E969-0ADC1EBA0FA4}"/>
              </a:ext>
            </a:extLst>
          </p:cNvPr>
          <p:cNvCxnSpPr/>
          <p:nvPr/>
        </p:nvCxnSpPr>
        <p:spPr>
          <a:xfrm>
            <a:off x="4662488" y="1509745"/>
            <a:ext cx="4122738"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7162807-4D2E-5C7B-2B59-C90EFEB652D8}"/>
              </a:ext>
            </a:extLst>
          </p:cNvPr>
          <p:cNvSpPr/>
          <p:nvPr/>
        </p:nvSpPr>
        <p:spPr>
          <a:xfrm>
            <a:off x="5112094" y="2920859"/>
            <a:ext cx="3223526" cy="1403202"/>
          </a:xfrm>
          <a:prstGeom prst="rect">
            <a:avLst/>
          </a:prstGeom>
          <a:solidFill>
            <a:schemeClr val="bg1"/>
          </a:solidFill>
          <a:ln>
            <a:solidFill>
              <a:srgbClr val="AA8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B2EDE0-A23C-0549-123B-48652B194407}"/>
              </a:ext>
            </a:extLst>
          </p:cNvPr>
          <p:cNvSpPr/>
          <p:nvPr/>
        </p:nvSpPr>
        <p:spPr>
          <a:xfrm>
            <a:off x="5884283" y="4090105"/>
            <a:ext cx="334354"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rgbClr val="4D4D4D"/>
                </a:solidFill>
              </a:rPr>
              <a:t>768</a:t>
            </a:r>
          </a:p>
        </p:txBody>
      </p:sp>
      <p:sp>
        <p:nvSpPr>
          <p:cNvPr id="22" name="Rectangle 21">
            <a:extLst>
              <a:ext uri="{FF2B5EF4-FFF2-40B4-BE49-F238E27FC236}">
                <a16:creationId xmlns:a16="http://schemas.microsoft.com/office/drawing/2014/main" id="{9C0E44F5-399C-9FB5-63FD-4BAF0C723E6B}"/>
              </a:ext>
            </a:extLst>
          </p:cNvPr>
          <p:cNvSpPr/>
          <p:nvPr/>
        </p:nvSpPr>
        <p:spPr>
          <a:xfrm>
            <a:off x="6825783" y="4100261"/>
            <a:ext cx="334354"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rgbClr val="4D4D4D"/>
                </a:solidFill>
              </a:rPr>
              <a:t>256</a:t>
            </a:r>
          </a:p>
        </p:txBody>
      </p:sp>
      <p:sp>
        <p:nvSpPr>
          <p:cNvPr id="24" name="Rectangle 23">
            <a:extLst>
              <a:ext uri="{FF2B5EF4-FFF2-40B4-BE49-F238E27FC236}">
                <a16:creationId xmlns:a16="http://schemas.microsoft.com/office/drawing/2014/main" id="{26366CA6-1850-9961-4517-B3F38D1E42B7}"/>
              </a:ext>
            </a:extLst>
          </p:cNvPr>
          <p:cNvSpPr/>
          <p:nvPr/>
        </p:nvSpPr>
        <p:spPr>
          <a:xfrm>
            <a:off x="5790823" y="2984641"/>
            <a:ext cx="521272"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chemeClr val="tx1"/>
                </a:solidFill>
              </a:rPr>
              <a:t>Input layer</a:t>
            </a:r>
          </a:p>
        </p:txBody>
      </p:sp>
      <p:sp>
        <p:nvSpPr>
          <p:cNvPr id="32" name="Rectangle 31">
            <a:extLst>
              <a:ext uri="{FF2B5EF4-FFF2-40B4-BE49-F238E27FC236}">
                <a16:creationId xmlns:a16="http://schemas.microsoft.com/office/drawing/2014/main" id="{46249B62-46A5-FD6D-4337-75CEDFBED42D}"/>
              </a:ext>
            </a:extLst>
          </p:cNvPr>
          <p:cNvSpPr/>
          <p:nvPr/>
        </p:nvSpPr>
        <p:spPr>
          <a:xfrm>
            <a:off x="6732324" y="2984641"/>
            <a:ext cx="521272"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chemeClr val="tx1"/>
                </a:solidFill>
              </a:rPr>
              <a:t>Hidden layer </a:t>
            </a:r>
          </a:p>
        </p:txBody>
      </p:sp>
      <p:sp>
        <p:nvSpPr>
          <p:cNvPr id="34" name="Rectangle 33">
            <a:extLst>
              <a:ext uri="{FF2B5EF4-FFF2-40B4-BE49-F238E27FC236}">
                <a16:creationId xmlns:a16="http://schemas.microsoft.com/office/drawing/2014/main" id="{E613C32A-6A89-54D2-390B-2B75411372F1}"/>
              </a:ext>
            </a:extLst>
          </p:cNvPr>
          <p:cNvSpPr/>
          <p:nvPr/>
        </p:nvSpPr>
        <p:spPr>
          <a:xfrm>
            <a:off x="7667823" y="2984641"/>
            <a:ext cx="521272"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chemeClr val="tx1"/>
                </a:solidFill>
              </a:rPr>
              <a:t>Output layer</a:t>
            </a:r>
          </a:p>
        </p:txBody>
      </p:sp>
      <p:sp>
        <p:nvSpPr>
          <p:cNvPr id="37" name="Rectangle 36">
            <a:extLst>
              <a:ext uri="{FF2B5EF4-FFF2-40B4-BE49-F238E27FC236}">
                <a16:creationId xmlns:a16="http://schemas.microsoft.com/office/drawing/2014/main" id="{1355A3F9-C7E4-BE82-D579-E38C8922D658}"/>
              </a:ext>
            </a:extLst>
          </p:cNvPr>
          <p:cNvSpPr/>
          <p:nvPr/>
        </p:nvSpPr>
        <p:spPr>
          <a:xfrm>
            <a:off x="7761282" y="4100261"/>
            <a:ext cx="334354"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rgbClr val="4D4D4D"/>
                </a:solidFill>
              </a:rPr>
              <a:t>1</a:t>
            </a:r>
          </a:p>
        </p:txBody>
      </p:sp>
      <p:grpSp>
        <p:nvGrpSpPr>
          <p:cNvPr id="66" name="Group 65">
            <a:extLst>
              <a:ext uri="{FF2B5EF4-FFF2-40B4-BE49-F238E27FC236}">
                <a16:creationId xmlns:a16="http://schemas.microsoft.com/office/drawing/2014/main" id="{6EAB3141-9BB4-7FAE-7BDB-5B734C44B174}"/>
              </a:ext>
            </a:extLst>
          </p:cNvPr>
          <p:cNvGrpSpPr/>
          <p:nvPr/>
        </p:nvGrpSpPr>
        <p:grpSpPr>
          <a:xfrm>
            <a:off x="5985420" y="3199836"/>
            <a:ext cx="132080" cy="829359"/>
            <a:chOff x="5985420" y="3332840"/>
            <a:chExt cx="132080" cy="829359"/>
          </a:xfrm>
        </p:grpSpPr>
        <p:sp>
          <p:nvSpPr>
            <p:cNvPr id="20" name="Rectangle 19">
              <a:extLst>
                <a:ext uri="{FF2B5EF4-FFF2-40B4-BE49-F238E27FC236}">
                  <a16:creationId xmlns:a16="http://schemas.microsoft.com/office/drawing/2014/main" id="{8F8A4491-6371-6ECF-5E45-BB214B72A8C2}"/>
                </a:ext>
              </a:extLst>
            </p:cNvPr>
            <p:cNvSpPr/>
            <p:nvPr/>
          </p:nvSpPr>
          <p:spPr>
            <a:xfrm>
              <a:off x="5985420" y="3332840"/>
              <a:ext cx="132080" cy="829359"/>
            </a:xfrm>
            <a:prstGeom prst="rect">
              <a:avLst/>
            </a:prstGeom>
            <a:solidFill>
              <a:srgbClr val="AA8E57"/>
            </a:solidFill>
            <a:ln w="10160" cap="flat" cmpd="sng" algn="ctr">
              <a:solidFill>
                <a:srgbClr val="AA8E5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0" name="Oval 39">
              <a:extLst>
                <a:ext uri="{FF2B5EF4-FFF2-40B4-BE49-F238E27FC236}">
                  <a16:creationId xmlns:a16="http://schemas.microsoft.com/office/drawing/2014/main" id="{C6542CE3-8418-7C44-70CA-0ABE2F2C1E9D}"/>
                </a:ext>
              </a:extLst>
            </p:cNvPr>
            <p:cNvSpPr/>
            <p:nvPr/>
          </p:nvSpPr>
          <p:spPr>
            <a:xfrm>
              <a:off x="6009549" y="3365224"/>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1" name="Oval 40">
              <a:extLst>
                <a:ext uri="{FF2B5EF4-FFF2-40B4-BE49-F238E27FC236}">
                  <a16:creationId xmlns:a16="http://schemas.microsoft.com/office/drawing/2014/main" id="{19034760-A3B4-E35B-4DC0-B1B07F177F22}"/>
                </a:ext>
              </a:extLst>
            </p:cNvPr>
            <p:cNvSpPr/>
            <p:nvPr/>
          </p:nvSpPr>
          <p:spPr>
            <a:xfrm>
              <a:off x="6009549" y="3475217"/>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2" name="Oval 41">
              <a:extLst>
                <a:ext uri="{FF2B5EF4-FFF2-40B4-BE49-F238E27FC236}">
                  <a16:creationId xmlns:a16="http://schemas.microsoft.com/office/drawing/2014/main" id="{944DB216-8256-2CE5-6EC3-2F6964C0783A}"/>
                </a:ext>
              </a:extLst>
            </p:cNvPr>
            <p:cNvSpPr/>
            <p:nvPr/>
          </p:nvSpPr>
          <p:spPr>
            <a:xfrm>
              <a:off x="6009549" y="3588227"/>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3" name="Oval 42">
              <a:extLst>
                <a:ext uri="{FF2B5EF4-FFF2-40B4-BE49-F238E27FC236}">
                  <a16:creationId xmlns:a16="http://schemas.microsoft.com/office/drawing/2014/main" id="{366CBFF4-0A2C-2A21-B5A4-36203796DA55}"/>
                </a:ext>
              </a:extLst>
            </p:cNvPr>
            <p:cNvSpPr/>
            <p:nvPr/>
          </p:nvSpPr>
          <p:spPr>
            <a:xfrm>
              <a:off x="6009549" y="3701236"/>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4" name="Oval 43">
              <a:extLst>
                <a:ext uri="{FF2B5EF4-FFF2-40B4-BE49-F238E27FC236}">
                  <a16:creationId xmlns:a16="http://schemas.microsoft.com/office/drawing/2014/main" id="{3E49844E-008B-A6AA-5134-F4EDF08E748E}"/>
                </a:ext>
              </a:extLst>
            </p:cNvPr>
            <p:cNvSpPr/>
            <p:nvPr/>
          </p:nvSpPr>
          <p:spPr>
            <a:xfrm>
              <a:off x="6009549" y="3814246"/>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5" name="Oval 44">
              <a:extLst>
                <a:ext uri="{FF2B5EF4-FFF2-40B4-BE49-F238E27FC236}">
                  <a16:creationId xmlns:a16="http://schemas.microsoft.com/office/drawing/2014/main" id="{60504F1E-9212-534B-053C-3B5E18A294AC}"/>
                </a:ext>
              </a:extLst>
            </p:cNvPr>
            <p:cNvSpPr/>
            <p:nvPr/>
          </p:nvSpPr>
          <p:spPr>
            <a:xfrm>
              <a:off x="6009549" y="3927256"/>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6" name="Oval 45">
              <a:extLst>
                <a:ext uri="{FF2B5EF4-FFF2-40B4-BE49-F238E27FC236}">
                  <a16:creationId xmlns:a16="http://schemas.microsoft.com/office/drawing/2014/main" id="{6E8CFB26-7976-4B01-E7A5-6ED911BE3D06}"/>
                </a:ext>
              </a:extLst>
            </p:cNvPr>
            <p:cNvSpPr/>
            <p:nvPr/>
          </p:nvSpPr>
          <p:spPr>
            <a:xfrm>
              <a:off x="6009549" y="4040265"/>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grpSp>
      <p:grpSp>
        <p:nvGrpSpPr>
          <p:cNvPr id="69" name="Group 68">
            <a:extLst>
              <a:ext uri="{FF2B5EF4-FFF2-40B4-BE49-F238E27FC236}">
                <a16:creationId xmlns:a16="http://schemas.microsoft.com/office/drawing/2014/main" id="{FBB95E18-3354-D998-0F2F-B07BE36EFB04}"/>
              </a:ext>
            </a:extLst>
          </p:cNvPr>
          <p:cNvGrpSpPr/>
          <p:nvPr/>
        </p:nvGrpSpPr>
        <p:grpSpPr>
          <a:xfrm>
            <a:off x="7868422" y="3546713"/>
            <a:ext cx="120073" cy="135606"/>
            <a:chOff x="7868422" y="3679716"/>
            <a:chExt cx="120073" cy="135606"/>
          </a:xfrm>
        </p:grpSpPr>
        <p:sp>
          <p:nvSpPr>
            <p:cNvPr id="38" name="Rectangle 37">
              <a:extLst>
                <a:ext uri="{FF2B5EF4-FFF2-40B4-BE49-F238E27FC236}">
                  <a16:creationId xmlns:a16="http://schemas.microsoft.com/office/drawing/2014/main" id="{7E1E214F-3D79-E803-D033-335BEBB380A3}"/>
                </a:ext>
              </a:extLst>
            </p:cNvPr>
            <p:cNvSpPr/>
            <p:nvPr/>
          </p:nvSpPr>
          <p:spPr>
            <a:xfrm>
              <a:off x="7868422" y="3679716"/>
              <a:ext cx="120073" cy="135606"/>
            </a:xfrm>
            <a:prstGeom prst="rect">
              <a:avLst/>
            </a:prstGeom>
            <a:solidFill>
              <a:srgbClr val="AA8E57"/>
            </a:solidFill>
            <a:ln w="10160" cap="flat" cmpd="sng" algn="ctr">
              <a:solidFill>
                <a:srgbClr val="AA8E5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56" name="Oval 55">
              <a:extLst>
                <a:ext uri="{FF2B5EF4-FFF2-40B4-BE49-F238E27FC236}">
                  <a16:creationId xmlns:a16="http://schemas.microsoft.com/office/drawing/2014/main" id="{AA15512B-4555-39FF-DA35-ED4B5D3AA2A2}"/>
                </a:ext>
              </a:extLst>
            </p:cNvPr>
            <p:cNvSpPr/>
            <p:nvPr/>
          </p:nvSpPr>
          <p:spPr>
            <a:xfrm>
              <a:off x="7886549" y="3705610"/>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grpSp>
      <p:sp>
        <p:nvSpPr>
          <p:cNvPr id="57" name="Rectangle 56">
            <a:extLst>
              <a:ext uri="{FF2B5EF4-FFF2-40B4-BE49-F238E27FC236}">
                <a16:creationId xmlns:a16="http://schemas.microsoft.com/office/drawing/2014/main" id="{31441F86-C502-91F5-0571-70E7D4E681B0}"/>
              </a:ext>
            </a:extLst>
          </p:cNvPr>
          <p:cNvSpPr/>
          <p:nvPr/>
        </p:nvSpPr>
        <p:spPr>
          <a:xfrm>
            <a:off x="5310088" y="4090105"/>
            <a:ext cx="574195"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rgbClr val="646464"/>
                </a:solidFill>
              </a:rPr>
              <a:t>dimensions</a:t>
            </a:r>
          </a:p>
        </p:txBody>
      </p:sp>
      <p:sp>
        <p:nvSpPr>
          <p:cNvPr id="58" name="Content Placeholder 2">
            <a:extLst>
              <a:ext uri="{FF2B5EF4-FFF2-40B4-BE49-F238E27FC236}">
                <a16:creationId xmlns:a16="http://schemas.microsoft.com/office/drawing/2014/main" id="{ED9F4499-5292-8BDF-432A-92F9F28470F6}"/>
              </a:ext>
            </a:extLst>
          </p:cNvPr>
          <p:cNvSpPr>
            <a:spLocks noGrp="1"/>
          </p:cNvSpPr>
          <p:nvPr>
            <p:ph idx="1"/>
          </p:nvPr>
        </p:nvSpPr>
        <p:spPr>
          <a:xfrm>
            <a:off x="4662487" y="1605256"/>
            <a:ext cx="4122738" cy="1241666"/>
          </a:xfrm>
        </p:spPr>
        <p:txBody>
          <a:bodyPr lIns="90000">
            <a:normAutofit/>
          </a:bodyPr>
          <a:lstStyle/>
          <a:p>
            <a:pPr marL="285750" indent="-285750">
              <a:spcAft>
                <a:spcPts val="600"/>
              </a:spcAft>
              <a:buFont typeface="Arial" panose="020B0604020202020204" pitchFamily="34" charset="0"/>
              <a:buChar char="•"/>
            </a:pPr>
            <a:r>
              <a:rPr lang="en-US" sz="1200"/>
              <a:t>In typical BERT classification, the [CLS] token's output is directly (without any hidden layers) used for classification due to its comprehensive representation of the input</a:t>
            </a:r>
          </a:p>
          <a:p>
            <a:pPr marL="285750" indent="-285750">
              <a:spcAft>
                <a:spcPts val="600"/>
              </a:spcAft>
              <a:buFont typeface="Arial" panose="020B0604020202020204" pitchFamily="34" charset="0"/>
              <a:buChar char="•"/>
            </a:pPr>
            <a:r>
              <a:rPr lang="en-US" sz="1200"/>
              <a:t>However, we introduce 1 additional (hidden) layers in the classification head to generate more weights which can be used for further processing (e.g., model analysis)</a:t>
            </a:r>
          </a:p>
        </p:txBody>
      </p:sp>
      <p:cxnSp>
        <p:nvCxnSpPr>
          <p:cNvPr id="63" name="Straight Arrow Connector 62">
            <a:extLst>
              <a:ext uri="{FF2B5EF4-FFF2-40B4-BE49-F238E27FC236}">
                <a16:creationId xmlns:a16="http://schemas.microsoft.com/office/drawing/2014/main" id="{0D5ABC83-26AD-E3BC-FB25-01DC406FBB7B}"/>
              </a:ext>
            </a:extLst>
          </p:cNvPr>
          <p:cNvCxnSpPr>
            <a:cxnSpLocks/>
          </p:cNvCxnSpPr>
          <p:nvPr/>
        </p:nvCxnSpPr>
        <p:spPr>
          <a:xfrm>
            <a:off x="6117500" y="3614515"/>
            <a:ext cx="1750922" cy="1"/>
          </a:xfrm>
          <a:prstGeom prst="straightConnector1">
            <a:avLst/>
          </a:prstGeom>
          <a:ln w="6350" cap="flat" cmpd="sng" algn="ctr">
            <a:solidFill>
              <a:srgbClr val="AA8E57"/>
            </a:solidFill>
            <a:prstDash val="solid"/>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0" name="Content Placeholder 2">
            <a:extLst>
              <a:ext uri="{FF2B5EF4-FFF2-40B4-BE49-F238E27FC236}">
                <a16:creationId xmlns:a16="http://schemas.microsoft.com/office/drawing/2014/main" id="{53EFF2D6-291B-2DC7-1785-7B196BD080B7}"/>
              </a:ext>
            </a:extLst>
          </p:cNvPr>
          <p:cNvSpPr txBox="1">
            <a:spLocks/>
          </p:cNvSpPr>
          <p:nvPr/>
        </p:nvSpPr>
        <p:spPr>
          <a:xfrm>
            <a:off x="358775" y="1605255"/>
            <a:ext cx="4122738" cy="1503523"/>
          </a:xfrm>
          <a:prstGeom prst="rect">
            <a:avLst/>
          </a:prstGeom>
        </p:spPr>
        <p:txBody>
          <a:bodyPr vert="horz" lIns="90000" tIns="0" rIns="0" bIns="0" rtlCol="0">
            <a:normAutofit/>
          </a:bodyPr>
          <a:lst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18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54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3pPr>
            <a:lvl4pPr marL="90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4pPr>
            <a:lvl5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r>
              <a:rPr lang="en-US" sz="1200"/>
              <a:t>BERT (base) consists of 12 Transformer encoders that are stacked on top of each other, returning a 768-dimensional embedding as the final layer (i.e., the [CLS] token’s output)</a:t>
            </a:r>
          </a:p>
          <a:p>
            <a:pPr marL="285750" indent="-285750">
              <a:spcAft>
                <a:spcPts val="600"/>
              </a:spcAft>
              <a:buFont typeface="Arial" panose="020B0604020202020204" pitchFamily="34" charset="0"/>
              <a:buChar char="•"/>
            </a:pPr>
            <a:r>
              <a:rPr lang="en-US" sz="1200"/>
              <a:t>The embedding layer (lowest layer) contains three types of embeddings which are added and passed as input to the first encoder stack</a:t>
            </a:r>
          </a:p>
        </p:txBody>
      </p:sp>
      <p:sp>
        <p:nvSpPr>
          <p:cNvPr id="2" name="Rectangle 1">
            <a:extLst>
              <a:ext uri="{FF2B5EF4-FFF2-40B4-BE49-F238E27FC236}">
                <a16:creationId xmlns:a16="http://schemas.microsoft.com/office/drawing/2014/main" id="{B9EF4E70-5099-DC2D-67E9-F3FCE31F3457}"/>
              </a:ext>
            </a:extLst>
          </p:cNvPr>
          <p:cNvSpPr/>
          <p:nvPr/>
        </p:nvSpPr>
        <p:spPr>
          <a:xfrm>
            <a:off x="808381" y="4334271"/>
            <a:ext cx="3223526" cy="3117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tx2"/>
                </a:solidFill>
              </a:rPr>
              <a:t>BERT architecture</a:t>
            </a:r>
          </a:p>
        </p:txBody>
      </p:sp>
      <p:sp>
        <p:nvSpPr>
          <p:cNvPr id="18" name="Rectangle 17">
            <a:extLst>
              <a:ext uri="{FF2B5EF4-FFF2-40B4-BE49-F238E27FC236}">
                <a16:creationId xmlns:a16="http://schemas.microsoft.com/office/drawing/2014/main" id="{33F5E0C6-C8FE-333F-6A2F-2512613C6340}"/>
              </a:ext>
            </a:extLst>
          </p:cNvPr>
          <p:cNvSpPr/>
          <p:nvPr/>
        </p:nvSpPr>
        <p:spPr>
          <a:xfrm>
            <a:off x="666335" y="2920859"/>
            <a:ext cx="3545879" cy="140320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C1F3BB-DAB4-FEBB-9A1D-CFC43142A6F4}"/>
              </a:ext>
            </a:extLst>
          </p:cNvPr>
          <p:cNvSpPr/>
          <p:nvPr/>
        </p:nvSpPr>
        <p:spPr>
          <a:xfrm>
            <a:off x="1008579" y="2984641"/>
            <a:ext cx="1539316"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chemeClr val="tx1"/>
                </a:solidFill>
              </a:rPr>
              <a:t>Word embed + Pos embed + Type embed</a:t>
            </a:r>
          </a:p>
        </p:txBody>
      </p:sp>
      <p:sp>
        <p:nvSpPr>
          <p:cNvPr id="29" name="Rectangle 28">
            <a:extLst>
              <a:ext uri="{FF2B5EF4-FFF2-40B4-BE49-F238E27FC236}">
                <a16:creationId xmlns:a16="http://schemas.microsoft.com/office/drawing/2014/main" id="{FD110AD1-DD10-A257-7909-2E063D834BAE}"/>
              </a:ext>
            </a:extLst>
          </p:cNvPr>
          <p:cNvSpPr/>
          <p:nvPr/>
        </p:nvSpPr>
        <p:spPr>
          <a:xfrm>
            <a:off x="2549040" y="2984641"/>
            <a:ext cx="917994"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720" i="1">
                <a:solidFill>
                  <a:schemeClr val="tx1"/>
                </a:solidFill>
              </a:rPr>
              <a:t>Transformer </a:t>
            </a:r>
            <a:r>
              <a:rPr lang="de-DE" sz="720" i="1" err="1">
                <a:solidFill>
                  <a:schemeClr val="tx1"/>
                </a:solidFill>
              </a:rPr>
              <a:t>blocks</a:t>
            </a:r>
            <a:endParaRPr lang="en-US" sz="720" i="1">
              <a:solidFill>
                <a:schemeClr val="tx1"/>
              </a:solidFill>
            </a:endParaRPr>
          </a:p>
        </p:txBody>
      </p:sp>
      <p:sp>
        <p:nvSpPr>
          <p:cNvPr id="62" name="Rectangle 61">
            <a:extLst>
              <a:ext uri="{FF2B5EF4-FFF2-40B4-BE49-F238E27FC236}">
                <a16:creationId xmlns:a16="http://schemas.microsoft.com/office/drawing/2014/main" id="{8C6C437A-1098-541B-2735-570048E77892}"/>
              </a:ext>
            </a:extLst>
          </p:cNvPr>
          <p:cNvSpPr/>
          <p:nvPr/>
        </p:nvSpPr>
        <p:spPr>
          <a:xfrm>
            <a:off x="3523416" y="2984641"/>
            <a:ext cx="693813"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720" i="1">
                <a:solidFill>
                  <a:schemeClr val="tx1"/>
                </a:solidFill>
              </a:rPr>
              <a:t>Output layer</a:t>
            </a:r>
            <a:endParaRPr lang="en-US" sz="720" i="1">
              <a:solidFill>
                <a:schemeClr val="tx1"/>
              </a:solidFill>
            </a:endParaRPr>
          </a:p>
        </p:txBody>
      </p:sp>
      <p:sp>
        <p:nvSpPr>
          <p:cNvPr id="28" name="Rectangle 27">
            <a:extLst>
              <a:ext uri="{FF2B5EF4-FFF2-40B4-BE49-F238E27FC236}">
                <a16:creationId xmlns:a16="http://schemas.microsoft.com/office/drawing/2014/main" id="{8064318D-4AE3-D85D-D7FF-7F27C82B84B4}"/>
              </a:ext>
            </a:extLst>
          </p:cNvPr>
          <p:cNvSpPr/>
          <p:nvPr/>
        </p:nvSpPr>
        <p:spPr>
          <a:xfrm>
            <a:off x="2549040" y="3198970"/>
            <a:ext cx="792042" cy="792112"/>
          </a:xfrm>
          <a:prstGeom prst="rect">
            <a:avLst/>
          </a:prstGeom>
          <a:solidFill>
            <a:schemeClr val="bg1"/>
          </a:solidFill>
          <a:ln w="12700" cap="flat" cmpd="sng" algn="ctr">
            <a:solidFill>
              <a:schemeClr val="tx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73741CC-3031-1288-E253-7A26F7F154EF}"/>
              </a:ext>
            </a:extLst>
          </p:cNvPr>
          <p:cNvSpPr/>
          <p:nvPr/>
        </p:nvSpPr>
        <p:spPr>
          <a:xfrm>
            <a:off x="2612524" y="3267824"/>
            <a:ext cx="792042" cy="792112"/>
          </a:xfrm>
          <a:prstGeom prst="rect">
            <a:avLst/>
          </a:prstGeom>
          <a:solidFill>
            <a:schemeClr val="bg1"/>
          </a:solidFill>
          <a:ln w="12700" cap="flat" cmpd="sng" algn="ctr">
            <a:solidFill>
              <a:schemeClr val="tx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1D92C6F-A648-E99E-F78B-D906C6FD852F}"/>
              </a:ext>
            </a:extLst>
          </p:cNvPr>
          <p:cNvSpPr/>
          <p:nvPr/>
        </p:nvSpPr>
        <p:spPr>
          <a:xfrm>
            <a:off x="2674992" y="3357458"/>
            <a:ext cx="792042" cy="792112"/>
          </a:xfrm>
          <a:prstGeom prst="rect">
            <a:avLst/>
          </a:prstGeom>
          <a:solidFill>
            <a:schemeClr val="bg1"/>
          </a:solidFill>
          <a:ln w="12700" cap="flat" cmpd="sng" algn="ctr">
            <a:solidFill>
              <a:schemeClr val="tx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9C8FC9A-1CAB-5996-D919-CF75A0102FC8}"/>
              </a:ext>
            </a:extLst>
          </p:cNvPr>
          <p:cNvSpPr/>
          <p:nvPr/>
        </p:nvSpPr>
        <p:spPr>
          <a:xfrm>
            <a:off x="3326928" y="3133504"/>
            <a:ext cx="365107" cy="160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i="1">
                <a:solidFill>
                  <a:schemeClr val="tx1"/>
                </a:solidFill>
              </a:rPr>
              <a:t>12x</a:t>
            </a:r>
            <a:endParaRPr lang="en-US" sz="800" i="1">
              <a:solidFill>
                <a:schemeClr val="tx1"/>
              </a:solidFill>
            </a:endParaRPr>
          </a:p>
        </p:txBody>
      </p:sp>
      <p:cxnSp>
        <p:nvCxnSpPr>
          <p:cNvPr id="79" name="Straight Connector 78">
            <a:extLst>
              <a:ext uri="{FF2B5EF4-FFF2-40B4-BE49-F238E27FC236}">
                <a16:creationId xmlns:a16="http://schemas.microsoft.com/office/drawing/2014/main" id="{FDB037AA-92DD-6B39-53F7-7B5BF53DBA1A}"/>
              </a:ext>
            </a:extLst>
          </p:cNvPr>
          <p:cNvCxnSpPr>
            <a:cxnSpLocks/>
          </p:cNvCxnSpPr>
          <p:nvPr/>
        </p:nvCxnSpPr>
        <p:spPr>
          <a:xfrm>
            <a:off x="3121813" y="3357458"/>
            <a:ext cx="0" cy="792112"/>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BD10BEC-8394-FB97-B99A-E57C0E7E4108}"/>
              </a:ext>
            </a:extLst>
          </p:cNvPr>
          <p:cNvSpPr/>
          <p:nvPr/>
        </p:nvSpPr>
        <p:spPr>
          <a:xfrm>
            <a:off x="2867057" y="3881439"/>
            <a:ext cx="509512" cy="163006"/>
          </a:xfrm>
          <a:prstGeom prst="rect">
            <a:avLst/>
          </a:prstGeom>
          <a:solidFill>
            <a:srgbClr val="FFE2BB"/>
          </a:solidFill>
          <a:ln w="635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600">
                <a:solidFill>
                  <a:schemeClr val="tx1"/>
                </a:solidFill>
              </a:rPr>
              <a:t>MHSA</a:t>
            </a:r>
            <a:endParaRPr lang="en-US" sz="600">
              <a:solidFill>
                <a:schemeClr val="tx1"/>
              </a:solidFill>
            </a:endParaRPr>
          </a:p>
        </p:txBody>
      </p:sp>
      <p:sp>
        <p:nvSpPr>
          <p:cNvPr id="75" name="Rectangle 74">
            <a:extLst>
              <a:ext uri="{FF2B5EF4-FFF2-40B4-BE49-F238E27FC236}">
                <a16:creationId xmlns:a16="http://schemas.microsoft.com/office/drawing/2014/main" id="{CF4D097A-6734-D401-B78C-551298544C63}"/>
              </a:ext>
            </a:extLst>
          </p:cNvPr>
          <p:cNvSpPr/>
          <p:nvPr/>
        </p:nvSpPr>
        <p:spPr>
          <a:xfrm>
            <a:off x="2867057" y="3772575"/>
            <a:ext cx="509512" cy="91941"/>
          </a:xfrm>
          <a:prstGeom prst="rect">
            <a:avLst/>
          </a:prstGeom>
          <a:solidFill>
            <a:srgbClr val="F2F4C1"/>
          </a:solidFill>
          <a:ln w="635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600">
                <a:solidFill>
                  <a:schemeClr val="tx1"/>
                </a:solidFill>
              </a:rPr>
              <a:t>Add &amp; Norm</a:t>
            </a:r>
            <a:endParaRPr lang="en-US" sz="600">
              <a:solidFill>
                <a:schemeClr val="tx1"/>
              </a:solidFill>
            </a:endParaRPr>
          </a:p>
        </p:txBody>
      </p:sp>
      <p:sp>
        <p:nvSpPr>
          <p:cNvPr id="76" name="Rectangle 75">
            <a:extLst>
              <a:ext uri="{FF2B5EF4-FFF2-40B4-BE49-F238E27FC236}">
                <a16:creationId xmlns:a16="http://schemas.microsoft.com/office/drawing/2014/main" id="{62AC725E-B852-2172-70B5-F4A420770F1B}"/>
              </a:ext>
            </a:extLst>
          </p:cNvPr>
          <p:cNvSpPr/>
          <p:nvPr/>
        </p:nvSpPr>
        <p:spPr>
          <a:xfrm>
            <a:off x="2867057" y="3525551"/>
            <a:ext cx="509512" cy="163006"/>
          </a:xfrm>
          <a:prstGeom prst="rect">
            <a:avLst/>
          </a:prstGeom>
          <a:solidFill>
            <a:srgbClr val="C2E8F7"/>
          </a:solidFill>
          <a:ln w="635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600">
                <a:solidFill>
                  <a:schemeClr val="tx1"/>
                </a:solidFill>
              </a:rPr>
              <a:t>FFN</a:t>
            </a:r>
            <a:endParaRPr lang="en-US" sz="600">
              <a:solidFill>
                <a:schemeClr val="tx1"/>
              </a:solidFill>
            </a:endParaRPr>
          </a:p>
        </p:txBody>
      </p:sp>
      <p:sp>
        <p:nvSpPr>
          <p:cNvPr id="77" name="Rectangle 76">
            <a:extLst>
              <a:ext uri="{FF2B5EF4-FFF2-40B4-BE49-F238E27FC236}">
                <a16:creationId xmlns:a16="http://schemas.microsoft.com/office/drawing/2014/main" id="{661CC32B-645A-6193-5C33-0BDB6ED8BA4E}"/>
              </a:ext>
            </a:extLst>
          </p:cNvPr>
          <p:cNvSpPr/>
          <p:nvPr/>
        </p:nvSpPr>
        <p:spPr>
          <a:xfrm>
            <a:off x="2867057" y="3416687"/>
            <a:ext cx="509512" cy="91941"/>
          </a:xfrm>
          <a:prstGeom prst="rect">
            <a:avLst/>
          </a:prstGeom>
          <a:solidFill>
            <a:srgbClr val="F2F4C1"/>
          </a:solidFill>
          <a:ln w="635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600">
                <a:solidFill>
                  <a:schemeClr val="tx1"/>
                </a:solidFill>
              </a:rPr>
              <a:t>Add &amp; Norm</a:t>
            </a:r>
            <a:endParaRPr lang="en-US" sz="600">
              <a:solidFill>
                <a:schemeClr val="tx1"/>
              </a:solidFill>
            </a:endParaRPr>
          </a:p>
        </p:txBody>
      </p:sp>
      <p:grpSp>
        <p:nvGrpSpPr>
          <p:cNvPr id="104" name="Group 103">
            <a:extLst>
              <a:ext uri="{FF2B5EF4-FFF2-40B4-BE49-F238E27FC236}">
                <a16:creationId xmlns:a16="http://schemas.microsoft.com/office/drawing/2014/main" id="{152E0C23-6304-B832-94DF-45DA7DF60B79}"/>
              </a:ext>
            </a:extLst>
          </p:cNvPr>
          <p:cNvGrpSpPr/>
          <p:nvPr/>
        </p:nvGrpSpPr>
        <p:grpSpPr>
          <a:xfrm>
            <a:off x="2793180" y="3811484"/>
            <a:ext cx="322627" cy="310460"/>
            <a:chOff x="2320848" y="3748088"/>
            <a:chExt cx="322627" cy="373064"/>
          </a:xfrm>
        </p:grpSpPr>
        <p:cxnSp>
          <p:nvCxnSpPr>
            <p:cNvPr id="91" name="Straight Connector 90">
              <a:extLst>
                <a:ext uri="{FF2B5EF4-FFF2-40B4-BE49-F238E27FC236}">
                  <a16:creationId xmlns:a16="http://schemas.microsoft.com/office/drawing/2014/main" id="{DE6476A9-CDF8-2589-E94A-F65488F448BE}"/>
                </a:ext>
              </a:extLst>
            </p:cNvPr>
            <p:cNvCxnSpPr/>
            <p:nvPr/>
          </p:nvCxnSpPr>
          <p:spPr>
            <a:xfrm>
              <a:off x="2320848" y="4121151"/>
              <a:ext cx="322627"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B185E3F-1D60-9CCD-06F1-8B66F1E460AC}"/>
                </a:ext>
              </a:extLst>
            </p:cNvPr>
            <p:cNvCxnSpPr>
              <a:cxnSpLocks/>
            </p:cNvCxnSpPr>
            <p:nvPr/>
          </p:nvCxnSpPr>
          <p:spPr>
            <a:xfrm rot="5400000">
              <a:off x="2134317" y="3934620"/>
              <a:ext cx="373064"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80067A-6B32-2810-0632-E15C3B1B7A12}"/>
                </a:ext>
              </a:extLst>
            </p:cNvPr>
            <p:cNvCxnSpPr>
              <a:cxnSpLocks/>
            </p:cNvCxnSpPr>
            <p:nvPr/>
          </p:nvCxnSpPr>
          <p:spPr>
            <a:xfrm flipH="1">
              <a:off x="2320849" y="3748088"/>
              <a:ext cx="72977"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8" name="Isosceles Triangle 97">
            <a:extLst>
              <a:ext uri="{FF2B5EF4-FFF2-40B4-BE49-F238E27FC236}">
                <a16:creationId xmlns:a16="http://schemas.microsoft.com/office/drawing/2014/main" id="{AE0170AD-14EB-1969-A805-EE77E495B91F}"/>
              </a:ext>
            </a:extLst>
          </p:cNvPr>
          <p:cNvSpPr/>
          <p:nvPr/>
        </p:nvSpPr>
        <p:spPr>
          <a:xfrm>
            <a:off x="3106082" y="3686533"/>
            <a:ext cx="36223" cy="31227"/>
          </a:xfrm>
          <a:prstGeom prst="triangl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1551B252-66C5-D9C9-4486-70BAE4C931FA}"/>
              </a:ext>
            </a:extLst>
          </p:cNvPr>
          <p:cNvSpPr/>
          <p:nvPr/>
        </p:nvSpPr>
        <p:spPr>
          <a:xfrm>
            <a:off x="3106083" y="3359224"/>
            <a:ext cx="36223" cy="31227"/>
          </a:xfrm>
          <a:prstGeom prst="triangl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20D9C962-D43F-C1EE-D142-81E87AD7F2B6}"/>
              </a:ext>
            </a:extLst>
          </p:cNvPr>
          <p:cNvSpPr/>
          <p:nvPr/>
        </p:nvSpPr>
        <p:spPr>
          <a:xfrm>
            <a:off x="3103701" y="4045853"/>
            <a:ext cx="36223" cy="31227"/>
          </a:xfrm>
          <a:prstGeom prst="triangl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
          </a:p>
        </p:txBody>
      </p:sp>
      <p:sp>
        <p:nvSpPr>
          <p:cNvPr id="102" name="Isosceles Triangle 101">
            <a:extLst>
              <a:ext uri="{FF2B5EF4-FFF2-40B4-BE49-F238E27FC236}">
                <a16:creationId xmlns:a16="http://schemas.microsoft.com/office/drawing/2014/main" id="{4CD8DEB1-B4F6-F177-5F29-1B9455C45169}"/>
              </a:ext>
            </a:extLst>
          </p:cNvPr>
          <p:cNvSpPr/>
          <p:nvPr/>
        </p:nvSpPr>
        <p:spPr>
          <a:xfrm rot="5400000">
            <a:off x="2837083" y="3797675"/>
            <a:ext cx="36223" cy="31227"/>
          </a:xfrm>
          <a:prstGeom prst="triangl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4F9DFC5A-3F9D-684E-3FC3-BC90253AE69F}"/>
              </a:ext>
            </a:extLst>
          </p:cNvPr>
          <p:cNvGrpSpPr/>
          <p:nvPr/>
        </p:nvGrpSpPr>
        <p:grpSpPr>
          <a:xfrm>
            <a:off x="2793180" y="3459305"/>
            <a:ext cx="322627" cy="280848"/>
            <a:chOff x="2320848" y="3748088"/>
            <a:chExt cx="322627" cy="373064"/>
          </a:xfrm>
        </p:grpSpPr>
        <p:cxnSp>
          <p:nvCxnSpPr>
            <p:cNvPr id="107" name="Straight Connector 106">
              <a:extLst>
                <a:ext uri="{FF2B5EF4-FFF2-40B4-BE49-F238E27FC236}">
                  <a16:creationId xmlns:a16="http://schemas.microsoft.com/office/drawing/2014/main" id="{2A946EC5-DF3C-89F3-D970-823523E951CC}"/>
                </a:ext>
              </a:extLst>
            </p:cNvPr>
            <p:cNvCxnSpPr/>
            <p:nvPr/>
          </p:nvCxnSpPr>
          <p:spPr>
            <a:xfrm>
              <a:off x="2320848" y="4121151"/>
              <a:ext cx="322627"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B7D107-8FBB-13FB-AA1C-1CFEA6CE386B}"/>
                </a:ext>
              </a:extLst>
            </p:cNvPr>
            <p:cNvCxnSpPr>
              <a:cxnSpLocks/>
            </p:cNvCxnSpPr>
            <p:nvPr/>
          </p:nvCxnSpPr>
          <p:spPr>
            <a:xfrm rot="5400000">
              <a:off x="2134317" y="3934620"/>
              <a:ext cx="373064"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F55BE35-782C-80BD-2A7A-E62BE704DDF4}"/>
                </a:ext>
              </a:extLst>
            </p:cNvPr>
            <p:cNvCxnSpPr>
              <a:cxnSpLocks/>
            </p:cNvCxnSpPr>
            <p:nvPr/>
          </p:nvCxnSpPr>
          <p:spPr>
            <a:xfrm flipH="1">
              <a:off x="2320849" y="3748088"/>
              <a:ext cx="72977"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0" name="Isosceles Triangle 109">
            <a:extLst>
              <a:ext uri="{FF2B5EF4-FFF2-40B4-BE49-F238E27FC236}">
                <a16:creationId xmlns:a16="http://schemas.microsoft.com/office/drawing/2014/main" id="{716B168F-5A51-1784-DA24-E700B4346D1D}"/>
              </a:ext>
            </a:extLst>
          </p:cNvPr>
          <p:cNvSpPr/>
          <p:nvPr/>
        </p:nvSpPr>
        <p:spPr>
          <a:xfrm rot="5400000">
            <a:off x="2837083" y="3445306"/>
            <a:ext cx="36223" cy="31227"/>
          </a:xfrm>
          <a:prstGeom prst="triangl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Isosceles Triangle 110">
            <a:extLst>
              <a:ext uri="{FF2B5EF4-FFF2-40B4-BE49-F238E27FC236}">
                <a16:creationId xmlns:a16="http://schemas.microsoft.com/office/drawing/2014/main" id="{9A1A39C6-26CA-8919-9D8E-8F4E3D32ACE1}"/>
              </a:ext>
            </a:extLst>
          </p:cNvPr>
          <p:cNvSpPr/>
          <p:nvPr/>
        </p:nvSpPr>
        <p:spPr>
          <a:xfrm>
            <a:off x="2981761" y="4045853"/>
            <a:ext cx="36223" cy="31227"/>
          </a:xfrm>
          <a:prstGeom prst="triangl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
          </a:p>
        </p:txBody>
      </p:sp>
      <p:sp>
        <p:nvSpPr>
          <p:cNvPr id="112" name="Isosceles Triangle 111">
            <a:extLst>
              <a:ext uri="{FF2B5EF4-FFF2-40B4-BE49-F238E27FC236}">
                <a16:creationId xmlns:a16="http://schemas.microsoft.com/office/drawing/2014/main" id="{56B1F797-4739-2729-06E0-22E9DFEA039F}"/>
              </a:ext>
            </a:extLst>
          </p:cNvPr>
          <p:cNvSpPr/>
          <p:nvPr/>
        </p:nvSpPr>
        <p:spPr>
          <a:xfrm>
            <a:off x="3240003" y="4045853"/>
            <a:ext cx="36223" cy="31227"/>
          </a:xfrm>
          <a:prstGeom prst="triangl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
          </a:p>
        </p:txBody>
      </p:sp>
      <p:cxnSp>
        <p:nvCxnSpPr>
          <p:cNvPr id="113" name="Straight Connector 112">
            <a:extLst>
              <a:ext uri="{FF2B5EF4-FFF2-40B4-BE49-F238E27FC236}">
                <a16:creationId xmlns:a16="http://schemas.microsoft.com/office/drawing/2014/main" id="{05759EE0-F68D-F114-9A2D-6DC7DE07B75B}"/>
              </a:ext>
            </a:extLst>
          </p:cNvPr>
          <p:cNvCxnSpPr/>
          <p:nvPr/>
        </p:nvCxnSpPr>
        <p:spPr>
          <a:xfrm>
            <a:off x="2997492" y="4100260"/>
            <a:ext cx="260622"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0BE6E0D3-E831-1662-E296-51CC6B7B66B5}"/>
              </a:ext>
            </a:extLst>
          </p:cNvPr>
          <p:cNvGrpSpPr/>
          <p:nvPr/>
        </p:nvGrpSpPr>
        <p:grpSpPr>
          <a:xfrm>
            <a:off x="2997492" y="4057646"/>
            <a:ext cx="260622" cy="45720"/>
            <a:chOff x="2575960" y="4071620"/>
            <a:chExt cx="260622" cy="17771"/>
          </a:xfrm>
        </p:grpSpPr>
        <p:cxnSp>
          <p:nvCxnSpPr>
            <p:cNvPr id="114" name="Straight Connector 113">
              <a:extLst>
                <a:ext uri="{FF2B5EF4-FFF2-40B4-BE49-F238E27FC236}">
                  <a16:creationId xmlns:a16="http://schemas.microsoft.com/office/drawing/2014/main" id="{1BD3AB21-7304-1D9A-34C6-3D7C7A078C58}"/>
                </a:ext>
              </a:extLst>
            </p:cNvPr>
            <p:cNvCxnSpPr>
              <a:cxnSpLocks/>
            </p:cNvCxnSpPr>
            <p:nvPr/>
          </p:nvCxnSpPr>
          <p:spPr>
            <a:xfrm>
              <a:off x="2575960" y="4071620"/>
              <a:ext cx="0" cy="17771"/>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A019A15-E785-CF8B-4791-C935CD41789A}"/>
                </a:ext>
              </a:extLst>
            </p:cNvPr>
            <p:cNvCxnSpPr>
              <a:cxnSpLocks/>
            </p:cNvCxnSpPr>
            <p:nvPr/>
          </p:nvCxnSpPr>
          <p:spPr>
            <a:xfrm>
              <a:off x="2836582" y="4071620"/>
              <a:ext cx="0" cy="17771"/>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Rectangle 119">
            <a:extLst>
              <a:ext uri="{FF2B5EF4-FFF2-40B4-BE49-F238E27FC236}">
                <a16:creationId xmlns:a16="http://schemas.microsoft.com/office/drawing/2014/main" id="{174F2C0B-38CA-B177-BA36-9CA33036B7FC}"/>
              </a:ext>
            </a:extLst>
          </p:cNvPr>
          <p:cNvSpPr/>
          <p:nvPr/>
        </p:nvSpPr>
        <p:spPr>
          <a:xfrm>
            <a:off x="1301260" y="4115505"/>
            <a:ext cx="953952"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rgbClr val="4D4D4D"/>
                </a:solidFill>
              </a:rPr>
              <a:t>Batch Size x 512 x 768</a:t>
            </a:r>
          </a:p>
        </p:txBody>
      </p:sp>
      <p:sp>
        <p:nvSpPr>
          <p:cNvPr id="121" name="Rectangle 120">
            <a:extLst>
              <a:ext uri="{FF2B5EF4-FFF2-40B4-BE49-F238E27FC236}">
                <a16:creationId xmlns:a16="http://schemas.microsoft.com/office/drawing/2014/main" id="{666EE431-8847-4D7D-E4CF-BDE4AEE53A90}"/>
              </a:ext>
            </a:extLst>
          </p:cNvPr>
          <p:cNvSpPr/>
          <p:nvPr/>
        </p:nvSpPr>
        <p:spPr>
          <a:xfrm>
            <a:off x="671397" y="4115505"/>
            <a:ext cx="574195"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rgbClr val="646464"/>
                </a:solidFill>
              </a:rPr>
              <a:t>dimensions</a:t>
            </a:r>
          </a:p>
        </p:txBody>
      </p:sp>
      <p:cxnSp>
        <p:nvCxnSpPr>
          <p:cNvPr id="123" name="Straight Arrow Connector 122">
            <a:extLst>
              <a:ext uri="{FF2B5EF4-FFF2-40B4-BE49-F238E27FC236}">
                <a16:creationId xmlns:a16="http://schemas.microsoft.com/office/drawing/2014/main" id="{7B9F183A-3961-FDE3-E6D8-21DD095106FF}"/>
              </a:ext>
            </a:extLst>
          </p:cNvPr>
          <p:cNvCxnSpPr>
            <a:cxnSpLocks/>
          </p:cNvCxnSpPr>
          <p:nvPr/>
        </p:nvCxnSpPr>
        <p:spPr>
          <a:xfrm>
            <a:off x="3467034" y="3614516"/>
            <a:ext cx="337249" cy="0"/>
          </a:xfrm>
          <a:prstGeom prst="straightConnector1">
            <a:avLst/>
          </a:prstGeom>
          <a:ln w="6350" cap="flat" cmpd="sng" algn="ctr">
            <a:solidFill>
              <a:schemeClr val="accent2"/>
            </a:solidFill>
            <a:prstDash val="solid"/>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52B9D4F0-50A3-A175-09D6-B884DD980FAF}"/>
              </a:ext>
            </a:extLst>
          </p:cNvPr>
          <p:cNvGrpSpPr/>
          <p:nvPr/>
        </p:nvGrpSpPr>
        <p:grpSpPr>
          <a:xfrm>
            <a:off x="3804283" y="3199836"/>
            <a:ext cx="132080" cy="829359"/>
            <a:chOff x="5985420" y="3332840"/>
            <a:chExt cx="132080" cy="829359"/>
          </a:xfrm>
        </p:grpSpPr>
        <p:sp>
          <p:nvSpPr>
            <p:cNvPr id="126" name="Rectangle 125">
              <a:extLst>
                <a:ext uri="{FF2B5EF4-FFF2-40B4-BE49-F238E27FC236}">
                  <a16:creationId xmlns:a16="http://schemas.microsoft.com/office/drawing/2014/main" id="{FC1B6E67-0891-B3E4-11E5-13A98906D967}"/>
                </a:ext>
              </a:extLst>
            </p:cNvPr>
            <p:cNvSpPr/>
            <p:nvPr/>
          </p:nvSpPr>
          <p:spPr>
            <a:xfrm>
              <a:off x="5985420" y="3332840"/>
              <a:ext cx="132080" cy="829359"/>
            </a:xfrm>
            <a:prstGeom prst="rect">
              <a:avLst/>
            </a:prstGeom>
            <a:solidFill>
              <a:schemeClr val="accent1"/>
            </a:solidFill>
            <a:ln w="10160" cap="flat" cmpd="sng" algn="ctr">
              <a:solidFill>
                <a:schemeClr val="tx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27" name="Oval 126">
              <a:extLst>
                <a:ext uri="{FF2B5EF4-FFF2-40B4-BE49-F238E27FC236}">
                  <a16:creationId xmlns:a16="http://schemas.microsoft.com/office/drawing/2014/main" id="{9D3B1EC4-EA8B-6FBE-885C-0268BE52B546}"/>
                </a:ext>
              </a:extLst>
            </p:cNvPr>
            <p:cNvSpPr/>
            <p:nvPr/>
          </p:nvSpPr>
          <p:spPr>
            <a:xfrm>
              <a:off x="6009549" y="3365224"/>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28" name="Oval 127">
              <a:extLst>
                <a:ext uri="{FF2B5EF4-FFF2-40B4-BE49-F238E27FC236}">
                  <a16:creationId xmlns:a16="http://schemas.microsoft.com/office/drawing/2014/main" id="{AC64A407-2550-E0A3-2D54-410B0EDDE3E3}"/>
                </a:ext>
              </a:extLst>
            </p:cNvPr>
            <p:cNvSpPr/>
            <p:nvPr/>
          </p:nvSpPr>
          <p:spPr>
            <a:xfrm>
              <a:off x="6009549" y="3475217"/>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29" name="Oval 128">
              <a:extLst>
                <a:ext uri="{FF2B5EF4-FFF2-40B4-BE49-F238E27FC236}">
                  <a16:creationId xmlns:a16="http://schemas.microsoft.com/office/drawing/2014/main" id="{D3B41DB3-2BE7-1E14-1AAA-F079833A8A0A}"/>
                </a:ext>
              </a:extLst>
            </p:cNvPr>
            <p:cNvSpPr/>
            <p:nvPr/>
          </p:nvSpPr>
          <p:spPr>
            <a:xfrm>
              <a:off x="6009549" y="3588227"/>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30" name="Oval 129">
              <a:extLst>
                <a:ext uri="{FF2B5EF4-FFF2-40B4-BE49-F238E27FC236}">
                  <a16:creationId xmlns:a16="http://schemas.microsoft.com/office/drawing/2014/main" id="{CB3F9FFE-AE91-FF87-B1BD-9CCE86099BDB}"/>
                </a:ext>
              </a:extLst>
            </p:cNvPr>
            <p:cNvSpPr/>
            <p:nvPr/>
          </p:nvSpPr>
          <p:spPr>
            <a:xfrm>
              <a:off x="6009549" y="3701236"/>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31" name="Oval 130">
              <a:extLst>
                <a:ext uri="{FF2B5EF4-FFF2-40B4-BE49-F238E27FC236}">
                  <a16:creationId xmlns:a16="http://schemas.microsoft.com/office/drawing/2014/main" id="{D89F8928-1984-1EA8-B36E-8956D51F05E6}"/>
                </a:ext>
              </a:extLst>
            </p:cNvPr>
            <p:cNvSpPr/>
            <p:nvPr/>
          </p:nvSpPr>
          <p:spPr>
            <a:xfrm>
              <a:off x="6009549" y="3814246"/>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32" name="Oval 131">
              <a:extLst>
                <a:ext uri="{FF2B5EF4-FFF2-40B4-BE49-F238E27FC236}">
                  <a16:creationId xmlns:a16="http://schemas.microsoft.com/office/drawing/2014/main" id="{828EF740-5664-0B32-B588-15B084FBC38F}"/>
                </a:ext>
              </a:extLst>
            </p:cNvPr>
            <p:cNvSpPr/>
            <p:nvPr/>
          </p:nvSpPr>
          <p:spPr>
            <a:xfrm>
              <a:off x="6009549" y="3927256"/>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133" name="Oval 132">
              <a:extLst>
                <a:ext uri="{FF2B5EF4-FFF2-40B4-BE49-F238E27FC236}">
                  <a16:creationId xmlns:a16="http://schemas.microsoft.com/office/drawing/2014/main" id="{83B14C9F-F631-CA39-63E8-82D76046A056}"/>
                </a:ext>
              </a:extLst>
            </p:cNvPr>
            <p:cNvSpPr/>
            <p:nvPr/>
          </p:nvSpPr>
          <p:spPr>
            <a:xfrm>
              <a:off x="6009549" y="4040265"/>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grpSp>
      <p:sp>
        <p:nvSpPr>
          <p:cNvPr id="137" name="Rectangle 136">
            <a:extLst>
              <a:ext uri="{FF2B5EF4-FFF2-40B4-BE49-F238E27FC236}">
                <a16:creationId xmlns:a16="http://schemas.microsoft.com/office/drawing/2014/main" id="{031F0AE0-781C-8760-9F31-0010C08FC68E}"/>
              </a:ext>
            </a:extLst>
          </p:cNvPr>
          <p:cNvSpPr/>
          <p:nvPr/>
        </p:nvSpPr>
        <p:spPr>
          <a:xfrm>
            <a:off x="3703146" y="4115505"/>
            <a:ext cx="334354" cy="16001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20" i="1">
                <a:solidFill>
                  <a:srgbClr val="4D4D4D"/>
                </a:solidFill>
              </a:rPr>
              <a:t>768</a:t>
            </a:r>
          </a:p>
        </p:txBody>
      </p:sp>
      <p:cxnSp>
        <p:nvCxnSpPr>
          <p:cNvPr id="140" name="Straight Arrow Connector 139">
            <a:extLst>
              <a:ext uri="{FF2B5EF4-FFF2-40B4-BE49-F238E27FC236}">
                <a16:creationId xmlns:a16="http://schemas.microsoft.com/office/drawing/2014/main" id="{51D0C48E-271E-8055-6E3D-352A77DE1A53}"/>
              </a:ext>
            </a:extLst>
          </p:cNvPr>
          <p:cNvCxnSpPr>
            <a:cxnSpLocks/>
          </p:cNvCxnSpPr>
          <p:nvPr/>
        </p:nvCxnSpPr>
        <p:spPr>
          <a:xfrm>
            <a:off x="1804988" y="3614516"/>
            <a:ext cx="744052" cy="0"/>
          </a:xfrm>
          <a:prstGeom prst="straightConnector1">
            <a:avLst/>
          </a:prstGeom>
          <a:ln w="6350" cap="flat" cmpd="sng" algn="ctr">
            <a:solidFill>
              <a:schemeClr val="accent2"/>
            </a:solidFill>
            <a:prstDash val="solid"/>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49DAFD9-ED96-7988-7E24-36ABB65246CB}"/>
              </a:ext>
            </a:extLst>
          </p:cNvPr>
          <p:cNvSpPr/>
          <p:nvPr/>
        </p:nvSpPr>
        <p:spPr>
          <a:xfrm>
            <a:off x="1362288" y="3254356"/>
            <a:ext cx="653823" cy="654638"/>
          </a:xfrm>
          <a:prstGeom prst="rect">
            <a:avLst/>
          </a:prstGeom>
          <a:solidFill>
            <a:srgbClr val="97FFBC"/>
          </a:solidFill>
          <a:ln w="12700" cap="flat" cmpd="sng" algn="ctr">
            <a:solidFill>
              <a:schemeClr val="tx2"/>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B5768AF-606E-7054-0B8F-4C43B43CDDD9}"/>
              </a:ext>
            </a:extLst>
          </p:cNvPr>
          <p:cNvSpPr/>
          <p:nvPr/>
        </p:nvSpPr>
        <p:spPr>
          <a:xfrm>
            <a:off x="1431573" y="3300428"/>
            <a:ext cx="653823" cy="654638"/>
          </a:xfrm>
          <a:prstGeom prst="rect">
            <a:avLst/>
          </a:prstGeom>
          <a:solidFill>
            <a:srgbClr val="97FFBC"/>
          </a:solidFill>
          <a:ln w="12700" cap="flat" cmpd="sng" algn="ctr">
            <a:solidFill>
              <a:schemeClr val="tx2"/>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A57E7ED6-74C3-6932-B87A-EF3B48C8B272}"/>
              </a:ext>
            </a:extLst>
          </p:cNvPr>
          <p:cNvSpPr/>
          <p:nvPr/>
        </p:nvSpPr>
        <p:spPr>
          <a:xfrm>
            <a:off x="1493683" y="3346500"/>
            <a:ext cx="653823" cy="654638"/>
          </a:xfrm>
          <a:prstGeom prst="rect">
            <a:avLst/>
          </a:prstGeom>
          <a:solidFill>
            <a:srgbClr val="97FFBC"/>
          </a:solidFill>
          <a:ln w="12700" cap="flat" cmpd="sng" algn="ctr">
            <a:solidFill>
              <a:schemeClr val="tx2"/>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DBFFA25E-016C-C56C-1516-832B90C1C612}"/>
              </a:ext>
            </a:extLst>
          </p:cNvPr>
          <p:cNvGrpSpPr/>
          <p:nvPr/>
        </p:nvGrpSpPr>
        <p:grpSpPr>
          <a:xfrm>
            <a:off x="6932923" y="3312114"/>
            <a:ext cx="120073" cy="604803"/>
            <a:chOff x="6617089" y="3490037"/>
            <a:chExt cx="120073" cy="604803"/>
          </a:xfrm>
        </p:grpSpPr>
        <p:sp>
          <p:nvSpPr>
            <p:cNvPr id="23" name="Rectangle 22">
              <a:extLst>
                <a:ext uri="{FF2B5EF4-FFF2-40B4-BE49-F238E27FC236}">
                  <a16:creationId xmlns:a16="http://schemas.microsoft.com/office/drawing/2014/main" id="{CE9AFAB7-3F87-0D12-292D-0B5017D437A2}"/>
                </a:ext>
              </a:extLst>
            </p:cNvPr>
            <p:cNvSpPr/>
            <p:nvPr/>
          </p:nvSpPr>
          <p:spPr>
            <a:xfrm>
              <a:off x="6617089" y="3490037"/>
              <a:ext cx="120073" cy="604803"/>
            </a:xfrm>
            <a:prstGeom prst="rect">
              <a:avLst/>
            </a:prstGeom>
            <a:solidFill>
              <a:srgbClr val="AA8E57"/>
            </a:solidFill>
            <a:ln w="10160" cap="flat" cmpd="sng" algn="ctr">
              <a:solidFill>
                <a:srgbClr val="AA8E5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7" name="Oval 46">
              <a:extLst>
                <a:ext uri="{FF2B5EF4-FFF2-40B4-BE49-F238E27FC236}">
                  <a16:creationId xmlns:a16="http://schemas.microsoft.com/office/drawing/2014/main" id="{671150E0-D41E-0D81-57E9-94C56E1DEC3C}"/>
                </a:ext>
              </a:extLst>
            </p:cNvPr>
            <p:cNvSpPr/>
            <p:nvPr/>
          </p:nvSpPr>
          <p:spPr>
            <a:xfrm>
              <a:off x="6635215" y="3526559"/>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8" name="Oval 47">
              <a:extLst>
                <a:ext uri="{FF2B5EF4-FFF2-40B4-BE49-F238E27FC236}">
                  <a16:creationId xmlns:a16="http://schemas.microsoft.com/office/drawing/2014/main" id="{648CBFD2-0566-F75C-2BF5-1DD77A8DEE61}"/>
                </a:ext>
              </a:extLst>
            </p:cNvPr>
            <p:cNvSpPr/>
            <p:nvPr/>
          </p:nvSpPr>
          <p:spPr>
            <a:xfrm>
              <a:off x="6635215" y="3644742"/>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49" name="Oval 48">
              <a:extLst>
                <a:ext uri="{FF2B5EF4-FFF2-40B4-BE49-F238E27FC236}">
                  <a16:creationId xmlns:a16="http://schemas.microsoft.com/office/drawing/2014/main" id="{8FACE3F7-0C5C-2E93-131A-D7B9B672D9A2}"/>
                </a:ext>
              </a:extLst>
            </p:cNvPr>
            <p:cNvSpPr/>
            <p:nvPr/>
          </p:nvSpPr>
          <p:spPr>
            <a:xfrm>
              <a:off x="6635215" y="3757983"/>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50" name="Oval 49">
              <a:extLst>
                <a:ext uri="{FF2B5EF4-FFF2-40B4-BE49-F238E27FC236}">
                  <a16:creationId xmlns:a16="http://schemas.microsoft.com/office/drawing/2014/main" id="{385F767A-A66A-5DC6-B6F8-B1A8339DE14B}"/>
                </a:ext>
              </a:extLst>
            </p:cNvPr>
            <p:cNvSpPr/>
            <p:nvPr/>
          </p:nvSpPr>
          <p:spPr>
            <a:xfrm>
              <a:off x="6635215" y="3876166"/>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sp>
          <p:nvSpPr>
            <p:cNvPr id="53" name="Oval 52">
              <a:extLst>
                <a:ext uri="{FF2B5EF4-FFF2-40B4-BE49-F238E27FC236}">
                  <a16:creationId xmlns:a16="http://schemas.microsoft.com/office/drawing/2014/main" id="{42055E84-6329-5620-A80A-91B2B2EBBB76}"/>
                </a:ext>
              </a:extLst>
            </p:cNvPr>
            <p:cNvSpPr/>
            <p:nvPr/>
          </p:nvSpPr>
          <p:spPr>
            <a:xfrm>
              <a:off x="6635215" y="3989407"/>
              <a:ext cx="83820" cy="83820"/>
            </a:xfrm>
            <a:prstGeom prst="ellipse">
              <a:avLst/>
            </a:prstGeom>
            <a:solidFill>
              <a:schemeClr val="bg1"/>
            </a:solidFill>
            <a:ln w="1016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73152" tIns="36576" rIns="73152" bIns="36576" rtlCol="0" anchor="ctr"/>
            <a:lstStyle/>
            <a:p>
              <a:pPr algn="ctr"/>
              <a:endParaRPr lang="en-US"/>
            </a:p>
          </p:txBody>
        </p:sp>
      </p:grpSp>
      <p:sp>
        <p:nvSpPr>
          <p:cNvPr id="11" name="Slide Number Placeholder 3">
            <a:extLst>
              <a:ext uri="{FF2B5EF4-FFF2-40B4-BE49-F238E27FC236}">
                <a16:creationId xmlns:a16="http://schemas.microsoft.com/office/drawing/2014/main" id="{5678701E-AEF1-F8DC-9B41-0ABB6AC259F2}"/>
              </a:ext>
            </a:extLst>
          </p:cNvPr>
          <p:cNvSpPr>
            <a:spLocks noGrp="1"/>
          </p:cNvSpPr>
          <p:nvPr>
            <p:ph type="sldNum" sz="quarter" idx="12"/>
          </p:nvPr>
        </p:nvSpPr>
        <p:spPr>
          <a:xfrm>
            <a:off x="8570473" y="4767263"/>
            <a:ext cx="214752" cy="273844"/>
          </a:xfrm>
        </p:spPr>
        <p:txBody>
          <a:bodyPr/>
          <a:lstStyle/>
          <a:p>
            <a:fld id="{7559FC98-AF75-4A00-A03C-DF9FEBF6BCB9}" type="slidenum">
              <a:rPr lang="en-GB" smtClean="0"/>
              <a:pPr/>
              <a:t>13</a:t>
            </a:fld>
            <a:endParaRPr lang="en-GB"/>
          </a:p>
        </p:txBody>
      </p:sp>
      <p:sp>
        <p:nvSpPr>
          <p:cNvPr id="15" name="Right Triangle 14">
            <a:extLst>
              <a:ext uri="{FF2B5EF4-FFF2-40B4-BE49-F238E27FC236}">
                <a16:creationId xmlns:a16="http://schemas.microsoft.com/office/drawing/2014/main" id="{B2E62624-F23D-F57A-1B79-E63F1B951D4A}"/>
              </a:ext>
            </a:extLst>
          </p:cNvPr>
          <p:cNvSpPr/>
          <p:nvPr/>
        </p:nvSpPr>
        <p:spPr>
          <a:xfrm rot="10800000">
            <a:off x="8310563" y="-2"/>
            <a:ext cx="831410" cy="831410"/>
          </a:xfrm>
          <a:prstGeom prst="rtTriangl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461A51-B857-5F0B-A96C-766CA3BAC698}"/>
              </a:ext>
            </a:extLst>
          </p:cNvPr>
          <p:cNvSpPr/>
          <p:nvPr/>
        </p:nvSpPr>
        <p:spPr>
          <a:xfrm>
            <a:off x="6431280" y="97894"/>
            <a:ext cx="2021084"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tx1"/>
                </a:solidFill>
              </a:rPr>
              <a:t>Latent Generating Factors</a:t>
            </a:r>
          </a:p>
        </p:txBody>
      </p:sp>
      <p:pic>
        <p:nvPicPr>
          <p:cNvPr id="27" name="Picture 26" descr="A green and black symbol&#10;&#10;Description automatically generated">
            <a:extLst>
              <a:ext uri="{FF2B5EF4-FFF2-40B4-BE49-F238E27FC236}">
                <a16:creationId xmlns:a16="http://schemas.microsoft.com/office/drawing/2014/main" id="{468D9318-3B66-6BF5-4DC2-2AC1A1410772}"/>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753645" y="71249"/>
            <a:ext cx="333303" cy="333303"/>
          </a:xfrm>
          <a:prstGeom prst="rect">
            <a:avLst/>
          </a:prstGeom>
        </p:spPr>
      </p:pic>
    </p:spTree>
    <p:extLst>
      <p:ext uri="{BB962C8B-B14F-4D97-AF65-F5344CB8AC3E}">
        <p14:creationId xmlns:p14="http://schemas.microsoft.com/office/powerpoint/2010/main" val="3547425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492F75C1-1D3B-B73C-7217-EE5006CDCDC1}"/>
              </a:ext>
            </a:extLst>
          </p:cNvPr>
          <p:cNvGraphicFramePr>
            <a:graphicFrameLocks noChangeAspect="1"/>
          </p:cNvGraphicFramePr>
          <p:nvPr>
            <p:custDataLst>
              <p:tags r:id="rId1"/>
            </p:custDataLst>
            <p:extLst>
              <p:ext uri="{D42A27DB-BD31-4B8C-83A1-F6EECF244321}">
                <p14:modId xmlns:p14="http://schemas.microsoft.com/office/powerpoint/2010/main" val="6472135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10" name="think-cell data - do not delete" hidden="1">
                        <a:extLst>
                          <a:ext uri="{FF2B5EF4-FFF2-40B4-BE49-F238E27FC236}">
                            <a16:creationId xmlns:a16="http://schemas.microsoft.com/office/drawing/2014/main" id="{492F75C1-1D3B-B73C-7217-EE5006CDCDC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86ECC4-D4FC-6821-F6C2-CDAD1FF0B898}"/>
              </a:ext>
            </a:extLst>
          </p:cNvPr>
          <p:cNvSpPr>
            <a:spLocks noGrp="1"/>
          </p:cNvSpPr>
          <p:nvPr>
            <p:ph type="title"/>
          </p:nvPr>
        </p:nvSpPr>
        <p:spPr/>
        <p:txBody>
          <a:bodyPr vert="horz"/>
          <a:lstStyle/>
          <a:p>
            <a:r>
              <a:rPr lang="en-US">
                <a:solidFill>
                  <a:schemeClr val="accent1"/>
                </a:solidFill>
              </a:rPr>
              <a:t>Datasets </a:t>
            </a:r>
            <a:r>
              <a:rPr lang="en-US"/>
              <a:t>for the Pre-Text and Downstream Task</a:t>
            </a:r>
          </a:p>
        </p:txBody>
      </p:sp>
      <p:sp>
        <p:nvSpPr>
          <p:cNvPr id="4" name="Slide Number Placeholder 3">
            <a:extLst>
              <a:ext uri="{FF2B5EF4-FFF2-40B4-BE49-F238E27FC236}">
                <a16:creationId xmlns:a16="http://schemas.microsoft.com/office/drawing/2014/main" id="{45C5DA0A-FD03-8B17-EE09-2F4F945D47DE}"/>
              </a:ext>
            </a:extLst>
          </p:cNvPr>
          <p:cNvSpPr>
            <a:spLocks noGrp="1"/>
          </p:cNvSpPr>
          <p:nvPr>
            <p:ph type="sldNum" sz="quarter" idx="12"/>
          </p:nvPr>
        </p:nvSpPr>
        <p:spPr/>
        <p:txBody>
          <a:bodyPr/>
          <a:lstStyle/>
          <a:p>
            <a:fld id="{7559FC98-AF75-4A00-A03C-DF9FEBF6BCB9}" type="slidenum">
              <a:rPr lang="en-GB" smtClean="0"/>
              <a:pPr/>
              <a:t>14</a:t>
            </a:fld>
            <a:endParaRPr lang="en-GB"/>
          </a:p>
        </p:txBody>
      </p:sp>
      <p:sp>
        <p:nvSpPr>
          <p:cNvPr id="5" name="Rectangle 4">
            <a:extLst>
              <a:ext uri="{FF2B5EF4-FFF2-40B4-BE49-F238E27FC236}">
                <a16:creationId xmlns:a16="http://schemas.microsoft.com/office/drawing/2014/main" id="{326E7317-0D1A-FB12-E318-A9ECFCDDB498}"/>
              </a:ext>
            </a:extLst>
          </p:cNvPr>
          <p:cNvSpPr/>
          <p:nvPr/>
        </p:nvSpPr>
        <p:spPr>
          <a:xfrm>
            <a:off x="358775" y="1128745"/>
            <a:ext cx="4122738" cy="3429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chemeClr val="tx2"/>
                </a:solidFill>
              </a:rPr>
              <a:t>Pre-Text Task</a:t>
            </a:r>
          </a:p>
        </p:txBody>
      </p:sp>
      <p:sp>
        <p:nvSpPr>
          <p:cNvPr id="6" name="Rectangle 5">
            <a:extLst>
              <a:ext uri="{FF2B5EF4-FFF2-40B4-BE49-F238E27FC236}">
                <a16:creationId xmlns:a16="http://schemas.microsoft.com/office/drawing/2014/main" id="{02BD2F83-AB82-F87B-94F1-862528E50971}"/>
              </a:ext>
            </a:extLst>
          </p:cNvPr>
          <p:cNvSpPr/>
          <p:nvPr/>
        </p:nvSpPr>
        <p:spPr>
          <a:xfrm>
            <a:off x="4662487" y="1128745"/>
            <a:ext cx="4122738" cy="3429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a:solidFill>
                  <a:srgbClr val="AA8E57"/>
                </a:solidFill>
              </a:rPr>
              <a:t>Downstream Task</a:t>
            </a:r>
          </a:p>
        </p:txBody>
      </p:sp>
      <p:cxnSp>
        <p:nvCxnSpPr>
          <p:cNvPr id="7" name="Straight Connector 6">
            <a:extLst>
              <a:ext uri="{FF2B5EF4-FFF2-40B4-BE49-F238E27FC236}">
                <a16:creationId xmlns:a16="http://schemas.microsoft.com/office/drawing/2014/main" id="{11A2D612-F889-AEF4-2FBF-1507B1D17FB8}"/>
              </a:ext>
            </a:extLst>
          </p:cNvPr>
          <p:cNvCxnSpPr/>
          <p:nvPr/>
        </p:nvCxnSpPr>
        <p:spPr>
          <a:xfrm>
            <a:off x="358775" y="1509745"/>
            <a:ext cx="412273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1B9058-6377-2256-C0C3-76E6C9D8752A}"/>
              </a:ext>
            </a:extLst>
          </p:cNvPr>
          <p:cNvCxnSpPr/>
          <p:nvPr/>
        </p:nvCxnSpPr>
        <p:spPr>
          <a:xfrm>
            <a:off x="4662488" y="1509745"/>
            <a:ext cx="4122738"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21BC75B8-6772-FFF1-59BF-16A3AD20A0E8}"/>
              </a:ext>
            </a:extLst>
          </p:cNvPr>
          <p:cNvSpPr>
            <a:spLocks noGrp="1"/>
          </p:cNvSpPr>
          <p:nvPr>
            <p:ph idx="1"/>
          </p:nvPr>
        </p:nvSpPr>
        <p:spPr>
          <a:xfrm>
            <a:off x="4662487" y="1623217"/>
            <a:ext cx="4122738" cy="1503523"/>
          </a:xfrm>
        </p:spPr>
        <p:txBody>
          <a:bodyPr lIns="0">
            <a:noAutofit/>
          </a:bodyPr>
          <a:lstStyle/>
          <a:p>
            <a:pPr>
              <a:spcAft>
                <a:spcPts val="600"/>
              </a:spcAft>
            </a:pPr>
            <a:r>
              <a:rPr lang="en-US" sz="1200" b="1">
                <a:solidFill>
                  <a:srgbClr val="AA8E57"/>
                </a:solidFill>
              </a:rPr>
              <a:t>Sentiment Analysis</a:t>
            </a:r>
          </a:p>
          <a:p>
            <a:pPr marL="358775" lvl="1" indent="-179388">
              <a:spcAft>
                <a:spcPts val="600"/>
              </a:spcAft>
              <a:buFont typeface="Arial" panose="020B0604020202020204" pitchFamily="34" charset="0"/>
              <a:buChar char="•"/>
            </a:pPr>
            <a:r>
              <a:rPr lang="en-US" sz="1200"/>
              <a:t>We will use the Stanford Sentiment Treebank (SST-2)</a:t>
            </a:r>
            <a:r>
              <a:rPr lang="en-US" sz="1200" baseline="30000"/>
              <a:t>[2]</a:t>
            </a:r>
            <a:r>
              <a:rPr lang="en-US" sz="1200"/>
              <a:t>, which contains ~70k observations</a:t>
            </a:r>
            <a:endParaRPr lang="en-US" sz="1200" spc="-40"/>
          </a:p>
          <a:p>
            <a:pPr marL="358775" lvl="1" indent="-179388">
              <a:spcAft>
                <a:spcPts val="600"/>
              </a:spcAft>
              <a:buFont typeface="Arial" panose="020B0604020202020204" pitchFamily="34" charset="0"/>
              <a:buChar char="•"/>
            </a:pPr>
            <a:r>
              <a:rPr lang="en-US" sz="1200"/>
              <a:t>Evaluation metric: accuracy</a:t>
            </a:r>
          </a:p>
          <a:p>
            <a:pPr>
              <a:spcAft>
                <a:spcPts val="600"/>
              </a:spcAft>
            </a:pPr>
            <a:r>
              <a:rPr lang="en-US" sz="1200" b="1">
                <a:solidFill>
                  <a:srgbClr val="AA8E57"/>
                </a:solidFill>
              </a:rPr>
              <a:t>Question Answering</a:t>
            </a:r>
          </a:p>
          <a:p>
            <a:pPr marL="358775" lvl="1" indent="-179388">
              <a:spcAft>
                <a:spcPts val="600"/>
              </a:spcAft>
              <a:buFont typeface="Arial" panose="020B0604020202020204" pitchFamily="34" charset="0"/>
              <a:buChar char="•"/>
            </a:pPr>
            <a:r>
              <a:rPr lang="en-US" sz="1200"/>
              <a:t>We will use the Stanford Question Answering Dataset (SQuAD) dataset</a:t>
            </a:r>
            <a:r>
              <a:rPr lang="en-US" sz="1200" baseline="30000"/>
              <a:t>[3]</a:t>
            </a:r>
            <a:r>
              <a:rPr lang="en-US" sz="1200"/>
              <a:t> which contains over 100,000 Q&amp;A pairs</a:t>
            </a:r>
          </a:p>
          <a:p>
            <a:pPr marL="358775" lvl="1" indent="-179388">
              <a:spcAft>
                <a:spcPts val="600"/>
              </a:spcAft>
              <a:buFont typeface="Arial" panose="020B0604020202020204" pitchFamily="34" charset="0"/>
              <a:buChar char="•"/>
            </a:pPr>
            <a:r>
              <a:rPr lang="en-US" sz="1200"/>
              <a:t>Evaluation metric: F1 score</a:t>
            </a:r>
          </a:p>
        </p:txBody>
      </p:sp>
      <p:sp>
        <p:nvSpPr>
          <p:cNvPr id="14" name="Content Placeholder 2">
            <a:extLst>
              <a:ext uri="{FF2B5EF4-FFF2-40B4-BE49-F238E27FC236}">
                <a16:creationId xmlns:a16="http://schemas.microsoft.com/office/drawing/2014/main" id="{841B2A49-713F-C2E8-F9AF-D15CA86B1CE5}"/>
              </a:ext>
            </a:extLst>
          </p:cNvPr>
          <p:cNvSpPr txBox="1">
            <a:spLocks/>
          </p:cNvSpPr>
          <p:nvPr/>
        </p:nvSpPr>
        <p:spPr>
          <a:xfrm>
            <a:off x="358775" y="1623217"/>
            <a:ext cx="4122738" cy="1503523"/>
          </a:xfrm>
          <a:prstGeom prst="rect">
            <a:avLst/>
          </a:prstGeom>
        </p:spPr>
        <p:txBody>
          <a:bodyPr vert="horz" lIns="90000" tIns="0" rIns="0" bIns="0" rtlCol="0">
            <a:normAutofit/>
          </a:bodyPr>
          <a:lst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18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54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3pPr>
            <a:lvl4pPr marL="90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4pPr>
            <a:lvl5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r>
              <a:rPr lang="en-US" sz="1200"/>
              <a:t>We decided to use the </a:t>
            </a:r>
            <a:r>
              <a:rPr lang="en-US" sz="1200" b="1" err="1">
                <a:solidFill>
                  <a:schemeClr val="tx2"/>
                </a:solidFill>
              </a:rPr>
              <a:t>OpenWebText</a:t>
            </a:r>
            <a:r>
              <a:rPr lang="en-US" sz="1200">
                <a:solidFill>
                  <a:schemeClr val="accent1"/>
                </a:solidFill>
              </a:rPr>
              <a:t> </a:t>
            </a:r>
            <a:r>
              <a:rPr lang="en-US" sz="1200"/>
              <a:t>dataset</a:t>
            </a:r>
            <a:r>
              <a:rPr lang="en-US" sz="1200" baseline="30000"/>
              <a:t>[1]</a:t>
            </a:r>
            <a:r>
              <a:rPr lang="en-US" sz="1200"/>
              <a:t> for the continued pretraining</a:t>
            </a:r>
          </a:p>
          <a:p>
            <a:pPr marL="285750" indent="-285750">
              <a:spcAft>
                <a:spcPts val="600"/>
              </a:spcAft>
              <a:buFont typeface="Arial" panose="020B0604020202020204" pitchFamily="34" charset="0"/>
              <a:buChar char="•"/>
            </a:pPr>
            <a:r>
              <a:rPr lang="en-US" sz="1200"/>
              <a:t>Openwebtext is an open-source replication of the WebText dataset from OpenAI that was </a:t>
            </a:r>
            <a:r>
              <a:rPr lang="en-US" sz="1200" b="1">
                <a:solidFill>
                  <a:schemeClr val="tx2"/>
                </a:solidFill>
              </a:rPr>
              <a:t>used to train GPT-2</a:t>
            </a:r>
            <a:endParaRPr lang="en-US" sz="1200">
              <a:solidFill>
                <a:schemeClr val="tx2"/>
              </a:solidFill>
            </a:endParaRPr>
          </a:p>
        </p:txBody>
      </p:sp>
      <p:pic>
        <p:nvPicPr>
          <p:cNvPr id="9" name="Picture 8">
            <a:extLst>
              <a:ext uri="{FF2B5EF4-FFF2-40B4-BE49-F238E27FC236}">
                <a16:creationId xmlns:a16="http://schemas.microsoft.com/office/drawing/2014/main" id="{A65FC6C5-F140-9886-1366-C40CE3A88B53}"/>
              </a:ext>
            </a:extLst>
          </p:cNvPr>
          <p:cNvPicPr>
            <a:picLocks noChangeAspect="1"/>
          </p:cNvPicPr>
          <p:nvPr/>
        </p:nvPicPr>
        <p:blipFill rotWithShape="1">
          <a:blip r:embed="rId6"/>
          <a:srcRect l="527" r="34290" b="34705"/>
          <a:stretch/>
        </p:blipFill>
        <p:spPr>
          <a:xfrm>
            <a:off x="623261" y="2668368"/>
            <a:ext cx="3593767" cy="913584"/>
          </a:xfrm>
          <a:prstGeom prst="rect">
            <a:avLst/>
          </a:prstGeom>
          <a:ln w="12700" cap="flat" cmpd="sng" algn="ctr">
            <a:solidFill>
              <a:schemeClr val="tx2"/>
            </a:solidFill>
            <a:prstDash val="solid"/>
            <a:round/>
            <a:headEnd type="none" w="med" len="med"/>
            <a:tailEnd type="none" w="med" len="med"/>
          </a:ln>
          <a:effectLst/>
        </p:spPr>
      </p:pic>
      <p:sp>
        <p:nvSpPr>
          <p:cNvPr id="17" name="Rectangle 16">
            <a:extLst>
              <a:ext uri="{FF2B5EF4-FFF2-40B4-BE49-F238E27FC236}">
                <a16:creationId xmlns:a16="http://schemas.microsoft.com/office/drawing/2014/main" id="{5BECB26D-D3B7-C502-AC03-00E3BB2C1B53}"/>
              </a:ext>
            </a:extLst>
          </p:cNvPr>
          <p:cNvSpPr/>
          <p:nvPr/>
        </p:nvSpPr>
        <p:spPr>
          <a:xfrm>
            <a:off x="808381" y="3622285"/>
            <a:ext cx="3223526" cy="3117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err="1">
                <a:solidFill>
                  <a:schemeClr val="tx2"/>
                </a:solidFill>
              </a:rPr>
              <a:t>OpenWebText</a:t>
            </a:r>
            <a:r>
              <a:rPr lang="en-US" sz="1200" i="1">
                <a:solidFill>
                  <a:schemeClr val="accent1"/>
                </a:solidFill>
              </a:rPr>
              <a:t> </a:t>
            </a:r>
            <a:r>
              <a:rPr lang="en-US" sz="1200" i="1">
                <a:solidFill>
                  <a:schemeClr val="tx2"/>
                </a:solidFill>
              </a:rPr>
              <a:t>dataset</a:t>
            </a:r>
          </a:p>
        </p:txBody>
      </p:sp>
      <p:sp>
        <p:nvSpPr>
          <p:cNvPr id="16" name="Rectangle 15">
            <a:extLst>
              <a:ext uri="{FF2B5EF4-FFF2-40B4-BE49-F238E27FC236}">
                <a16:creationId xmlns:a16="http://schemas.microsoft.com/office/drawing/2014/main" id="{BD861DBE-C363-7492-36D0-EFF3E4448AB6}"/>
              </a:ext>
            </a:extLst>
          </p:cNvPr>
          <p:cNvSpPr/>
          <p:nvPr/>
        </p:nvSpPr>
        <p:spPr>
          <a:xfrm>
            <a:off x="4925535" y="4254103"/>
            <a:ext cx="1546971" cy="2738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a:solidFill>
                  <a:srgbClr val="AA8E57"/>
                </a:solidFill>
              </a:rPr>
              <a:t>SST-2</a:t>
            </a:r>
          </a:p>
        </p:txBody>
      </p:sp>
      <p:grpSp>
        <p:nvGrpSpPr>
          <p:cNvPr id="15" name="Group 14">
            <a:extLst>
              <a:ext uri="{FF2B5EF4-FFF2-40B4-BE49-F238E27FC236}">
                <a16:creationId xmlns:a16="http://schemas.microsoft.com/office/drawing/2014/main" id="{29BDD6E2-4D9B-57B6-56B0-70B635A1F4F9}"/>
              </a:ext>
            </a:extLst>
          </p:cNvPr>
          <p:cNvGrpSpPr/>
          <p:nvPr/>
        </p:nvGrpSpPr>
        <p:grpSpPr>
          <a:xfrm>
            <a:off x="4925542" y="3558431"/>
            <a:ext cx="1546973" cy="653064"/>
            <a:chOff x="5768339" y="3566587"/>
            <a:chExt cx="1798321" cy="759173"/>
          </a:xfrm>
        </p:grpSpPr>
        <p:pic>
          <p:nvPicPr>
            <p:cNvPr id="11" name="Picture 10">
              <a:extLst>
                <a:ext uri="{FF2B5EF4-FFF2-40B4-BE49-F238E27FC236}">
                  <a16:creationId xmlns:a16="http://schemas.microsoft.com/office/drawing/2014/main" id="{EB35D0B5-0D0D-AF17-06AB-38CAB0BDD62D}"/>
                </a:ext>
              </a:extLst>
            </p:cNvPr>
            <p:cNvPicPr>
              <a:picLocks noChangeAspect="1"/>
            </p:cNvPicPr>
            <p:nvPr/>
          </p:nvPicPr>
          <p:blipFill rotWithShape="1">
            <a:blip r:embed="rId7"/>
            <a:srcRect l="84551"/>
            <a:stretch/>
          </p:blipFill>
          <p:spPr>
            <a:xfrm>
              <a:off x="7132320" y="3566587"/>
              <a:ext cx="434340" cy="759173"/>
            </a:xfrm>
            <a:prstGeom prst="rect">
              <a:avLst/>
            </a:prstGeom>
          </p:spPr>
        </p:pic>
        <p:pic>
          <p:nvPicPr>
            <p:cNvPr id="12" name="Picture 11">
              <a:extLst>
                <a:ext uri="{FF2B5EF4-FFF2-40B4-BE49-F238E27FC236}">
                  <a16:creationId xmlns:a16="http://schemas.microsoft.com/office/drawing/2014/main" id="{B0384329-C4FB-A667-264D-9BABFEF3D022}"/>
                </a:ext>
              </a:extLst>
            </p:cNvPr>
            <p:cNvPicPr>
              <a:picLocks noChangeAspect="1"/>
            </p:cNvPicPr>
            <p:nvPr/>
          </p:nvPicPr>
          <p:blipFill rotWithShape="1">
            <a:blip r:embed="rId7"/>
            <a:srcRect l="164" r="51321"/>
            <a:stretch/>
          </p:blipFill>
          <p:spPr>
            <a:xfrm>
              <a:off x="5768339" y="3566587"/>
              <a:ext cx="1363980" cy="759173"/>
            </a:xfrm>
            <a:prstGeom prst="rect">
              <a:avLst/>
            </a:prstGeom>
          </p:spPr>
        </p:pic>
      </p:grpSp>
      <p:sp>
        <p:nvSpPr>
          <p:cNvPr id="18" name="Rectangle 17">
            <a:extLst>
              <a:ext uri="{FF2B5EF4-FFF2-40B4-BE49-F238E27FC236}">
                <a16:creationId xmlns:a16="http://schemas.microsoft.com/office/drawing/2014/main" id="{D50DA7D6-44C2-1BAB-1C39-18905ECC2A0F}"/>
              </a:ext>
            </a:extLst>
          </p:cNvPr>
          <p:cNvSpPr/>
          <p:nvPr/>
        </p:nvSpPr>
        <p:spPr>
          <a:xfrm>
            <a:off x="4925535" y="3558431"/>
            <a:ext cx="1546971" cy="653064"/>
          </a:xfrm>
          <a:prstGeom prst="rect">
            <a:avLst/>
          </a:prstGeom>
          <a:noFill/>
          <a:ln w="12700" cap="flat" cmpd="sng" algn="ctr">
            <a:solidFill>
              <a:srgbClr val="AA8E5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1DA9857C-0C1E-860E-90A0-40824A36D1E8}"/>
              </a:ext>
            </a:extLst>
          </p:cNvPr>
          <p:cNvPicPr>
            <a:picLocks noChangeAspect="1"/>
          </p:cNvPicPr>
          <p:nvPr/>
        </p:nvPicPr>
        <p:blipFill>
          <a:blip r:embed="rId8"/>
          <a:stretch>
            <a:fillRect/>
          </a:stretch>
        </p:blipFill>
        <p:spPr>
          <a:xfrm>
            <a:off x="6582609" y="3558430"/>
            <a:ext cx="1913691" cy="653064"/>
          </a:xfrm>
          <a:prstGeom prst="rect">
            <a:avLst/>
          </a:prstGeom>
          <a:ln w="12700">
            <a:solidFill>
              <a:srgbClr val="AA8E57"/>
            </a:solidFill>
          </a:ln>
        </p:spPr>
      </p:pic>
      <p:sp>
        <p:nvSpPr>
          <p:cNvPr id="24" name="Rectangle 23">
            <a:extLst>
              <a:ext uri="{FF2B5EF4-FFF2-40B4-BE49-F238E27FC236}">
                <a16:creationId xmlns:a16="http://schemas.microsoft.com/office/drawing/2014/main" id="{99F2D94D-ADC0-9398-DD30-612C2F95B037}"/>
              </a:ext>
            </a:extLst>
          </p:cNvPr>
          <p:cNvSpPr/>
          <p:nvPr/>
        </p:nvSpPr>
        <p:spPr>
          <a:xfrm>
            <a:off x="6765968" y="4254103"/>
            <a:ext cx="1546971" cy="2738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a:solidFill>
                  <a:srgbClr val="AA8E57"/>
                </a:solidFill>
              </a:rPr>
              <a:t>SQuAD</a:t>
            </a:r>
          </a:p>
        </p:txBody>
      </p:sp>
      <p:sp>
        <p:nvSpPr>
          <p:cNvPr id="25" name="Rectangle 24">
            <a:extLst>
              <a:ext uri="{FF2B5EF4-FFF2-40B4-BE49-F238E27FC236}">
                <a16:creationId xmlns:a16="http://schemas.microsoft.com/office/drawing/2014/main" id="{D4190561-599D-07DE-5649-6F6AF66B4388}"/>
              </a:ext>
            </a:extLst>
          </p:cNvPr>
          <p:cNvSpPr/>
          <p:nvPr/>
        </p:nvSpPr>
        <p:spPr>
          <a:xfrm>
            <a:off x="1649281" y="4706668"/>
            <a:ext cx="4960819" cy="1716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600">
                <a:solidFill>
                  <a:schemeClr val="tx1"/>
                </a:solidFill>
              </a:rPr>
              <a:t>1. </a:t>
            </a:r>
            <a:r>
              <a:rPr lang="en-US" sz="600" b="0" i="0" kern="1200">
                <a:solidFill>
                  <a:srgbClr val="000000"/>
                </a:solidFill>
                <a:effectLst/>
                <a:latin typeface="Gill Sans Nova" panose="020B0602020104020203" pitchFamily="34" charset="0"/>
                <a:ea typeface="+mn-ea"/>
                <a:cs typeface="+mn-cs"/>
              </a:rPr>
              <a:t>Gokaslan, A., Cohen, V., Ellie, P., &amp; Tellex, S. (2019). Openwebtext corpus.</a:t>
            </a:r>
            <a:r>
              <a:rPr lang="en-US" sz="600" b="0" i="0" kern="1200">
                <a:solidFill>
                  <a:schemeClr val="tx1"/>
                </a:solidFill>
                <a:effectLst/>
                <a:latin typeface="Gill Sans Nova" panose="020B0602020104020203" pitchFamily="34" charset="0"/>
                <a:ea typeface="+mn-ea"/>
                <a:cs typeface="+mn-cs"/>
              </a:rPr>
              <a:t> 2. </a:t>
            </a:r>
            <a:r>
              <a:rPr lang="en-US" sz="600" b="0" i="0" kern="1200">
                <a:solidFill>
                  <a:srgbClr val="000000"/>
                </a:solidFill>
                <a:effectLst/>
                <a:latin typeface="Gill Sans Nova" panose="020B0602020104020203" pitchFamily="34" charset="0"/>
                <a:ea typeface="+mn-ea"/>
                <a:cs typeface="+mn-cs"/>
              </a:rPr>
              <a:t>Socher, R., Perelygin, A., Wu, J., Chuang, J., Manning, C., Ng, A., &amp; Potts, C. (2013). Recursive Deep Models for Semantic Compositionality Over a Sentiment Treebank.</a:t>
            </a:r>
            <a:r>
              <a:rPr lang="de-CH" sz="600" b="0" i="0" kern="1200">
                <a:solidFill>
                  <a:srgbClr val="000000"/>
                </a:solidFill>
                <a:latin typeface="Gill Sans Nova" panose="020B0602020104020203" pitchFamily="34" charset="0"/>
                <a:ea typeface="+mn-ea"/>
                <a:cs typeface="+mn-cs"/>
              </a:rPr>
              <a:t> 3. </a:t>
            </a:r>
            <a:r>
              <a:rPr lang="en-US" sz="600" b="0" i="0" kern="1200">
                <a:solidFill>
                  <a:srgbClr val="000000"/>
                </a:solidFill>
                <a:effectLst/>
                <a:latin typeface="Gill Sans Nova" panose="020B0602020104020203" pitchFamily="34" charset="0"/>
                <a:ea typeface="+mn-ea"/>
                <a:cs typeface="+mn-cs"/>
              </a:rPr>
              <a:t>Rajpurkar, P., Zhang, J., Lopyrev, K., &amp; Liang, P. (2016). SQuAD: 100,000+ questions for Machine Comprehension of Text.</a:t>
            </a:r>
            <a:endParaRPr lang="de-CH" sz="600">
              <a:effectLst/>
            </a:endParaRPr>
          </a:p>
        </p:txBody>
      </p:sp>
      <p:sp>
        <p:nvSpPr>
          <p:cNvPr id="26" name="Right Triangle 25">
            <a:extLst>
              <a:ext uri="{FF2B5EF4-FFF2-40B4-BE49-F238E27FC236}">
                <a16:creationId xmlns:a16="http://schemas.microsoft.com/office/drawing/2014/main" id="{BE60CEE9-A008-EED8-FD06-1DF95AB606DA}"/>
              </a:ext>
            </a:extLst>
          </p:cNvPr>
          <p:cNvSpPr/>
          <p:nvPr/>
        </p:nvSpPr>
        <p:spPr>
          <a:xfrm rot="10800000">
            <a:off x="8310563" y="-2"/>
            <a:ext cx="831410" cy="831410"/>
          </a:xfrm>
          <a:prstGeom prst="rtTriangl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2D1C939-147D-0559-6FA3-21C1284611CB}"/>
              </a:ext>
            </a:extLst>
          </p:cNvPr>
          <p:cNvSpPr/>
          <p:nvPr/>
        </p:nvSpPr>
        <p:spPr>
          <a:xfrm>
            <a:off x="6431280" y="97894"/>
            <a:ext cx="2021084"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tx1"/>
                </a:solidFill>
              </a:rPr>
              <a:t>Latent Generating Factors</a:t>
            </a:r>
          </a:p>
        </p:txBody>
      </p:sp>
      <p:pic>
        <p:nvPicPr>
          <p:cNvPr id="29" name="Picture 28" descr="A green and black symbol&#10;&#10;Description automatically generated">
            <a:extLst>
              <a:ext uri="{FF2B5EF4-FFF2-40B4-BE49-F238E27FC236}">
                <a16:creationId xmlns:a16="http://schemas.microsoft.com/office/drawing/2014/main" id="{CA3EDB89-FBF5-2D4F-BE41-CBA8C70060CC}"/>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8753645" y="71249"/>
            <a:ext cx="333303" cy="333303"/>
          </a:xfrm>
          <a:prstGeom prst="rect">
            <a:avLst/>
          </a:prstGeom>
        </p:spPr>
      </p:pic>
    </p:spTree>
    <p:extLst>
      <p:ext uri="{BB962C8B-B14F-4D97-AF65-F5344CB8AC3E}">
        <p14:creationId xmlns:p14="http://schemas.microsoft.com/office/powerpoint/2010/main" val="189280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97C783D-2919-D8EE-1D18-4D90B05C75ED}"/>
              </a:ext>
            </a:extLst>
          </p:cNvPr>
          <p:cNvGraphicFramePr>
            <a:graphicFrameLocks noChangeAspect="1"/>
          </p:cNvGraphicFramePr>
          <p:nvPr>
            <p:custDataLst>
              <p:tags r:id="rId1"/>
            </p:custDataLst>
            <p:extLst>
              <p:ext uri="{D42A27DB-BD31-4B8C-83A1-F6EECF244321}">
                <p14:modId xmlns:p14="http://schemas.microsoft.com/office/powerpoint/2010/main" val="22197442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897C783D-2919-D8EE-1D18-4D90B05C75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D744B950-D5AB-6CA6-47B0-42492A73E17E}"/>
              </a:ext>
            </a:extLst>
          </p:cNvPr>
          <p:cNvGrpSpPr/>
          <p:nvPr/>
        </p:nvGrpSpPr>
        <p:grpSpPr>
          <a:xfrm>
            <a:off x="1" y="0"/>
            <a:ext cx="9144000" cy="5143500"/>
            <a:chOff x="1" y="0"/>
            <a:chExt cx="9144000" cy="5143500"/>
          </a:xfrm>
        </p:grpSpPr>
        <p:sp>
          <p:nvSpPr>
            <p:cNvPr id="113" name="Rectangle 112">
              <a:extLst>
                <a:ext uri="{FF2B5EF4-FFF2-40B4-BE49-F238E27FC236}">
                  <a16:creationId xmlns:a16="http://schemas.microsoft.com/office/drawing/2014/main" id="{4759FF12-0533-8EB5-8FEF-6BAC149C3F58}"/>
                </a:ext>
              </a:extLst>
            </p:cNvPr>
            <p:cNvSpPr/>
            <p:nvPr/>
          </p:nvSpPr>
          <p:spPr>
            <a:xfrm>
              <a:off x="6457950" y="0"/>
              <a:ext cx="268605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82BBDD3B-F13C-BDE9-DCFE-D8ACCF04F1F9}"/>
                </a:ext>
              </a:extLst>
            </p:cNvPr>
            <p:cNvSpPr/>
            <p:nvPr/>
          </p:nvSpPr>
          <p:spPr>
            <a:xfrm>
              <a:off x="1" y="0"/>
              <a:ext cx="6724649" cy="5143500"/>
            </a:xfrm>
            <a:prstGeom prst="homePlate">
              <a:avLst>
                <a:gd name="adj" fmla="val 52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B267F8-6B7E-915C-E190-D64ACD6E80A6}"/>
              </a:ext>
            </a:extLst>
          </p:cNvPr>
          <p:cNvSpPr>
            <a:spLocks noGrp="1"/>
          </p:cNvSpPr>
          <p:nvPr>
            <p:ph type="title"/>
          </p:nvPr>
        </p:nvSpPr>
        <p:spPr>
          <a:xfrm>
            <a:off x="358775" y="376238"/>
            <a:ext cx="5863200" cy="609662"/>
          </a:xfrm>
        </p:spPr>
        <p:txBody>
          <a:bodyPr vert="horz"/>
          <a:lstStyle/>
          <a:p>
            <a:r>
              <a:rPr lang="en-US">
                <a:solidFill>
                  <a:schemeClr val="accent1"/>
                </a:solidFill>
              </a:rPr>
              <a:t>Hyperparameters</a:t>
            </a:r>
            <a:r>
              <a:rPr lang="en-US"/>
              <a:t> for the Pre-Text and Downstream Task</a:t>
            </a:r>
          </a:p>
        </p:txBody>
      </p:sp>
      <p:sp>
        <p:nvSpPr>
          <p:cNvPr id="71" name="Rectangle 70">
            <a:extLst>
              <a:ext uri="{FF2B5EF4-FFF2-40B4-BE49-F238E27FC236}">
                <a16:creationId xmlns:a16="http://schemas.microsoft.com/office/drawing/2014/main" id="{E224453B-6379-1EF7-D2DD-D52D7E2C9B57}"/>
              </a:ext>
            </a:extLst>
          </p:cNvPr>
          <p:cNvSpPr/>
          <p:nvPr/>
        </p:nvSpPr>
        <p:spPr>
          <a:xfrm>
            <a:off x="387167" y="4132908"/>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Max Sequence Len</a:t>
            </a:r>
          </a:p>
        </p:txBody>
      </p:sp>
      <p:sp>
        <p:nvSpPr>
          <p:cNvPr id="44" name="Rectangle 43">
            <a:extLst>
              <a:ext uri="{FF2B5EF4-FFF2-40B4-BE49-F238E27FC236}">
                <a16:creationId xmlns:a16="http://schemas.microsoft.com/office/drawing/2014/main" id="{1053F8F1-9F27-31FC-7F2F-0D585AB190C3}"/>
              </a:ext>
            </a:extLst>
          </p:cNvPr>
          <p:cNvSpPr/>
          <p:nvPr/>
        </p:nvSpPr>
        <p:spPr>
          <a:xfrm>
            <a:off x="387167" y="1644952"/>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Learning Rate</a:t>
            </a:r>
          </a:p>
        </p:txBody>
      </p:sp>
      <p:sp>
        <p:nvSpPr>
          <p:cNvPr id="47" name="Rectangle 46">
            <a:extLst>
              <a:ext uri="{FF2B5EF4-FFF2-40B4-BE49-F238E27FC236}">
                <a16:creationId xmlns:a16="http://schemas.microsoft.com/office/drawing/2014/main" id="{F1CB39ED-C8FD-B9CF-7699-7D61DAFD3B25}"/>
              </a:ext>
            </a:extLst>
          </p:cNvPr>
          <p:cNvSpPr/>
          <p:nvPr/>
        </p:nvSpPr>
        <p:spPr>
          <a:xfrm>
            <a:off x="387167" y="1893501"/>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Weight Decay</a:t>
            </a:r>
          </a:p>
        </p:txBody>
      </p:sp>
      <p:sp>
        <p:nvSpPr>
          <p:cNvPr id="50" name="Rectangle 49">
            <a:extLst>
              <a:ext uri="{FF2B5EF4-FFF2-40B4-BE49-F238E27FC236}">
                <a16:creationId xmlns:a16="http://schemas.microsoft.com/office/drawing/2014/main" id="{A91B2990-D4F0-4AA8-22D2-0EF4621AD6F6}"/>
              </a:ext>
            </a:extLst>
          </p:cNvPr>
          <p:cNvSpPr/>
          <p:nvPr/>
        </p:nvSpPr>
        <p:spPr>
          <a:xfrm>
            <a:off x="387167" y="2142324"/>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Number of Epochs</a:t>
            </a:r>
          </a:p>
        </p:txBody>
      </p:sp>
      <p:sp>
        <p:nvSpPr>
          <p:cNvPr id="53" name="Rectangle 52">
            <a:extLst>
              <a:ext uri="{FF2B5EF4-FFF2-40B4-BE49-F238E27FC236}">
                <a16:creationId xmlns:a16="http://schemas.microsoft.com/office/drawing/2014/main" id="{A3E4A362-9925-AE46-16B0-6AC190BAABD4}"/>
              </a:ext>
            </a:extLst>
          </p:cNvPr>
          <p:cNvSpPr/>
          <p:nvPr/>
        </p:nvSpPr>
        <p:spPr>
          <a:xfrm>
            <a:off x="387167" y="2391147"/>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Batch Size</a:t>
            </a:r>
          </a:p>
        </p:txBody>
      </p:sp>
      <p:sp>
        <p:nvSpPr>
          <p:cNvPr id="55" name="Rectangle 54">
            <a:extLst>
              <a:ext uri="{FF2B5EF4-FFF2-40B4-BE49-F238E27FC236}">
                <a16:creationId xmlns:a16="http://schemas.microsoft.com/office/drawing/2014/main" id="{0867CA37-B149-118B-007E-2B0EEDFC44BF}"/>
              </a:ext>
            </a:extLst>
          </p:cNvPr>
          <p:cNvSpPr/>
          <p:nvPr/>
        </p:nvSpPr>
        <p:spPr>
          <a:xfrm>
            <a:off x="387167" y="2639970"/>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Optimizer</a:t>
            </a:r>
          </a:p>
        </p:txBody>
      </p:sp>
      <p:sp>
        <p:nvSpPr>
          <p:cNvPr id="58" name="Rectangle 57">
            <a:extLst>
              <a:ext uri="{FF2B5EF4-FFF2-40B4-BE49-F238E27FC236}">
                <a16:creationId xmlns:a16="http://schemas.microsoft.com/office/drawing/2014/main" id="{ACC43263-E49A-BB71-6A7B-C1CBF43468D5}"/>
              </a:ext>
            </a:extLst>
          </p:cNvPr>
          <p:cNvSpPr/>
          <p:nvPr/>
        </p:nvSpPr>
        <p:spPr>
          <a:xfrm>
            <a:off x="387167" y="2888793"/>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Dropout Rate</a:t>
            </a:r>
          </a:p>
        </p:txBody>
      </p:sp>
      <p:sp>
        <p:nvSpPr>
          <p:cNvPr id="61" name="Rectangle 60">
            <a:extLst>
              <a:ext uri="{FF2B5EF4-FFF2-40B4-BE49-F238E27FC236}">
                <a16:creationId xmlns:a16="http://schemas.microsoft.com/office/drawing/2014/main" id="{C268ECCB-E76F-AD57-2863-ABE956BEE19E}"/>
              </a:ext>
            </a:extLst>
          </p:cNvPr>
          <p:cNvSpPr/>
          <p:nvPr/>
        </p:nvSpPr>
        <p:spPr>
          <a:xfrm>
            <a:off x="387167" y="3137616"/>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Learning Rate Scheduler</a:t>
            </a:r>
          </a:p>
        </p:txBody>
      </p:sp>
      <p:sp>
        <p:nvSpPr>
          <p:cNvPr id="63" name="Rectangle 62">
            <a:extLst>
              <a:ext uri="{FF2B5EF4-FFF2-40B4-BE49-F238E27FC236}">
                <a16:creationId xmlns:a16="http://schemas.microsoft.com/office/drawing/2014/main" id="{348FB77C-1B88-65E3-2A36-770006BBF3C7}"/>
              </a:ext>
            </a:extLst>
          </p:cNvPr>
          <p:cNvSpPr/>
          <p:nvPr/>
        </p:nvSpPr>
        <p:spPr>
          <a:xfrm>
            <a:off x="387167" y="3386439"/>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Learning Rate Decay</a:t>
            </a:r>
          </a:p>
        </p:txBody>
      </p:sp>
      <p:sp>
        <p:nvSpPr>
          <p:cNvPr id="65" name="Rectangle 64">
            <a:extLst>
              <a:ext uri="{FF2B5EF4-FFF2-40B4-BE49-F238E27FC236}">
                <a16:creationId xmlns:a16="http://schemas.microsoft.com/office/drawing/2014/main" id="{15823042-3219-B0B4-8821-B00F1CF98A6F}"/>
              </a:ext>
            </a:extLst>
          </p:cNvPr>
          <p:cNvSpPr/>
          <p:nvPr/>
        </p:nvSpPr>
        <p:spPr>
          <a:xfrm>
            <a:off x="387167" y="3635262"/>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Activation Function</a:t>
            </a:r>
          </a:p>
        </p:txBody>
      </p:sp>
      <p:sp>
        <p:nvSpPr>
          <p:cNvPr id="68" name="Rectangle 67">
            <a:extLst>
              <a:ext uri="{FF2B5EF4-FFF2-40B4-BE49-F238E27FC236}">
                <a16:creationId xmlns:a16="http://schemas.microsoft.com/office/drawing/2014/main" id="{143C4815-46FB-8336-EB17-0A3971571DEB}"/>
              </a:ext>
            </a:extLst>
          </p:cNvPr>
          <p:cNvSpPr/>
          <p:nvPr/>
        </p:nvSpPr>
        <p:spPr>
          <a:xfrm>
            <a:off x="387167" y="3884085"/>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Masking Fraction</a:t>
            </a:r>
          </a:p>
        </p:txBody>
      </p:sp>
      <p:sp>
        <p:nvSpPr>
          <p:cNvPr id="7" name="Rectangle 6">
            <a:extLst>
              <a:ext uri="{FF2B5EF4-FFF2-40B4-BE49-F238E27FC236}">
                <a16:creationId xmlns:a16="http://schemas.microsoft.com/office/drawing/2014/main" id="{CE71335F-50CB-225A-F703-10E80B9A00A7}"/>
              </a:ext>
            </a:extLst>
          </p:cNvPr>
          <p:cNvSpPr/>
          <p:nvPr/>
        </p:nvSpPr>
        <p:spPr>
          <a:xfrm>
            <a:off x="387167" y="4381727"/>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Initialization</a:t>
            </a:r>
          </a:p>
        </p:txBody>
      </p:sp>
      <p:grpSp>
        <p:nvGrpSpPr>
          <p:cNvPr id="21" name="Group 20">
            <a:extLst>
              <a:ext uri="{FF2B5EF4-FFF2-40B4-BE49-F238E27FC236}">
                <a16:creationId xmlns:a16="http://schemas.microsoft.com/office/drawing/2014/main" id="{D61DBBBC-AAC1-134D-A9FA-1871BFD3B14A}"/>
              </a:ext>
            </a:extLst>
          </p:cNvPr>
          <p:cNvGrpSpPr/>
          <p:nvPr/>
        </p:nvGrpSpPr>
        <p:grpSpPr>
          <a:xfrm>
            <a:off x="387167" y="1889626"/>
            <a:ext cx="6007284" cy="2488230"/>
            <a:chOff x="387167" y="1889626"/>
            <a:chExt cx="6230710" cy="2488230"/>
          </a:xfrm>
        </p:grpSpPr>
        <p:cxnSp>
          <p:nvCxnSpPr>
            <p:cNvPr id="88" name="Straight Connector 87">
              <a:extLst>
                <a:ext uri="{FF2B5EF4-FFF2-40B4-BE49-F238E27FC236}">
                  <a16:creationId xmlns:a16="http://schemas.microsoft.com/office/drawing/2014/main" id="{1A45F63A-504B-2D42-8186-F8EC369DEC77}"/>
                </a:ext>
              </a:extLst>
            </p:cNvPr>
            <p:cNvCxnSpPr>
              <a:cxnSpLocks/>
            </p:cNvCxnSpPr>
            <p:nvPr/>
          </p:nvCxnSpPr>
          <p:spPr>
            <a:xfrm>
              <a:off x="387167" y="1889626"/>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02852FB-44D1-6DB9-B6C5-EB3A5017A4D0}"/>
                </a:ext>
              </a:extLst>
            </p:cNvPr>
            <p:cNvCxnSpPr>
              <a:cxnSpLocks/>
            </p:cNvCxnSpPr>
            <p:nvPr/>
          </p:nvCxnSpPr>
          <p:spPr>
            <a:xfrm>
              <a:off x="387167" y="2138449"/>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34B35C7-A6FF-4BAC-3D76-0E50640170A0}"/>
                </a:ext>
              </a:extLst>
            </p:cNvPr>
            <p:cNvCxnSpPr>
              <a:cxnSpLocks/>
            </p:cNvCxnSpPr>
            <p:nvPr/>
          </p:nvCxnSpPr>
          <p:spPr>
            <a:xfrm>
              <a:off x="387167" y="2387272"/>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8B42C8C-1C94-88E0-D80C-E532669608BD}"/>
                </a:ext>
              </a:extLst>
            </p:cNvPr>
            <p:cNvCxnSpPr>
              <a:cxnSpLocks/>
            </p:cNvCxnSpPr>
            <p:nvPr/>
          </p:nvCxnSpPr>
          <p:spPr>
            <a:xfrm>
              <a:off x="387167" y="2636095"/>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AA881A4-B549-4EE5-A290-C593D449F107}"/>
                </a:ext>
              </a:extLst>
            </p:cNvPr>
            <p:cNvCxnSpPr>
              <a:cxnSpLocks/>
            </p:cNvCxnSpPr>
            <p:nvPr/>
          </p:nvCxnSpPr>
          <p:spPr>
            <a:xfrm>
              <a:off x="387167" y="2884918"/>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1E89609-535F-284C-CE09-033EF9396744}"/>
                </a:ext>
              </a:extLst>
            </p:cNvPr>
            <p:cNvCxnSpPr>
              <a:cxnSpLocks/>
            </p:cNvCxnSpPr>
            <p:nvPr/>
          </p:nvCxnSpPr>
          <p:spPr>
            <a:xfrm>
              <a:off x="387167" y="3133741"/>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3FEBC0-4B0F-26C0-00FE-5BBD6FF8EAED}"/>
                </a:ext>
              </a:extLst>
            </p:cNvPr>
            <p:cNvCxnSpPr>
              <a:cxnSpLocks/>
            </p:cNvCxnSpPr>
            <p:nvPr/>
          </p:nvCxnSpPr>
          <p:spPr>
            <a:xfrm>
              <a:off x="387167" y="3382564"/>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FDE9E-87C1-4E74-398F-E50F97579926}"/>
                </a:ext>
              </a:extLst>
            </p:cNvPr>
            <p:cNvCxnSpPr>
              <a:cxnSpLocks/>
            </p:cNvCxnSpPr>
            <p:nvPr/>
          </p:nvCxnSpPr>
          <p:spPr>
            <a:xfrm>
              <a:off x="387167" y="3631387"/>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F625C0-D8C8-6F0E-1676-F5CECBD3AE06}"/>
                </a:ext>
              </a:extLst>
            </p:cNvPr>
            <p:cNvCxnSpPr>
              <a:cxnSpLocks/>
            </p:cNvCxnSpPr>
            <p:nvPr/>
          </p:nvCxnSpPr>
          <p:spPr>
            <a:xfrm>
              <a:off x="387167" y="3880210"/>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82DCF6-936F-3586-8FEE-EE2D5A3F5D6C}"/>
                </a:ext>
              </a:extLst>
            </p:cNvPr>
            <p:cNvCxnSpPr>
              <a:cxnSpLocks/>
            </p:cNvCxnSpPr>
            <p:nvPr/>
          </p:nvCxnSpPr>
          <p:spPr>
            <a:xfrm>
              <a:off x="387167" y="4129033"/>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338D45-A1C9-6726-663F-625E39A0DF46}"/>
                </a:ext>
              </a:extLst>
            </p:cNvPr>
            <p:cNvCxnSpPr>
              <a:cxnSpLocks/>
            </p:cNvCxnSpPr>
            <p:nvPr/>
          </p:nvCxnSpPr>
          <p:spPr>
            <a:xfrm>
              <a:off x="387167" y="4377856"/>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411326CC-9A6B-9B6D-425C-73E9DA761A32}"/>
              </a:ext>
            </a:extLst>
          </p:cNvPr>
          <p:cNvCxnSpPr/>
          <p:nvPr/>
        </p:nvCxnSpPr>
        <p:spPr>
          <a:xfrm>
            <a:off x="2268312" y="1562841"/>
            <a:ext cx="201753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C87477B-2E9A-F667-CACC-F19EEE91696F}"/>
              </a:ext>
            </a:extLst>
          </p:cNvPr>
          <p:cNvGrpSpPr/>
          <p:nvPr/>
        </p:nvGrpSpPr>
        <p:grpSpPr>
          <a:xfrm>
            <a:off x="2268312" y="1138299"/>
            <a:ext cx="4126139" cy="342900"/>
            <a:chOff x="2491739" y="1138299"/>
            <a:chExt cx="4126139" cy="342900"/>
          </a:xfrm>
        </p:grpSpPr>
        <p:sp>
          <p:nvSpPr>
            <p:cNvPr id="8" name="Rectangle 7">
              <a:extLst>
                <a:ext uri="{FF2B5EF4-FFF2-40B4-BE49-F238E27FC236}">
                  <a16:creationId xmlns:a16="http://schemas.microsoft.com/office/drawing/2014/main" id="{CC0678A2-1AF1-D7A0-3E67-8329E0AD8246}"/>
                </a:ext>
              </a:extLst>
            </p:cNvPr>
            <p:cNvSpPr/>
            <p:nvPr/>
          </p:nvSpPr>
          <p:spPr>
            <a:xfrm>
              <a:off x="2491739" y="1138299"/>
              <a:ext cx="2017531" cy="3429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600" b="1">
                  <a:solidFill>
                    <a:schemeClr val="tx2"/>
                  </a:solidFill>
                </a:rPr>
                <a:t>Pre-Text Task</a:t>
              </a:r>
            </a:p>
          </p:txBody>
        </p:sp>
        <p:sp>
          <p:nvSpPr>
            <p:cNvPr id="9" name="Rectangle 8">
              <a:extLst>
                <a:ext uri="{FF2B5EF4-FFF2-40B4-BE49-F238E27FC236}">
                  <a16:creationId xmlns:a16="http://schemas.microsoft.com/office/drawing/2014/main" id="{A06B8BFB-1625-E0A2-39B7-08F7DBC39E13}"/>
                </a:ext>
              </a:extLst>
            </p:cNvPr>
            <p:cNvSpPr/>
            <p:nvPr/>
          </p:nvSpPr>
          <p:spPr>
            <a:xfrm>
              <a:off x="4600347" y="1138299"/>
              <a:ext cx="2017531" cy="3429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600" b="1">
                  <a:solidFill>
                    <a:srgbClr val="AA8E57"/>
                  </a:solidFill>
                </a:rPr>
                <a:t>Downstream Task</a:t>
              </a:r>
            </a:p>
          </p:txBody>
        </p:sp>
      </p:grpSp>
      <p:cxnSp>
        <p:nvCxnSpPr>
          <p:cNvPr id="11" name="Straight Connector 10">
            <a:extLst>
              <a:ext uri="{FF2B5EF4-FFF2-40B4-BE49-F238E27FC236}">
                <a16:creationId xmlns:a16="http://schemas.microsoft.com/office/drawing/2014/main" id="{C248542C-AB43-F838-2A38-0258AF1F6D2F}"/>
              </a:ext>
            </a:extLst>
          </p:cNvPr>
          <p:cNvCxnSpPr/>
          <p:nvPr/>
        </p:nvCxnSpPr>
        <p:spPr>
          <a:xfrm>
            <a:off x="4376920" y="1562841"/>
            <a:ext cx="2017531"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E89FFFF2-9B64-8EFE-1C16-C810E52E8359}"/>
              </a:ext>
            </a:extLst>
          </p:cNvPr>
          <p:cNvSpPr/>
          <p:nvPr/>
        </p:nvSpPr>
        <p:spPr>
          <a:xfrm>
            <a:off x="2268312" y="4132908"/>
            <a:ext cx="4126139"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Keep fixed at 512</a:t>
            </a:r>
          </a:p>
        </p:txBody>
      </p:sp>
      <p:sp>
        <p:nvSpPr>
          <p:cNvPr id="45" name="Rectangle 44">
            <a:extLst>
              <a:ext uri="{FF2B5EF4-FFF2-40B4-BE49-F238E27FC236}">
                <a16:creationId xmlns:a16="http://schemas.microsoft.com/office/drawing/2014/main" id="{F8FE2AF4-806D-B3D8-05B5-4C944E305BD1}"/>
              </a:ext>
            </a:extLst>
          </p:cNvPr>
          <p:cNvSpPr/>
          <p:nvPr/>
        </p:nvSpPr>
        <p:spPr>
          <a:xfrm>
            <a:off x="2268312" y="1644952"/>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1e-04, 3e-04, 5e-04</a:t>
            </a:r>
          </a:p>
        </p:txBody>
      </p:sp>
      <p:sp>
        <p:nvSpPr>
          <p:cNvPr id="46" name="Rectangle 45">
            <a:extLst>
              <a:ext uri="{FF2B5EF4-FFF2-40B4-BE49-F238E27FC236}">
                <a16:creationId xmlns:a16="http://schemas.microsoft.com/office/drawing/2014/main" id="{9C699DD1-124A-3F66-914D-90233845FA15}"/>
              </a:ext>
            </a:extLst>
          </p:cNvPr>
          <p:cNvSpPr/>
          <p:nvPr/>
        </p:nvSpPr>
        <p:spPr>
          <a:xfrm>
            <a:off x="4376920" y="1644952"/>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2e-05, 3e-05, 5e-05</a:t>
            </a:r>
          </a:p>
        </p:txBody>
      </p:sp>
      <p:sp>
        <p:nvSpPr>
          <p:cNvPr id="48" name="Rectangle 47">
            <a:extLst>
              <a:ext uri="{FF2B5EF4-FFF2-40B4-BE49-F238E27FC236}">
                <a16:creationId xmlns:a16="http://schemas.microsoft.com/office/drawing/2014/main" id="{744F98CC-AFC7-ED73-6D4F-52D1AB57AA45}"/>
              </a:ext>
            </a:extLst>
          </p:cNvPr>
          <p:cNvSpPr/>
          <p:nvPr/>
        </p:nvSpPr>
        <p:spPr>
          <a:xfrm>
            <a:off x="2268312" y="1893501"/>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0.01, 0.001</a:t>
            </a:r>
          </a:p>
        </p:txBody>
      </p:sp>
      <p:sp>
        <p:nvSpPr>
          <p:cNvPr id="49" name="Rectangle 48">
            <a:extLst>
              <a:ext uri="{FF2B5EF4-FFF2-40B4-BE49-F238E27FC236}">
                <a16:creationId xmlns:a16="http://schemas.microsoft.com/office/drawing/2014/main" id="{2E001A9E-FB7C-58D7-0550-7834F62D9F34}"/>
              </a:ext>
            </a:extLst>
          </p:cNvPr>
          <p:cNvSpPr/>
          <p:nvPr/>
        </p:nvSpPr>
        <p:spPr>
          <a:xfrm>
            <a:off x="4376920" y="1893501"/>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0.1, 0,01</a:t>
            </a:r>
          </a:p>
        </p:txBody>
      </p:sp>
      <p:sp>
        <p:nvSpPr>
          <p:cNvPr id="51" name="Rectangle 50">
            <a:extLst>
              <a:ext uri="{FF2B5EF4-FFF2-40B4-BE49-F238E27FC236}">
                <a16:creationId xmlns:a16="http://schemas.microsoft.com/office/drawing/2014/main" id="{DD35727E-8C7E-1027-37B4-D6985923212A}"/>
              </a:ext>
            </a:extLst>
          </p:cNvPr>
          <p:cNvSpPr/>
          <p:nvPr/>
        </p:nvSpPr>
        <p:spPr>
          <a:xfrm>
            <a:off x="2268312" y="2142324"/>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Constantly for 10 epochs </a:t>
            </a:r>
          </a:p>
        </p:txBody>
      </p:sp>
      <p:sp>
        <p:nvSpPr>
          <p:cNvPr id="52" name="Rectangle 51">
            <a:extLst>
              <a:ext uri="{FF2B5EF4-FFF2-40B4-BE49-F238E27FC236}">
                <a16:creationId xmlns:a16="http://schemas.microsoft.com/office/drawing/2014/main" id="{751CEA3A-1BC2-754A-901D-F5F8370D14A1}"/>
              </a:ext>
            </a:extLst>
          </p:cNvPr>
          <p:cNvSpPr/>
          <p:nvPr/>
        </p:nvSpPr>
        <p:spPr>
          <a:xfrm>
            <a:off x="4376920" y="2142324"/>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Constantly for 5 epochs</a:t>
            </a:r>
          </a:p>
        </p:txBody>
      </p:sp>
      <p:sp>
        <p:nvSpPr>
          <p:cNvPr id="54" name="Rectangle 53">
            <a:extLst>
              <a:ext uri="{FF2B5EF4-FFF2-40B4-BE49-F238E27FC236}">
                <a16:creationId xmlns:a16="http://schemas.microsoft.com/office/drawing/2014/main" id="{DE76848E-FEBA-13F8-9B6C-CF6D0AA4C8D9}"/>
              </a:ext>
            </a:extLst>
          </p:cNvPr>
          <p:cNvSpPr/>
          <p:nvPr/>
        </p:nvSpPr>
        <p:spPr>
          <a:xfrm>
            <a:off x="2268312" y="2391147"/>
            <a:ext cx="4126139"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Depending on HW (16 or 32)</a:t>
            </a:r>
          </a:p>
        </p:txBody>
      </p:sp>
      <p:sp>
        <p:nvSpPr>
          <p:cNvPr id="56" name="Rectangle 55">
            <a:extLst>
              <a:ext uri="{FF2B5EF4-FFF2-40B4-BE49-F238E27FC236}">
                <a16:creationId xmlns:a16="http://schemas.microsoft.com/office/drawing/2014/main" id="{DD65C174-EC3C-DFAA-ED3C-6E2ED9AB808E}"/>
              </a:ext>
            </a:extLst>
          </p:cNvPr>
          <p:cNvSpPr/>
          <p:nvPr/>
        </p:nvSpPr>
        <p:spPr>
          <a:xfrm>
            <a:off x="2268312" y="2639970"/>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Adam</a:t>
            </a:r>
          </a:p>
        </p:txBody>
      </p:sp>
      <p:sp>
        <p:nvSpPr>
          <p:cNvPr id="57" name="Rectangle 56">
            <a:extLst>
              <a:ext uri="{FF2B5EF4-FFF2-40B4-BE49-F238E27FC236}">
                <a16:creationId xmlns:a16="http://schemas.microsoft.com/office/drawing/2014/main" id="{6AC6F30B-7ABF-C428-4B56-333CF50CA250}"/>
              </a:ext>
            </a:extLst>
          </p:cNvPr>
          <p:cNvSpPr/>
          <p:nvPr/>
        </p:nvSpPr>
        <p:spPr>
          <a:xfrm>
            <a:off x="4376920" y="2639970"/>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AdamW</a:t>
            </a:r>
          </a:p>
        </p:txBody>
      </p:sp>
      <p:sp>
        <p:nvSpPr>
          <p:cNvPr id="59" name="Rectangle 58">
            <a:extLst>
              <a:ext uri="{FF2B5EF4-FFF2-40B4-BE49-F238E27FC236}">
                <a16:creationId xmlns:a16="http://schemas.microsoft.com/office/drawing/2014/main" id="{21BE248B-0A1C-B7C3-6866-6FD4606EEAE2}"/>
              </a:ext>
            </a:extLst>
          </p:cNvPr>
          <p:cNvSpPr/>
          <p:nvPr/>
        </p:nvSpPr>
        <p:spPr>
          <a:xfrm>
            <a:off x="2268312" y="2888793"/>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0.1</a:t>
            </a:r>
          </a:p>
        </p:txBody>
      </p:sp>
      <p:sp>
        <p:nvSpPr>
          <p:cNvPr id="60" name="Rectangle 59">
            <a:extLst>
              <a:ext uri="{FF2B5EF4-FFF2-40B4-BE49-F238E27FC236}">
                <a16:creationId xmlns:a16="http://schemas.microsoft.com/office/drawing/2014/main" id="{1E8B8EFE-0580-3CBE-11D9-8E1D7F0CA6EC}"/>
              </a:ext>
            </a:extLst>
          </p:cNvPr>
          <p:cNvSpPr/>
          <p:nvPr/>
        </p:nvSpPr>
        <p:spPr>
          <a:xfrm>
            <a:off x="4376920" y="2888793"/>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0.1</a:t>
            </a:r>
          </a:p>
        </p:txBody>
      </p:sp>
      <p:sp>
        <p:nvSpPr>
          <p:cNvPr id="62" name="Rectangle 61">
            <a:extLst>
              <a:ext uri="{FF2B5EF4-FFF2-40B4-BE49-F238E27FC236}">
                <a16:creationId xmlns:a16="http://schemas.microsoft.com/office/drawing/2014/main" id="{6EAC9331-51DA-39FC-FD3B-D0536E342DBF}"/>
              </a:ext>
            </a:extLst>
          </p:cNvPr>
          <p:cNvSpPr/>
          <p:nvPr/>
        </p:nvSpPr>
        <p:spPr>
          <a:xfrm>
            <a:off x="2268312" y="3137616"/>
            <a:ext cx="4126139"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No warmup steps to keep learning rate constant</a:t>
            </a:r>
          </a:p>
        </p:txBody>
      </p:sp>
      <p:sp>
        <p:nvSpPr>
          <p:cNvPr id="64" name="Rectangle 63">
            <a:extLst>
              <a:ext uri="{FF2B5EF4-FFF2-40B4-BE49-F238E27FC236}">
                <a16:creationId xmlns:a16="http://schemas.microsoft.com/office/drawing/2014/main" id="{A27658B3-7F74-604C-DBF2-16806937B4E3}"/>
              </a:ext>
            </a:extLst>
          </p:cNvPr>
          <p:cNvSpPr/>
          <p:nvPr/>
        </p:nvSpPr>
        <p:spPr>
          <a:xfrm>
            <a:off x="2268312" y="3386439"/>
            <a:ext cx="4126139"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No learning rate decay to keep learning rate constant</a:t>
            </a:r>
          </a:p>
        </p:txBody>
      </p:sp>
      <p:sp>
        <p:nvSpPr>
          <p:cNvPr id="66" name="Rectangle 65">
            <a:extLst>
              <a:ext uri="{FF2B5EF4-FFF2-40B4-BE49-F238E27FC236}">
                <a16:creationId xmlns:a16="http://schemas.microsoft.com/office/drawing/2014/main" id="{FF7ECE4C-76E7-2EAD-7E45-7656ACC5DF63}"/>
              </a:ext>
            </a:extLst>
          </p:cNvPr>
          <p:cNvSpPr/>
          <p:nvPr/>
        </p:nvSpPr>
        <p:spPr>
          <a:xfrm>
            <a:off x="2268312" y="3635262"/>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GeLU</a:t>
            </a:r>
          </a:p>
        </p:txBody>
      </p:sp>
      <p:sp>
        <p:nvSpPr>
          <p:cNvPr id="67" name="Rectangle 66">
            <a:extLst>
              <a:ext uri="{FF2B5EF4-FFF2-40B4-BE49-F238E27FC236}">
                <a16:creationId xmlns:a16="http://schemas.microsoft.com/office/drawing/2014/main" id="{F26868AB-38AA-4235-42F8-7245AB5237AD}"/>
              </a:ext>
            </a:extLst>
          </p:cNvPr>
          <p:cNvSpPr/>
          <p:nvPr/>
        </p:nvSpPr>
        <p:spPr>
          <a:xfrm>
            <a:off x="4376920" y="3635262"/>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ReLU / SoftMax</a:t>
            </a:r>
          </a:p>
        </p:txBody>
      </p:sp>
      <p:sp>
        <p:nvSpPr>
          <p:cNvPr id="69" name="Rectangle 68">
            <a:extLst>
              <a:ext uri="{FF2B5EF4-FFF2-40B4-BE49-F238E27FC236}">
                <a16:creationId xmlns:a16="http://schemas.microsoft.com/office/drawing/2014/main" id="{2A18CDE0-9E48-6818-E150-B6D03F3C1F0B}"/>
              </a:ext>
            </a:extLst>
          </p:cNvPr>
          <p:cNvSpPr/>
          <p:nvPr/>
        </p:nvSpPr>
        <p:spPr>
          <a:xfrm>
            <a:off x="2268312" y="3884085"/>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15% (same as original BERT)</a:t>
            </a:r>
          </a:p>
        </p:txBody>
      </p:sp>
      <p:sp>
        <p:nvSpPr>
          <p:cNvPr id="70" name="Rectangle 69">
            <a:extLst>
              <a:ext uri="{FF2B5EF4-FFF2-40B4-BE49-F238E27FC236}">
                <a16:creationId xmlns:a16="http://schemas.microsoft.com/office/drawing/2014/main" id="{3D8E65A2-2404-9202-D2E6-ED12250185B7}"/>
              </a:ext>
            </a:extLst>
          </p:cNvPr>
          <p:cNvSpPr/>
          <p:nvPr/>
        </p:nvSpPr>
        <p:spPr>
          <a:xfrm>
            <a:off x="4376920" y="3884085"/>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not applicable</a:t>
            </a:r>
          </a:p>
        </p:txBody>
      </p:sp>
      <p:sp>
        <p:nvSpPr>
          <p:cNvPr id="12" name="Rectangle 11">
            <a:extLst>
              <a:ext uri="{FF2B5EF4-FFF2-40B4-BE49-F238E27FC236}">
                <a16:creationId xmlns:a16="http://schemas.microsoft.com/office/drawing/2014/main" id="{2CB75F40-BC9C-D810-1172-831AC039E507}"/>
              </a:ext>
            </a:extLst>
          </p:cNvPr>
          <p:cNvSpPr/>
          <p:nvPr/>
        </p:nvSpPr>
        <p:spPr>
          <a:xfrm>
            <a:off x="2268312" y="4381727"/>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not applicable</a:t>
            </a:r>
          </a:p>
        </p:txBody>
      </p:sp>
      <p:sp>
        <p:nvSpPr>
          <p:cNvPr id="17" name="Rectangle 16">
            <a:extLst>
              <a:ext uri="{FF2B5EF4-FFF2-40B4-BE49-F238E27FC236}">
                <a16:creationId xmlns:a16="http://schemas.microsoft.com/office/drawing/2014/main" id="{7C97F315-F4EB-56EC-D70B-EEF45804964D}"/>
              </a:ext>
            </a:extLst>
          </p:cNvPr>
          <p:cNvSpPr/>
          <p:nvPr/>
        </p:nvSpPr>
        <p:spPr>
          <a:xfrm>
            <a:off x="4376920" y="4381727"/>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Random initialization</a:t>
            </a:r>
          </a:p>
        </p:txBody>
      </p:sp>
      <p:pic>
        <p:nvPicPr>
          <p:cNvPr id="27" name="Rectangle 11" descr="{&quot;templafy&quot;:{&quot;id&quot;:&quot;05a442bc-4978-41b2-ba15-1195cdd6e35b&quot;}}">
            <a:extLst>
              <a:ext uri="{FF2B5EF4-FFF2-40B4-BE49-F238E27FC236}">
                <a16:creationId xmlns:a16="http://schemas.microsoft.com/office/drawing/2014/main" id="{AF3F9800-CD0D-1FB1-B4EB-D155EB33CE51}"/>
              </a:ext>
            </a:extLst>
          </p:cNvPr>
          <p:cNvPicPr>
            <a:picLocks noChangeAspect="1"/>
          </p:cNvPicPr>
          <p:nvPr/>
        </p:nvPicPr>
        <p:blipFill>
          <a:blip r:embed="rId6"/>
          <a:stretch>
            <a:fillRect/>
          </a:stretch>
        </p:blipFill>
        <p:spPr>
          <a:xfrm>
            <a:off x="358775" y="4668427"/>
            <a:ext cx="1026000" cy="212400"/>
          </a:xfrm>
          <a:prstGeom prst="rect">
            <a:avLst/>
          </a:prstGeom>
        </p:spPr>
      </p:pic>
      <p:sp>
        <p:nvSpPr>
          <p:cNvPr id="28" name="Rectangle 27" descr="{&quot;templafy&quot;:{&quot;id&quot;:&quot;3adc7f76-64c0-4d81-aa9a-4c99cb211c38&quot;}}">
            <a:extLst>
              <a:ext uri="{FF2B5EF4-FFF2-40B4-BE49-F238E27FC236}">
                <a16:creationId xmlns:a16="http://schemas.microsoft.com/office/drawing/2014/main" id="{9115F253-AAA3-7464-D57E-020D907F59DF}"/>
              </a:ext>
            </a:extLst>
          </p:cNvPr>
          <p:cNvSpPr/>
          <p:nvPr/>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bg1"/>
                </a:solidFill>
              </a:rPr>
              <a:t>24 October 2023</a:t>
            </a:r>
          </a:p>
        </p:txBody>
      </p:sp>
      <p:sp>
        <p:nvSpPr>
          <p:cNvPr id="29" name="Freeform: Shape 28">
            <a:extLst>
              <a:ext uri="{FF2B5EF4-FFF2-40B4-BE49-F238E27FC236}">
                <a16:creationId xmlns:a16="http://schemas.microsoft.com/office/drawing/2014/main" id="{ABA519AA-E4D6-D162-F909-03E70DBA711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lide Number Placeholder 9">
            <a:extLst>
              <a:ext uri="{FF2B5EF4-FFF2-40B4-BE49-F238E27FC236}">
                <a16:creationId xmlns:a16="http://schemas.microsoft.com/office/drawing/2014/main" id="{64E17C6D-C501-5992-0A81-2F497CCADF9E}"/>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solidFill>
                  <a:schemeClr val="accent1"/>
                </a:solidFill>
              </a:rPr>
              <a:pPr/>
              <a:t>15</a:t>
            </a:fld>
            <a:endParaRPr lang="en-GB">
              <a:solidFill>
                <a:schemeClr val="accent1"/>
              </a:solidFill>
            </a:endParaRPr>
          </a:p>
        </p:txBody>
      </p:sp>
      <p:sp>
        <p:nvSpPr>
          <p:cNvPr id="31" name="Right Triangle 30">
            <a:extLst>
              <a:ext uri="{FF2B5EF4-FFF2-40B4-BE49-F238E27FC236}">
                <a16:creationId xmlns:a16="http://schemas.microsoft.com/office/drawing/2014/main" id="{005F944D-295D-FB65-7277-603A5095C907}"/>
              </a:ext>
            </a:extLst>
          </p:cNvPr>
          <p:cNvSpPr/>
          <p:nvPr/>
        </p:nvSpPr>
        <p:spPr>
          <a:xfrm rot="10800000">
            <a:off x="8310563" y="-2"/>
            <a:ext cx="831410" cy="831410"/>
          </a:xfrm>
          <a:prstGeom prst="rtTriangl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51A617-9666-B42C-A957-F42FB4806C8B}"/>
              </a:ext>
            </a:extLst>
          </p:cNvPr>
          <p:cNvSpPr/>
          <p:nvPr/>
        </p:nvSpPr>
        <p:spPr>
          <a:xfrm>
            <a:off x="6786237" y="97894"/>
            <a:ext cx="1666127"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bg1"/>
                </a:solidFill>
              </a:rPr>
              <a:t>Latent Generating Factors</a:t>
            </a:r>
          </a:p>
        </p:txBody>
      </p:sp>
      <p:pic>
        <p:nvPicPr>
          <p:cNvPr id="33" name="Picture 32" descr="A green and black symbol&#10;&#10;Description automatically generated">
            <a:extLst>
              <a:ext uri="{FF2B5EF4-FFF2-40B4-BE49-F238E27FC236}">
                <a16:creationId xmlns:a16="http://schemas.microsoft.com/office/drawing/2014/main" id="{118C4902-A232-F89B-D4B4-406A8C496E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3645" y="71249"/>
            <a:ext cx="333303" cy="333303"/>
          </a:xfrm>
          <a:prstGeom prst="rect">
            <a:avLst/>
          </a:prstGeom>
        </p:spPr>
      </p:pic>
    </p:spTree>
    <p:extLst>
      <p:ext uri="{BB962C8B-B14F-4D97-AF65-F5344CB8AC3E}">
        <p14:creationId xmlns:p14="http://schemas.microsoft.com/office/powerpoint/2010/main" val="1796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97C783D-2919-D8EE-1D18-4D90B05C75E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897C783D-2919-D8EE-1D18-4D90B05C75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D744B950-D5AB-6CA6-47B0-42492A73E17E}"/>
              </a:ext>
            </a:extLst>
          </p:cNvPr>
          <p:cNvGrpSpPr/>
          <p:nvPr/>
        </p:nvGrpSpPr>
        <p:grpSpPr>
          <a:xfrm>
            <a:off x="1" y="0"/>
            <a:ext cx="9144000" cy="5143500"/>
            <a:chOff x="1" y="0"/>
            <a:chExt cx="9144000" cy="5143500"/>
          </a:xfrm>
        </p:grpSpPr>
        <p:sp>
          <p:nvSpPr>
            <p:cNvPr id="113" name="Rectangle 112">
              <a:extLst>
                <a:ext uri="{FF2B5EF4-FFF2-40B4-BE49-F238E27FC236}">
                  <a16:creationId xmlns:a16="http://schemas.microsoft.com/office/drawing/2014/main" id="{4759FF12-0533-8EB5-8FEF-6BAC149C3F58}"/>
                </a:ext>
              </a:extLst>
            </p:cNvPr>
            <p:cNvSpPr/>
            <p:nvPr/>
          </p:nvSpPr>
          <p:spPr>
            <a:xfrm>
              <a:off x="6457950" y="0"/>
              <a:ext cx="268605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82BBDD3B-F13C-BDE9-DCFE-D8ACCF04F1F9}"/>
                </a:ext>
              </a:extLst>
            </p:cNvPr>
            <p:cNvSpPr/>
            <p:nvPr/>
          </p:nvSpPr>
          <p:spPr>
            <a:xfrm>
              <a:off x="1" y="0"/>
              <a:ext cx="6724649" cy="5143500"/>
            </a:xfrm>
            <a:prstGeom prst="homePlate">
              <a:avLst>
                <a:gd name="adj" fmla="val 52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B267F8-6B7E-915C-E190-D64ACD6E80A6}"/>
              </a:ext>
            </a:extLst>
          </p:cNvPr>
          <p:cNvSpPr>
            <a:spLocks noGrp="1"/>
          </p:cNvSpPr>
          <p:nvPr>
            <p:ph type="title"/>
          </p:nvPr>
        </p:nvSpPr>
        <p:spPr>
          <a:xfrm>
            <a:off x="358775" y="376238"/>
            <a:ext cx="5863200" cy="609662"/>
          </a:xfrm>
        </p:spPr>
        <p:txBody>
          <a:bodyPr vert="horz"/>
          <a:lstStyle/>
          <a:p>
            <a:r>
              <a:rPr lang="en-US">
                <a:solidFill>
                  <a:schemeClr val="accent1"/>
                </a:solidFill>
              </a:rPr>
              <a:t>Hyperparameters</a:t>
            </a:r>
            <a:r>
              <a:rPr lang="en-US"/>
              <a:t> for the Pre-Text and Downstream Task</a:t>
            </a:r>
          </a:p>
        </p:txBody>
      </p:sp>
      <p:sp>
        <p:nvSpPr>
          <p:cNvPr id="71" name="Rectangle 70">
            <a:extLst>
              <a:ext uri="{FF2B5EF4-FFF2-40B4-BE49-F238E27FC236}">
                <a16:creationId xmlns:a16="http://schemas.microsoft.com/office/drawing/2014/main" id="{E224453B-6379-1EF7-D2DD-D52D7E2C9B57}"/>
              </a:ext>
            </a:extLst>
          </p:cNvPr>
          <p:cNvSpPr/>
          <p:nvPr/>
        </p:nvSpPr>
        <p:spPr>
          <a:xfrm>
            <a:off x="387167" y="4132908"/>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Max Sequence Len</a:t>
            </a:r>
          </a:p>
        </p:txBody>
      </p:sp>
      <p:sp>
        <p:nvSpPr>
          <p:cNvPr id="44" name="Rectangle 43">
            <a:extLst>
              <a:ext uri="{FF2B5EF4-FFF2-40B4-BE49-F238E27FC236}">
                <a16:creationId xmlns:a16="http://schemas.microsoft.com/office/drawing/2014/main" id="{1053F8F1-9F27-31FC-7F2F-0D585AB190C3}"/>
              </a:ext>
            </a:extLst>
          </p:cNvPr>
          <p:cNvSpPr/>
          <p:nvPr/>
        </p:nvSpPr>
        <p:spPr>
          <a:xfrm>
            <a:off x="387167" y="1644952"/>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b="1">
                <a:solidFill>
                  <a:schemeClr val="tx1"/>
                </a:solidFill>
              </a:rPr>
              <a:t>Learning Rate</a:t>
            </a:r>
          </a:p>
        </p:txBody>
      </p:sp>
      <p:sp>
        <p:nvSpPr>
          <p:cNvPr id="47" name="Rectangle 46">
            <a:extLst>
              <a:ext uri="{FF2B5EF4-FFF2-40B4-BE49-F238E27FC236}">
                <a16:creationId xmlns:a16="http://schemas.microsoft.com/office/drawing/2014/main" id="{F1CB39ED-C8FD-B9CF-7699-7D61DAFD3B25}"/>
              </a:ext>
            </a:extLst>
          </p:cNvPr>
          <p:cNvSpPr/>
          <p:nvPr/>
        </p:nvSpPr>
        <p:spPr>
          <a:xfrm>
            <a:off x="387167" y="1893501"/>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b="1">
                <a:solidFill>
                  <a:schemeClr val="tx1"/>
                </a:solidFill>
              </a:rPr>
              <a:t>Weight Decay</a:t>
            </a:r>
          </a:p>
        </p:txBody>
      </p:sp>
      <p:sp>
        <p:nvSpPr>
          <p:cNvPr id="50" name="Rectangle 49">
            <a:extLst>
              <a:ext uri="{FF2B5EF4-FFF2-40B4-BE49-F238E27FC236}">
                <a16:creationId xmlns:a16="http://schemas.microsoft.com/office/drawing/2014/main" id="{A91B2990-D4F0-4AA8-22D2-0EF4621AD6F6}"/>
              </a:ext>
            </a:extLst>
          </p:cNvPr>
          <p:cNvSpPr/>
          <p:nvPr/>
        </p:nvSpPr>
        <p:spPr>
          <a:xfrm>
            <a:off x="387167" y="2142324"/>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Number of Epochs</a:t>
            </a:r>
          </a:p>
        </p:txBody>
      </p:sp>
      <p:sp>
        <p:nvSpPr>
          <p:cNvPr id="53" name="Rectangle 52">
            <a:extLst>
              <a:ext uri="{FF2B5EF4-FFF2-40B4-BE49-F238E27FC236}">
                <a16:creationId xmlns:a16="http://schemas.microsoft.com/office/drawing/2014/main" id="{A3E4A362-9925-AE46-16B0-6AC190BAABD4}"/>
              </a:ext>
            </a:extLst>
          </p:cNvPr>
          <p:cNvSpPr/>
          <p:nvPr/>
        </p:nvSpPr>
        <p:spPr>
          <a:xfrm>
            <a:off x="387167" y="2391147"/>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Batch Size</a:t>
            </a:r>
          </a:p>
        </p:txBody>
      </p:sp>
      <p:sp>
        <p:nvSpPr>
          <p:cNvPr id="55" name="Rectangle 54">
            <a:extLst>
              <a:ext uri="{FF2B5EF4-FFF2-40B4-BE49-F238E27FC236}">
                <a16:creationId xmlns:a16="http://schemas.microsoft.com/office/drawing/2014/main" id="{0867CA37-B149-118B-007E-2B0EEDFC44BF}"/>
              </a:ext>
            </a:extLst>
          </p:cNvPr>
          <p:cNvSpPr/>
          <p:nvPr/>
        </p:nvSpPr>
        <p:spPr>
          <a:xfrm>
            <a:off x="387167" y="2639970"/>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Optimizer</a:t>
            </a:r>
          </a:p>
        </p:txBody>
      </p:sp>
      <p:sp>
        <p:nvSpPr>
          <p:cNvPr id="58" name="Rectangle 57">
            <a:extLst>
              <a:ext uri="{FF2B5EF4-FFF2-40B4-BE49-F238E27FC236}">
                <a16:creationId xmlns:a16="http://schemas.microsoft.com/office/drawing/2014/main" id="{ACC43263-E49A-BB71-6A7B-C1CBF43468D5}"/>
              </a:ext>
            </a:extLst>
          </p:cNvPr>
          <p:cNvSpPr/>
          <p:nvPr/>
        </p:nvSpPr>
        <p:spPr>
          <a:xfrm>
            <a:off x="387167" y="2888793"/>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Dropout Rate</a:t>
            </a:r>
          </a:p>
        </p:txBody>
      </p:sp>
      <p:sp>
        <p:nvSpPr>
          <p:cNvPr id="61" name="Rectangle 60">
            <a:extLst>
              <a:ext uri="{FF2B5EF4-FFF2-40B4-BE49-F238E27FC236}">
                <a16:creationId xmlns:a16="http://schemas.microsoft.com/office/drawing/2014/main" id="{C268ECCB-E76F-AD57-2863-ABE956BEE19E}"/>
              </a:ext>
            </a:extLst>
          </p:cNvPr>
          <p:cNvSpPr/>
          <p:nvPr/>
        </p:nvSpPr>
        <p:spPr>
          <a:xfrm>
            <a:off x="387167" y="3137616"/>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Learning Rate Scheduler</a:t>
            </a:r>
          </a:p>
        </p:txBody>
      </p:sp>
      <p:sp>
        <p:nvSpPr>
          <p:cNvPr id="63" name="Rectangle 62">
            <a:extLst>
              <a:ext uri="{FF2B5EF4-FFF2-40B4-BE49-F238E27FC236}">
                <a16:creationId xmlns:a16="http://schemas.microsoft.com/office/drawing/2014/main" id="{348FB77C-1B88-65E3-2A36-770006BBF3C7}"/>
              </a:ext>
            </a:extLst>
          </p:cNvPr>
          <p:cNvSpPr/>
          <p:nvPr/>
        </p:nvSpPr>
        <p:spPr>
          <a:xfrm>
            <a:off x="387167" y="3386439"/>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Learning Rate Decay</a:t>
            </a:r>
          </a:p>
        </p:txBody>
      </p:sp>
      <p:sp>
        <p:nvSpPr>
          <p:cNvPr id="65" name="Rectangle 64">
            <a:extLst>
              <a:ext uri="{FF2B5EF4-FFF2-40B4-BE49-F238E27FC236}">
                <a16:creationId xmlns:a16="http://schemas.microsoft.com/office/drawing/2014/main" id="{15823042-3219-B0B4-8821-B00F1CF98A6F}"/>
              </a:ext>
            </a:extLst>
          </p:cNvPr>
          <p:cNvSpPr/>
          <p:nvPr/>
        </p:nvSpPr>
        <p:spPr>
          <a:xfrm>
            <a:off x="387167" y="3635262"/>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Activation Function</a:t>
            </a:r>
          </a:p>
        </p:txBody>
      </p:sp>
      <p:sp>
        <p:nvSpPr>
          <p:cNvPr id="68" name="Rectangle 67">
            <a:extLst>
              <a:ext uri="{FF2B5EF4-FFF2-40B4-BE49-F238E27FC236}">
                <a16:creationId xmlns:a16="http://schemas.microsoft.com/office/drawing/2014/main" id="{143C4815-46FB-8336-EB17-0A3971571DEB}"/>
              </a:ext>
            </a:extLst>
          </p:cNvPr>
          <p:cNvSpPr/>
          <p:nvPr/>
        </p:nvSpPr>
        <p:spPr>
          <a:xfrm>
            <a:off x="387167" y="3884085"/>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Masking Fraction</a:t>
            </a:r>
          </a:p>
        </p:txBody>
      </p:sp>
      <p:sp>
        <p:nvSpPr>
          <p:cNvPr id="7" name="Rectangle 6">
            <a:extLst>
              <a:ext uri="{FF2B5EF4-FFF2-40B4-BE49-F238E27FC236}">
                <a16:creationId xmlns:a16="http://schemas.microsoft.com/office/drawing/2014/main" id="{CE71335F-50CB-225A-F703-10E80B9A00A7}"/>
              </a:ext>
            </a:extLst>
          </p:cNvPr>
          <p:cNvSpPr/>
          <p:nvPr/>
        </p:nvSpPr>
        <p:spPr>
          <a:xfrm>
            <a:off x="387167" y="4381727"/>
            <a:ext cx="1973944"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200">
                <a:solidFill>
                  <a:schemeClr val="tx1"/>
                </a:solidFill>
              </a:rPr>
              <a:t>Initialization</a:t>
            </a:r>
          </a:p>
        </p:txBody>
      </p:sp>
      <p:grpSp>
        <p:nvGrpSpPr>
          <p:cNvPr id="21" name="Group 20">
            <a:extLst>
              <a:ext uri="{FF2B5EF4-FFF2-40B4-BE49-F238E27FC236}">
                <a16:creationId xmlns:a16="http://schemas.microsoft.com/office/drawing/2014/main" id="{D61DBBBC-AAC1-134D-A9FA-1871BFD3B14A}"/>
              </a:ext>
            </a:extLst>
          </p:cNvPr>
          <p:cNvGrpSpPr/>
          <p:nvPr/>
        </p:nvGrpSpPr>
        <p:grpSpPr>
          <a:xfrm>
            <a:off x="387167" y="1889626"/>
            <a:ext cx="6007284" cy="2488230"/>
            <a:chOff x="387167" y="1889626"/>
            <a:chExt cx="6230710" cy="2488230"/>
          </a:xfrm>
        </p:grpSpPr>
        <p:cxnSp>
          <p:nvCxnSpPr>
            <p:cNvPr id="88" name="Straight Connector 87">
              <a:extLst>
                <a:ext uri="{FF2B5EF4-FFF2-40B4-BE49-F238E27FC236}">
                  <a16:creationId xmlns:a16="http://schemas.microsoft.com/office/drawing/2014/main" id="{1A45F63A-504B-2D42-8186-F8EC369DEC77}"/>
                </a:ext>
              </a:extLst>
            </p:cNvPr>
            <p:cNvCxnSpPr>
              <a:cxnSpLocks/>
            </p:cNvCxnSpPr>
            <p:nvPr/>
          </p:nvCxnSpPr>
          <p:spPr>
            <a:xfrm>
              <a:off x="387167" y="1889626"/>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02852FB-44D1-6DB9-B6C5-EB3A5017A4D0}"/>
                </a:ext>
              </a:extLst>
            </p:cNvPr>
            <p:cNvCxnSpPr>
              <a:cxnSpLocks/>
            </p:cNvCxnSpPr>
            <p:nvPr/>
          </p:nvCxnSpPr>
          <p:spPr>
            <a:xfrm>
              <a:off x="387167" y="2138449"/>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34B35C7-A6FF-4BAC-3D76-0E50640170A0}"/>
                </a:ext>
              </a:extLst>
            </p:cNvPr>
            <p:cNvCxnSpPr>
              <a:cxnSpLocks/>
            </p:cNvCxnSpPr>
            <p:nvPr/>
          </p:nvCxnSpPr>
          <p:spPr>
            <a:xfrm>
              <a:off x="387167" y="2387272"/>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8B42C8C-1C94-88E0-D80C-E532669608BD}"/>
                </a:ext>
              </a:extLst>
            </p:cNvPr>
            <p:cNvCxnSpPr>
              <a:cxnSpLocks/>
            </p:cNvCxnSpPr>
            <p:nvPr/>
          </p:nvCxnSpPr>
          <p:spPr>
            <a:xfrm>
              <a:off x="387167" y="2636095"/>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AA881A4-B549-4EE5-A290-C593D449F107}"/>
                </a:ext>
              </a:extLst>
            </p:cNvPr>
            <p:cNvCxnSpPr>
              <a:cxnSpLocks/>
            </p:cNvCxnSpPr>
            <p:nvPr/>
          </p:nvCxnSpPr>
          <p:spPr>
            <a:xfrm>
              <a:off x="387167" y="2884918"/>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1E89609-535F-284C-CE09-033EF9396744}"/>
                </a:ext>
              </a:extLst>
            </p:cNvPr>
            <p:cNvCxnSpPr>
              <a:cxnSpLocks/>
            </p:cNvCxnSpPr>
            <p:nvPr/>
          </p:nvCxnSpPr>
          <p:spPr>
            <a:xfrm>
              <a:off x="387167" y="3133741"/>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93FEBC0-4B0F-26C0-00FE-5BBD6FF8EAED}"/>
                </a:ext>
              </a:extLst>
            </p:cNvPr>
            <p:cNvCxnSpPr>
              <a:cxnSpLocks/>
            </p:cNvCxnSpPr>
            <p:nvPr/>
          </p:nvCxnSpPr>
          <p:spPr>
            <a:xfrm>
              <a:off x="387167" y="3382564"/>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FDE9E-87C1-4E74-398F-E50F97579926}"/>
                </a:ext>
              </a:extLst>
            </p:cNvPr>
            <p:cNvCxnSpPr>
              <a:cxnSpLocks/>
            </p:cNvCxnSpPr>
            <p:nvPr/>
          </p:nvCxnSpPr>
          <p:spPr>
            <a:xfrm>
              <a:off x="387167" y="3631387"/>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F625C0-D8C8-6F0E-1676-F5CECBD3AE06}"/>
                </a:ext>
              </a:extLst>
            </p:cNvPr>
            <p:cNvCxnSpPr>
              <a:cxnSpLocks/>
            </p:cNvCxnSpPr>
            <p:nvPr/>
          </p:nvCxnSpPr>
          <p:spPr>
            <a:xfrm>
              <a:off x="387167" y="3880210"/>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82DCF6-936F-3586-8FEE-EE2D5A3F5D6C}"/>
                </a:ext>
              </a:extLst>
            </p:cNvPr>
            <p:cNvCxnSpPr>
              <a:cxnSpLocks/>
            </p:cNvCxnSpPr>
            <p:nvPr/>
          </p:nvCxnSpPr>
          <p:spPr>
            <a:xfrm>
              <a:off x="387167" y="4129033"/>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338D45-A1C9-6726-663F-625E39A0DF46}"/>
                </a:ext>
              </a:extLst>
            </p:cNvPr>
            <p:cNvCxnSpPr>
              <a:cxnSpLocks/>
            </p:cNvCxnSpPr>
            <p:nvPr/>
          </p:nvCxnSpPr>
          <p:spPr>
            <a:xfrm>
              <a:off x="387167" y="4377856"/>
              <a:ext cx="623071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411326CC-9A6B-9B6D-425C-73E9DA761A32}"/>
              </a:ext>
            </a:extLst>
          </p:cNvPr>
          <p:cNvCxnSpPr/>
          <p:nvPr/>
        </p:nvCxnSpPr>
        <p:spPr>
          <a:xfrm>
            <a:off x="2268312" y="1562841"/>
            <a:ext cx="201753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C87477B-2E9A-F667-CACC-F19EEE91696F}"/>
              </a:ext>
            </a:extLst>
          </p:cNvPr>
          <p:cNvGrpSpPr/>
          <p:nvPr/>
        </p:nvGrpSpPr>
        <p:grpSpPr>
          <a:xfrm>
            <a:off x="2268312" y="1138299"/>
            <a:ext cx="4126139" cy="342900"/>
            <a:chOff x="2491739" y="1138299"/>
            <a:chExt cx="4126139" cy="342900"/>
          </a:xfrm>
        </p:grpSpPr>
        <p:sp>
          <p:nvSpPr>
            <p:cNvPr id="8" name="Rectangle 7">
              <a:extLst>
                <a:ext uri="{FF2B5EF4-FFF2-40B4-BE49-F238E27FC236}">
                  <a16:creationId xmlns:a16="http://schemas.microsoft.com/office/drawing/2014/main" id="{CC0678A2-1AF1-D7A0-3E67-8329E0AD8246}"/>
                </a:ext>
              </a:extLst>
            </p:cNvPr>
            <p:cNvSpPr/>
            <p:nvPr/>
          </p:nvSpPr>
          <p:spPr>
            <a:xfrm>
              <a:off x="2491739" y="1138299"/>
              <a:ext cx="2017531" cy="3429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600" b="1">
                  <a:solidFill>
                    <a:schemeClr val="tx2"/>
                  </a:solidFill>
                </a:rPr>
                <a:t>Pre-Text Task</a:t>
              </a:r>
            </a:p>
          </p:txBody>
        </p:sp>
        <p:sp>
          <p:nvSpPr>
            <p:cNvPr id="9" name="Rectangle 8">
              <a:extLst>
                <a:ext uri="{FF2B5EF4-FFF2-40B4-BE49-F238E27FC236}">
                  <a16:creationId xmlns:a16="http://schemas.microsoft.com/office/drawing/2014/main" id="{A06B8BFB-1625-E0A2-39B7-08F7DBC39E13}"/>
                </a:ext>
              </a:extLst>
            </p:cNvPr>
            <p:cNvSpPr/>
            <p:nvPr/>
          </p:nvSpPr>
          <p:spPr>
            <a:xfrm>
              <a:off x="4600347" y="1138299"/>
              <a:ext cx="2017531" cy="3429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600" b="1">
                  <a:solidFill>
                    <a:srgbClr val="AA8E57"/>
                  </a:solidFill>
                </a:rPr>
                <a:t>Downstream Task</a:t>
              </a:r>
            </a:p>
          </p:txBody>
        </p:sp>
      </p:grpSp>
      <p:cxnSp>
        <p:nvCxnSpPr>
          <p:cNvPr id="11" name="Straight Connector 10">
            <a:extLst>
              <a:ext uri="{FF2B5EF4-FFF2-40B4-BE49-F238E27FC236}">
                <a16:creationId xmlns:a16="http://schemas.microsoft.com/office/drawing/2014/main" id="{C248542C-AB43-F838-2A38-0258AF1F6D2F}"/>
              </a:ext>
            </a:extLst>
          </p:cNvPr>
          <p:cNvCxnSpPr/>
          <p:nvPr/>
        </p:nvCxnSpPr>
        <p:spPr>
          <a:xfrm>
            <a:off x="4376920" y="1562841"/>
            <a:ext cx="2017531"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E89FFFF2-9B64-8EFE-1C16-C810E52E8359}"/>
              </a:ext>
            </a:extLst>
          </p:cNvPr>
          <p:cNvSpPr/>
          <p:nvPr/>
        </p:nvSpPr>
        <p:spPr>
          <a:xfrm>
            <a:off x="2268312" y="4132908"/>
            <a:ext cx="4126139"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Keep fixed at 512</a:t>
            </a:r>
          </a:p>
        </p:txBody>
      </p:sp>
      <p:sp>
        <p:nvSpPr>
          <p:cNvPr id="45" name="Rectangle 44">
            <a:extLst>
              <a:ext uri="{FF2B5EF4-FFF2-40B4-BE49-F238E27FC236}">
                <a16:creationId xmlns:a16="http://schemas.microsoft.com/office/drawing/2014/main" id="{F8FE2AF4-806D-B3D8-05B5-4C944E305BD1}"/>
              </a:ext>
            </a:extLst>
          </p:cNvPr>
          <p:cNvSpPr/>
          <p:nvPr/>
        </p:nvSpPr>
        <p:spPr>
          <a:xfrm>
            <a:off x="2268312" y="1644952"/>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b="1">
                <a:solidFill>
                  <a:schemeClr val="tx1"/>
                </a:solidFill>
              </a:rPr>
              <a:t>1e-04, 3e-04, 5e-04</a:t>
            </a:r>
          </a:p>
        </p:txBody>
      </p:sp>
      <p:sp>
        <p:nvSpPr>
          <p:cNvPr id="46" name="Rectangle 45">
            <a:extLst>
              <a:ext uri="{FF2B5EF4-FFF2-40B4-BE49-F238E27FC236}">
                <a16:creationId xmlns:a16="http://schemas.microsoft.com/office/drawing/2014/main" id="{9C699DD1-124A-3F66-914D-90233845FA15}"/>
              </a:ext>
            </a:extLst>
          </p:cNvPr>
          <p:cNvSpPr/>
          <p:nvPr/>
        </p:nvSpPr>
        <p:spPr>
          <a:xfrm>
            <a:off x="4376920" y="1644952"/>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b="1">
                <a:solidFill>
                  <a:schemeClr val="tx1"/>
                </a:solidFill>
              </a:rPr>
              <a:t>2e-05, 3e-05, 5e-05</a:t>
            </a:r>
          </a:p>
        </p:txBody>
      </p:sp>
      <p:sp>
        <p:nvSpPr>
          <p:cNvPr id="48" name="Rectangle 47">
            <a:extLst>
              <a:ext uri="{FF2B5EF4-FFF2-40B4-BE49-F238E27FC236}">
                <a16:creationId xmlns:a16="http://schemas.microsoft.com/office/drawing/2014/main" id="{744F98CC-AFC7-ED73-6D4F-52D1AB57AA45}"/>
              </a:ext>
            </a:extLst>
          </p:cNvPr>
          <p:cNvSpPr/>
          <p:nvPr/>
        </p:nvSpPr>
        <p:spPr>
          <a:xfrm>
            <a:off x="2268312" y="1893501"/>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b="1">
                <a:solidFill>
                  <a:schemeClr val="tx1"/>
                </a:solidFill>
              </a:rPr>
              <a:t>0.01, 0.001</a:t>
            </a:r>
          </a:p>
        </p:txBody>
      </p:sp>
      <p:sp>
        <p:nvSpPr>
          <p:cNvPr id="49" name="Rectangle 48">
            <a:extLst>
              <a:ext uri="{FF2B5EF4-FFF2-40B4-BE49-F238E27FC236}">
                <a16:creationId xmlns:a16="http://schemas.microsoft.com/office/drawing/2014/main" id="{2E001A9E-FB7C-58D7-0550-7834F62D9F34}"/>
              </a:ext>
            </a:extLst>
          </p:cNvPr>
          <p:cNvSpPr/>
          <p:nvPr/>
        </p:nvSpPr>
        <p:spPr>
          <a:xfrm>
            <a:off x="4376920" y="1893501"/>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b="1">
                <a:solidFill>
                  <a:schemeClr val="tx1"/>
                </a:solidFill>
              </a:rPr>
              <a:t>0.1, 0,01</a:t>
            </a:r>
          </a:p>
        </p:txBody>
      </p:sp>
      <p:sp>
        <p:nvSpPr>
          <p:cNvPr id="51" name="Rectangle 50">
            <a:extLst>
              <a:ext uri="{FF2B5EF4-FFF2-40B4-BE49-F238E27FC236}">
                <a16:creationId xmlns:a16="http://schemas.microsoft.com/office/drawing/2014/main" id="{DD35727E-8C7E-1027-37B4-D6985923212A}"/>
              </a:ext>
            </a:extLst>
          </p:cNvPr>
          <p:cNvSpPr/>
          <p:nvPr/>
        </p:nvSpPr>
        <p:spPr>
          <a:xfrm>
            <a:off x="2268312" y="2142324"/>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Constantly for 10 epochs </a:t>
            </a:r>
          </a:p>
        </p:txBody>
      </p:sp>
      <p:sp>
        <p:nvSpPr>
          <p:cNvPr id="52" name="Rectangle 51">
            <a:extLst>
              <a:ext uri="{FF2B5EF4-FFF2-40B4-BE49-F238E27FC236}">
                <a16:creationId xmlns:a16="http://schemas.microsoft.com/office/drawing/2014/main" id="{751CEA3A-1BC2-754A-901D-F5F8370D14A1}"/>
              </a:ext>
            </a:extLst>
          </p:cNvPr>
          <p:cNvSpPr/>
          <p:nvPr/>
        </p:nvSpPr>
        <p:spPr>
          <a:xfrm>
            <a:off x="4376920" y="2142324"/>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Constantly for 5 epochs</a:t>
            </a:r>
          </a:p>
        </p:txBody>
      </p:sp>
      <p:sp>
        <p:nvSpPr>
          <p:cNvPr id="54" name="Rectangle 53">
            <a:extLst>
              <a:ext uri="{FF2B5EF4-FFF2-40B4-BE49-F238E27FC236}">
                <a16:creationId xmlns:a16="http://schemas.microsoft.com/office/drawing/2014/main" id="{DE76848E-FEBA-13F8-9B6C-CF6D0AA4C8D9}"/>
              </a:ext>
            </a:extLst>
          </p:cNvPr>
          <p:cNvSpPr/>
          <p:nvPr/>
        </p:nvSpPr>
        <p:spPr>
          <a:xfrm>
            <a:off x="2268312" y="2391147"/>
            <a:ext cx="4126139"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Depending on HW (16 or 32)</a:t>
            </a:r>
          </a:p>
        </p:txBody>
      </p:sp>
      <p:sp>
        <p:nvSpPr>
          <p:cNvPr id="56" name="Rectangle 55">
            <a:extLst>
              <a:ext uri="{FF2B5EF4-FFF2-40B4-BE49-F238E27FC236}">
                <a16:creationId xmlns:a16="http://schemas.microsoft.com/office/drawing/2014/main" id="{DD65C174-EC3C-DFAA-ED3C-6E2ED9AB808E}"/>
              </a:ext>
            </a:extLst>
          </p:cNvPr>
          <p:cNvSpPr/>
          <p:nvPr/>
        </p:nvSpPr>
        <p:spPr>
          <a:xfrm>
            <a:off x="2268312" y="2639970"/>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Adam</a:t>
            </a:r>
          </a:p>
        </p:txBody>
      </p:sp>
      <p:sp>
        <p:nvSpPr>
          <p:cNvPr id="57" name="Rectangle 56">
            <a:extLst>
              <a:ext uri="{FF2B5EF4-FFF2-40B4-BE49-F238E27FC236}">
                <a16:creationId xmlns:a16="http://schemas.microsoft.com/office/drawing/2014/main" id="{6AC6F30B-7ABF-C428-4B56-333CF50CA250}"/>
              </a:ext>
            </a:extLst>
          </p:cNvPr>
          <p:cNvSpPr/>
          <p:nvPr/>
        </p:nvSpPr>
        <p:spPr>
          <a:xfrm>
            <a:off x="4376920" y="2639970"/>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AdamW</a:t>
            </a:r>
          </a:p>
        </p:txBody>
      </p:sp>
      <p:sp>
        <p:nvSpPr>
          <p:cNvPr id="59" name="Rectangle 58">
            <a:extLst>
              <a:ext uri="{FF2B5EF4-FFF2-40B4-BE49-F238E27FC236}">
                <a16:creationId xmlns:a16="http://schemas.microsoft.com/office/drawing/2014/main" id="{21BE248B-0A1C-B7C3-6866-6FD4606EEAE2}"/>
              </a:ext>
            </a:extLst>
          </p:cNvPr>
          <p:cNvSpPr/>
          <p:nvPr/>
        </p:nvSpPr>
        <p:spPr>
          <a:xfrm>
            <a:off x="2268312" y="2888793"/>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0.1</a:t>
            </a:r>
          </a:p>
        </p:txBody>
      </p:sp>
      <p:sp>
        <p:nvSpPr>
          <p:cNvPr id="60" name="Rectangle 59">
            <a:extLst>
              <a:ext uri="{FF2B5EF4-FFF2-40B4-BE49-F238E27FC236}">
                <a16:creationId xmlns:a16="http://schemas.microsoft.com/office/drawing/2014/main" id="{1E8B8EFE-0580-3CBE-11D9-8E1D7F0CA6EC}"/>
              </a:ext>
            </a:extLst>
          </p:cNvPr>
          <p:cNvSpPr/>
          <p:nvPr/>
        </p:nvSpPr>
        <p:spPr>
          <a:xfrm>
            <a:off x="4376920" y="2888793"/>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0.1</a:t>
            </a:r>
          </a:p>
        </p:txBody>
      </p:sp>
      <p:sp>
        <p:nvSpPr>
          <p:cNvPr id="62" name="Rectangle 61">
            <a:extLst>
              <a:ext uri="{FF2B5EF4-FFF2-40B4-BE49-F238E27FC236}">
                <a16:creationId xmlns:a16="http://schemas.microsoft.com/office/drawing/2014/main" id="{6EAC9331-51DA-39FC-FD3B-D0536E342DBF}"/>
              </a:ext>
            </a:extLst>
          </p:cNvPr>
          <p:cNvSpPr/>
          <p:nvPr/>
        </p:nvSpPr>
        <p:spPr>
          <a:xfrm>
            <a:off x="2268312" y="3137616"/>
            <a:ext cx="4126139"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No warmup steps to keep learning rate constant</a:t>
            </a:r>
          </a:p>
        </p:txBody>
      </p:sp>
      <p:sp>
        <p:nvSpPr>
          <p:cNvPr id="64" name="Rectangle 63">
            <a:extLst>
              <a:ext uri="{FF2B5EF4-FFF2-40B4-BE49-F238E27FC236}">
                <a16:creationId xmlns:a16="http://schemas.microsoft.com/office/drawing/2014/main" id="{A27658B3-7F74-604C-DBF2-16806937B4E3}"/>
              </a:ext>
            </a:extLst>
          </p:cNvPr>
          <p:cNvSpPr/>
          <p:nvPr/>
        </p:nvSpPr>
        <p:spPr>
          <a:xfrm>
            <a:off x="2268312" y="3386439"/>
            <a:ext cx="4126139"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No learning rate decay to keep learning rate constant</a:t>
            </a:r>
          </a:p>
        </p:txBody>
      </p:sp>
      <p:sp>
        <p:nvSpPr>
          <p:cNvPr id="66" name="Rectangle 65">
            <a:extLst>
              <a:ext uri="{FF2B5EF4-FFF2-40B4-BE49-F238E27FC236}">
                <a16:creationId xmlns:a16="http://schemas.microsoft.com/office/drawing/2014/main" id="{FF7ECE4C-76E7-2EAD-7E45-7656ACC5DF63}"/>
              </a:ext>
            </a:extLst>
          </p:cNvPr>
          <p:cNvSpPr/>
          <p:nvPr/>
        </p:nvSpPr>
        <p:spPr>
          <a:xfrm>
            <a:off x="2268312" y="3635262"/>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GeLU</a:t>
            </a:r>
          </a:p>
        </p:txBody>
      </p:sp>
      <p:sp>
        <p:nvSpPr>
          <p:cNvPr id="67" name="Rectangle 66">
            <a:extLst>
              <a:ext uri="{FF2B5EF4-FFF2-40B4-BE49-F238E27FC236}">
                <a16:creationId xmlns:a16="http://schemas.microsoft.com/office/drawing/2014/main" id="{F26868AB-38AA-4235-42F8-7245AB5237AD}"/>
              </a:ext>
            </a:extLst>
          </p:cNvPr>
          <p:cNvSpPr/>
          <p:nvPr/>
        </p:nvSpPr>
        <p:spPr>
          <a:xfrm>
            <a:off x="4376920" y="3635262"/>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ReLU / SoftMax</a:t>
            </a:r>
          </a:p>
        </p:txBody>
      </p:sp>
      <p:sp>
        <p:nvSpPr>
          <p:cNvPr id="69" name="Rectangle 68">
            <a:extLst>
              <a:ext uri="{FF2B5EF4-FFF2-40B4-BE49-F238E27FC236}">
                <a16:creationId xmlns:a16="http://schemas.microsoft.com/office/drawing/2014/main" id="{2A18CDE0-9E48-6818-E150-B6D03F3C1F0B}"/>
              </a:ext>
            </a:extLst>
          </p:cNvPr>
          <p:cNvSpPr/>
          <p:nvPr/>
        </p:nvSpPr>
        <p:spPr>
          <a:xfrm>
            <a:off x="2268312" y="3884085"/>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15% (same as original BERT)</a:t>
            </a:r>
          </a:p>
        </p:txBody>
      </p:sp>
      <p:sp>
        <p:nvSpPr>
          <p:cNvPr id="70" name="Rectangle 69">
            <a:extLst>
              <a:ext uri="{FF2B5EF4-FFF2-40B4-BE49-F238E27FC236}">
                <a16:creationId xmlns:a16="http://schemas.microsoft.com/office/drawing/2014/main" id="{3D8E65A2-2404-9202-D2E6-ED12250185B7}"/>
              </a:ext>
            </a:extLst>
          </p:cNvPr>
          <p:cNvSpPr/>
          <p:nvPr/>
        </p:nvSpPr>
        <p:spPr>
          <a:xfrm>
            <a:off x="4376920" y="3884085"/>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not applicable</a:t>
            </a:r>
          </a:p>
        </p:txBody>
      </p:sp>
      <p:sp>
        <p:nvSpPr>
          <p:cNvPr id="12" name="Rectangle 11">
            <a:extLst>
              <a:ext uri="{FF2B5EF4-FFF2-40B4-BE49-F238E27FC236}">
                <a16:creationId xmlns:a16="http://schemas.microsoft.com/office/drawing/2014/main" id="{2CB75F40-BC9C-D810-1172-831AC039E507}"/>
              </a:ext>
            </a:extLst>
          </p:cNvPr>
          <p:cNvSpPr/>
          <p:nvPr/>
        </p:nvSpPr>
        <p:spPr>
          <a:xfrm>
            <a:off x="2268312" y="4381727"/>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not applicable</a:t>
            </a:r>
          </a:p>
        </p:txBody>
      </p:sp>
      <p:sp>
        <p:nvSpPr>
          <p:cNvPr id="17" name="Rectangle 16">
            <a:extLst>
              <a:ext uri="{FF2B5EF4-FFF2-40B4-BE49-F238E27FC236}">
                <a16:creationId xmlns:a16="http://schemas.microsoft.com/office/drawing/2014/main" id="{7C97F315-F4EB-56EC-D70B-EEF45804964D}"/>
              </a:ext>
            </a:extLst>
          </p:cNvPr>
          <p:cNvSpPr/>
          <p:nvPr/>
        </p:nvSpPr>
        <p:spPr>
          <a:xfrm>
            <a:off x="4376920" y="4381727"/>
            <a:ext cx="2017531" cy="24107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pPr algn="ctr"/>
            <a:r>
              <a:rPr lang="en-US" sz="1200">
                <a:solidFill>
                  <a:schemeClr val="tx1"/>
                </a:solidFill>
              </a:rPr>
              <a:t>Random initialization</a:t>
            </a:r>
          </a:p>
        </p:txBody>
      </p:sp>
      <p:sp>
        <p:nvSpPr>
          <p:cNvPr id="3" name="Rectangle 2">
            <a:extLst>
              <a:ext uri="{FF2B5EF4-FFF2-40B4-BE49-F238E27FC236}">
                <a16:creationId xmlns:a16="http://schemas.microsoft.com/office/drawing/2014/main" id="{80C001E9-6C9D-5330-EF86-0743DD93E570}"/>
              </a:ext>
            </a:extLst>
          </p:cNvPr>
          <p:cNvSpPr/>
          <p:nvPr/>
        </p:nvSpPr>
        <p:spPr>
          <a:xfrm>
            <a:off x="333375" y="1644952"/>
            <a:ext cx="6061076" cy="486021"/>
          </a:xfrm>
          <a:prstGeom prst="rect">
            <a:avLst/>
          </a:prstGeom>
          <a:noFill/>
          <a:ln w="12700" cap="flat" cmpd="sng" algn="ctr">
            <a:solidFill>
              <a:schemeClr val="accent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 name="Rectangle 4">
            <a:extLst>
              <a:ext uri="{FF2B5EF4-FFF2-40B4-BE49-F238E27FC236}">
                <a16:creationId xmlns:a16="http://schemas.microsoft.com/office/drawing/2014/main" id="{19872302-2C07-D3B4-736A-D552F0354C37}"/>
              </a:ext>
            </a:extLst>
          </p:cNvPr>
          <p:cNvSpPr/>
          <p:nvPr/>
        </p:nvSpPr>
        <p:spPr>
          <a:xfrm>
            <a:off x="387166" y="2142324"/>
            <a:ext cx="6009197" cy="248047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nvGrpSpPr>
          <p:cNvPr id="14" name="Group 13">
            <a:extLst>
              <a:ext uri="{FF2B5EF4-FFF2-40B4-BE49-F238E27FC236}">
                <a16:creationId xmlns:a16="http://schemas.microsoft.com/office/drawing/2014/main" id="{C7CEDCDA-70EF-6220-7AA2-AF4F7957CC51}"/>
              </a:ext>
            </a:extLst>
          </p:cNvPr>
          <p:cNvGrpSpPr>
            <a:grpSpLocks noChangeAspect="1"/>
          </p:cNvGrpSpPr>
          <p:nvPr/>
        </p:nvGrpSpPr>
        <p:grpSpPr>
          <a:xfrm>
            <a:off x="213902" y="1497323"/>
            <a:ext cx="236948" cy="236948"/>
            <a:chOff x="982662" y="3463925"/>
            <a:chExt cx="269875" cy="269875"/>
          </a:xfrm>
        </p:grpSpPr>
        <p:sp>
          <p:nvSpPr>
            <p:cNvPr id="15" name="Oval 14">
              <a:extLst>
                <a:ext uri="{FF2B5EF4-FFF2-40B4-BE49-F238E27FC236}">
                  <a16:creationId xmlns:a16="http://schemas.microsoft.com/office/drawing/2014/main" id="{DDE6618F-D350-BD87-9AFA-9DF083726F6F}"/>
                </a:ext>
              </a:extLst>
            </p:cNvPr>
            <p:cNvSpPr>
              <a:spLocks noChangeArrowheads="1"/>
            </p:cNvSpPr>
            <p:nvPr/>
          </p:nvSpPr>
          <p:spPr bwMode="auto">
            <a:xfrm>
              <a:off x="982662" y="3463925"/>
              <a:ext cx="269875" cy="269875"/>
            </a:xfrm>
            <a:prstGeom prst="ellipse">
              <a:avLst/>
            </a:prstGeom>
            <a:solidFill>
              <a:srgbClr val="EB6969"/>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15">
              <a:extLst>
                <a:ext uri="{FF2B5EF4-FFF2-40B4-BE49-F238E27FC236}">
                  <a16:creationId xmlns:a16="http://schemas.microsoft.com/office/drawing/2014/main" id="{16F05446-E5B4-F444-357F-317F37C59F25}"/>
                </a:ext>
              </a:extLst>
            </p:cNvPr>
            <p:cNvSpPr>
              <a:spLocks noEditPoints="1"/>
            </p:cNvSpPr>
            <p:nvPr/>
          </p:nvSpPr>
          <p:spPr bwMode="auto">
            <a:xfrm>
              <a:off x="1039812" y="3522663"/>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19" name="Rectangle 18">
            <a:extLst>
              <a:ext uri="{FF2B5EF4-FFF2-40B4-BE49-F238E27FC236}">
                <a16:creationId xmlns:a16="http://schemas.microsoft.com/office/drawing/2014/main" id="{1AE9212B-79EF-455D-4574-88ED49E18D0A}"/>
              </a:ext>
            </a:extLst>
          </p:cNvPr>
          <p:cNvSpPr/>
          <p:nvPr/>
        </p:nvSpPr>
        <p:spPr>
          <a:xfrm>
            <a:off x="6858000" y="629042"/>
            <a:ext cx="2083124" cy="138499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en-US" sz="1400"/>
              <a:t>We believe that by changing the </a:t>
            </a:r>
            <a:r>
              <a:rPr lang="en-US" sz="1400" b="1">
                <a:solidFill>
                  <a:schemeClr val="accent2"/>
                </a:solidFill>
              </a:rPr>
              <a:t>learning rate &amp; weight decay</a:t>
            </a:r>
            <a:r>
              <a:rPr lang="en-US" sz="1400">
                <a:solidFill>
                  <a:schemeClr val="bg2"/>
                </a:solidFill>
              </a:rPr>
              <a:t>,</a:t>
            </a:r>
            <a:r>
              <a:rPr lang="en-US" sz="1400">
                <a:solidFill>
                  <a:schemeClr val="accent2"/>
                </a:solidFill>
              </a:rPr>
              <a:t> </a:t>
            </a:r>
            <a:r>
              <a:rPr lang="en-US" sz="1400"/>
              <a:t>we have the most impact on weights (thus generate more diverse models)</a:t>
            </a:r>
            <a:endParaRPr lang="en-US" sz="1400">
              <a:solidFill>
                <a:schemeClr val="bg1"/>
              </a:solidFill>
            </a:endParaRPr>
          </a:p>
        </p:txBody>
      </p:sp>
      <p:sp>
        <p:nvSpPr>
          <p:cNvPr id="4" name="Rectangle 3">
            <a:extLst>
              <a:ext uri="{FF2B5EF4-FFF2-40B4-BE49-F238E27FC236}">
                <a16:creationId xmlns:a16="http://schemas.microsoft.com/office/drawing/2014/main" id="{6F3675E1-EED4-1EC9-A31B-8166462CD314}"/>
              </a:ext>
            </a:extLst>
          </p:cNvPr>
          <p:cNvSpPr/>
          <p:nvPr/>
        </p:nvSpPr>
        <p:spPr>
          <a:xfrm>
            <a:off x="6858000" y="2120285"/>
            <a:ext cx="2083124" cy="116955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en-US" sz="1400"/>
              <a:t>Values are based on what was typically used during training and </a:t>
            </a:r>
            <a:r>
              <a:rPr lang="en-US" sz="1400" b="1">
                <a:solidFill>
                  <a:schemeClr val="accent2"/>
                </a:solidFill>
              </a:rPr>
              <a:t>slightly deviated to generate ranges</a:t>
            </a:r>
            <a:endParaRPr lang="en-US" sz="1400">
              <a:solidFill>
                <a:schemeClr val="bg1"/>
              </a:solidFill>
            </a:endParaRPr>
          </a:p>
        </p:txBody>
      </p:sp>
      <p:sp>
        <p:nvSpPr>
          <p:cNvPr id="22" name="Rectangle 21">
            <a:extLst>
              <a:ext uri="{FF2B5EF4-FFF2-40B4-BE49-F238E27FC236}">
                <a16:creationId xmlns:a16="http://schemas.microsoft.com/office/drawing/2014/main" id="{F2337612-D2AB-98F3-E2C4-BE6F76839B40}"/>
              </a:ext>
            </a:extLst>
          </p:cNvPr>
          <p:cNvSpPr/>
          <p:nvPr/>
        </p:nvSpPr>
        <p:spPr>
          <a:xfrm>
            <a:off x="6858000" y="3396084"/>
            <a:ext cx="2083124" cy="116955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en-US" sz="1400">
                <a:solidFill>
                  <a:schemeClr val="bg1"/>
                </a:solidFill>
              </a:rPr>
              <a:t>We may need to adjust </a:t>
            </a:r>
            <a:r>
              <a:rPr lang="en-US" sz="1400" b="1">
                <a:solidFill>
                  <a:schemeClr val="accent2"/>
                </a:solidFill>
              </a:rPr>
              <a:t>the hyperparameters </a:t>
            </a:r>
            <a:r>
              <a:rPr lang="en-US" sz="1400">
                <a:solidFill>
                  <a:schemeClr val="bg1"/>
                </a:solidFill>
              </a:rPr>
              <a:t>during the next weeks depending on impact on the weights</a:t>
            </a:r>
          </a:p>
        </p:txBody>
      </p:sp>
      <p:pic>
        <p:nvPicPr>
          <p:cNvPr id="27" name="Rectangle 11" descr="{&quot;templafy&quot;:{&quot;id&quot;:&quot;05a442bc-4978-41b2-ba15-1195cdd6e35b&quot;}}">
            <a:extLst>
              <a:ext uri="{FF2B5EF4-FFF2-40B4-BE49-F238E27FC236}">
                <a16:creationId xmlns:a16="http://schemas.microsoft.com/office/drawing/2014/main" id="{AF3F9800-CD0D-1FB1-B4EB-D155EB33CE51}"/>
              </a:ext>
            </a:extLst>
          </p:cNvPr>
          <p:cNvPicPr>
            <a:picLocks noChangeAspect="1"/>
          </p:cNvPicPr>
          <p:nvPr/>
        </p:nvPicPr>
        <p:blipFill>
          <a:blip r:embed="rId6"/>
          <a:stretch>
            <a:fillRect/>
          </a:stretch>
        </p:blipFill>
        <p:spPr>
          <a:xfrm>
            <a:off x="358775" y="4668427"/>
            <a:ext cx="1026000" cy="212400"/>
          </a:xfrm>
          <a:prstGeom prst="rect">
            <a:avLst/>
          </a:prstGeom>
        </p:spPr>
      </p:pic>
      <p:sp>
        <p:nvSpPr>
          <p:cNvPr id="28" name="Rectangle 27" descr="{&quot;templafy&quot;:{&quot;id&quot;:&quot;3adc7f76-64c0-4d81-aa9a-4c99cb211c38&quot;}}">
            <a:extLst>
              <a:ext uri="{FF2B5EF4-FFF2-40B4-BE49-F238E27FC236}">
                <a16:creationId xmlns:a16="http://schemas.microsoft.com/office/drawing/2014/main" id="{9115F253-AAA3-7464-D57E-020D907F59DF}"/>
              </a:ext>
            </a:extLst>
          </p:cNvPr>
          <p:cNvSpPr/>
          <p:nvPr/>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bg1"/>
                </a:solidFill>
              </a:rPr>
              <a:t>24 October 2023</a:t>
            </a:r>
          </a:p>
        </p:txBody>
      </p:sp>
      <p:sp>
        <p:nvSpPr>
          <p:cNvPr id="29" name="Freeform: Shape 28">
            <a:extLst>
              <a:ext uri="{FF2B5EF4-FFF2-40B4-BE49-F238E27FC236}">
                <a16:creationId xmlns:a16="http://schemas.microsoft.com/office/drawing/2014/main" id="{ABA519AA-E4D6-D162-F909-03E70DBA711C}"/>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lide Number Placeholder 9">
            <a:extLst>
              <a:ext uri="{FF2B5EF4-FFF2-40B4-BE49-F238E27FC236}">
                <a16:creationId xmlns:a16="http://schemas.microsoft.com/office/drawing/2014/main" id="{64E17C6D-C501-5992-0A81-2F497CCADF9E}"/>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solidFill>
                  <a:schemeClr val="accent1"/>
                </a:solidFill>
              </a:rPr>
              <a:pPr/>
              <a:t>16</a:t>
            </a:fld>
            <a:endParaRPr lang="en-GB">
              <a:solidFill>
                <a:schemeClr val="accent1"/>
              </a:solidFill>
            </a:endParaRPr>
          </a:p>
        </p:txBody>
      </p:sp>
      <p:sp>
        <p:nvSpPr>
          <p:cNvPr id="31" name="Right Triangle 30">
            <a:extLst>
              <a:ext uri="{FF2B5EF4-FFF2-40B4-BE49-F238E27FC236}">
                <a16:creationId xmlns:a16="http://schemas.microsoft.com/office/drawing/2014/main" id="{005F944D-295D-FB65-7277-603A5095C907}"/>
              </a:ext>
            </a:extLst>
          </p:cNvPr>
          <p:cNvSpPr/>
          <p:nvPr/>
        </p:nvSpPr>
        <p:spPr>
          <a:xfrm rot="10800000">
            <a:off x="8310563" y="-2"/>
            <a:ext cx="831410" cy="831410"/>
          </a:xfrm>
          <a:prstGeom prst="rtTriangl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51A617-9666-B42C-A957-F42FB4806C8B}"/>
              </a:ext>
            </a:extLst>
          </p:cNvPr>
          <p:cNvSpPr/>
          <p:nvPr/>
        </p:nvSpPr>
        <p:spPr>
          <a:xfrm>
            <a:off x="6786237" y="97894"/>
            <a:ext cx="1666127"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bg1"/>
                </a:solidFill>
              </a:rPr>
              <a:t>Latent Generating Factors</a:t>
            </a:r>
          </a:p>
        </p:txBody>
      </p:sp>
      <p:pic>
        <p:nvPicPr>
          <p:cNvPr id="33" name="Picture 32" descr="A green and black symbol&#10;&#10;Description automatically generated">
            <a:extLst>
              <a:ext uri="{FF2B5EF4-FFF2-40B4-BE49-F238E27FC236}">
                <a16:creationId xmlns:a16="http://schemas.microsoft.com/office/drawing/2014/main" id="{118C4902-A232-F89B-D4B4-406A8C496E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3645" y="71249"/>
            <a:ext cx="333303" cy="333303"/>
          </a:xfrm>
          <a:prstGeom prst="rect">
            <a:avLst/>
          </a:prstGeom>
        </p:spPr>
      </p:pic>
    </p:spTree>
    <p:extLst>
      <p:ext uri="{BB962C8B-B14F-4D97-AF65-F5344CB8AC3E}">
        <p14:creationId xmlns:p14="http://schemas.microsoft.com/office/powerpoint/2010/main" val="59451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A9284CE6-40FC-D67D-252D-C2558F234C7C}"/>
              </a:ext>
            </a:extLst>
          </p:cNvPr>
          <p:cNvGraphicFramePr>
            <a:graphicFrameLocks noChangeAspect="1"/>
          </p:cNvGraphicFramePr>
          <p:nvPr>
            <p:custDataLst>
              <p:tags r:id="rId1"/>
            </p:custDataLst>
            <p:extLst>
              <p:ext uri="{D42A27DB-BD31-4B8C-83A1-F6EECF244321}">
                <p14:modId xmlns:p14="http://schemas.microsoft.com/office/powerpoint/2010/main" val="2619311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A9284CE6-40FC-D67D-252D-C2558F234C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0EE4697-F266-2112-2243-EAE09D8F945C}"/>
              </a:ext>
            </a:extLst>
          </p:cNvPr>
          <p:cNvSpPr>
            <a:spLocks noGrp="1"/>
          </p:cNvSpPr>
          <p:nvPr>
            <p:ph type="title"/>
          </p:nvPr>
        </p:nvSpPr>
        <p:spPr>
          <a:xfrm>
            <a:off x="358775" y="376238"/>
            <a:ext cx="8426450" cy="609662"/>
          </a:xfrm>
        </p:spPr>
        <p:txBody>
          <a:bodyPr vert="horz"/>
          <a:lstStyle/>
          <a:p>
            <a:r>
              <a:rPr lang="en-US"/>
              <a:t>Given configuration setup &amp; generating factors, we can define </a:t>
            </a:r>
            <a:br>
              <a:rPr lang="en-US"/>
            </a:br>
            <a:r>
              <a:rPr lang="en-US"/>
              <a:t>our model zoos and number of models</a:t>
            </a:r>
          </a:p>
        </p:txBody>
      </p:sp>
      <p:sp>
        <p:nvSpPr>
          <p:cNvPr id="4" name="Slide Number Placeholder 3">
            <a:extLst>
              <a:ext uri="{FF2B5EF4-FFF2-40B4-BE49-F238E27FC236}">
                <a16:creationId xmlns:a16="http://schemas.microsoft.com/office/drawing/2014/main" id="{EF74C616-D039-1E99-DC0C-9749EDAEC6BE}"/>
              </a:ext>
            </a:extLst>
          </p:cNvPr>
          <p:cNvSpPr>
            <a:spLocks noGrp="1"/>
          </p:cNvSpPr>
          <p:nvPr>
            <p:ph type="sldNum" sz="quarter" idx="12"/>
          </p:nvPr>
        </p:nvSpPr>
        <p:spPr/>
        <p:txBody>
          <a:bodyPr/>
          <a:lstStyle/>
          <a:p>
            <a:fld id="{7559FC98-AF75-4A00-A03C-DF9FEBF6BCB9}" type="slidenum">
              <a:rPr lang="en-GB" smtClean="0"/>
              <a:pPr/>
              <a:t>17</a:t>
            </a:fld>
            <a:endParaRPr lang="en-GB"/>
          </a:p>
        </p:txBody>
      </p:sp>
      <p:grpSp>
        <p:nvGrpSpPr>
          <p:cNvPr id="10" name="Group 9">
            <a:extLst>
              <a:ext uri="{FF2B5EF4-FFF2-40B4-BE49-F238E27FC236}">
                <a16:creationId xmlns:a16="http://schemas.microsoft.com/office/drawing/2014/main" id="{2D5347F3-415E-101C-5292-C2E5E13032B3}"/>
              </a:ext>
            </a:extLst>
          </p:cNvPr>
          <p:cNvGrpSpPr/>
          <p:nvPr/>
        </p:nvGrpSpPr>
        <p:grpSpPr>
          <a:xfrm>
            <a:off x="3671823" y="2364656"/>
            <a:ext cx="856729" cy="2115268"/>
            <a:chOff x="3671823" y="2364656"/>
            <a:chExt cx="856729" cy="2115268"/>
          </a:xfrm>
        </p:grpSpPr>
        <p:cxnSp>
          <p:nvCxnSpPr>
            <p:cNvPr id="86" name="Straight Connector 85">
              <a:extLst>
                <a:ext uri="{FF2B5EF4-FFF2-40B4-BE49-F238E27FC236}">
                  <a16:creationId xmlns:a16="http://schemas.microsoft.com/office/drawing/2014/main" id="{4743C04F-8455-C656-E26D-9C0942ABAB46}"/>
                </a:ext>
              </a:extLst>
            </p:cNvPr>
            <p:cNvCxnSpPr>
              <a:cxnSpLocks/>
            </p:cNvCxnSpPr>
            <p:nvPr/>
          </p:nvCxnSpPr>
          <p:spPr>
            <a:xfrm>
              <a:off x="3779627" y="2391813"/>
              <a:ext cx="0" cy="20881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FA6BCE85-34D1-DD9B-1D21-17206414E87F}"/>
                </a:ext>
              </a:extLst>
            </p:cNvPr>
            <p:cNvGrpSpPr>
              <a:grpSpLocks noChangeAspect="1"/>
            </p:cNvGrpSpPr>
            <p:nvPr/>
          </p:nvGrpSpPr>
          <p:grpSpPr>
            <a:xfrm>
              <a:off x="3671823" y="3328064"/>
              <a:ext cx="215609" cy="215609"/>
              <a:chOff x="982662" y="1847850"/>
              <a:chExt cx="269875" cy="269875"/>
            </a:xfrm>
          </p:grpSpPr>
          <p:sp>
            <p:nvSpPr>
              <p:cNvPr id="88" name="Oval 87">
                <a:extLst>
                  <a:ext uri="{FF2B5EF4-FFF2-40B4-BE49-F238E27FC236}">
                    <a16:creationId xmlns:a16="http://schemas.microsoft.com/office/drawing/2014/main" id="{641E2DA7-FDCA-AA52-307C-1FC8D4620DB0}"/>
                  </a:ext>
                </a:extLst>
              </p:cNvPr>
              <p:cNvSpPr>
                <a:spLocks noChangeArrowheads="1"/>
              </p:cNvSpPr>
              <p:nvPr/>
            </p:nvSpPr>
            <p:spPr bwMode="auto">
              <a:xfrm>
                <a:off x="982662" y="1847850"/>
                <a:ext cx="269875" cy="2698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 name="Freeform 51">
                <a:extLst>
                  <a:ext uri="{FF2B5EF4-FFF2-40B4-BE49-F238E27FC236}">
                    <a16:creationId xmlns:a16="http://schemas.microsoft.com/office/drawing/2014/main" id="{E347901C-FC2D-0B9D-B7A9-7C0F920CE965}"/>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82" name="Rectangle 81">
              <a:extLst>
                <a:ext uri="{FF2B5EF4-FFF2-40B4-BE49-F238E27FC236}">
                  <a16:creationId xmlns:a16="http://schemas.microsoft.com/office/drawing/2014/main" id="{45588297-17F8-FF65-A7AA-C3ECEE28B2D3}"/>
                </a:ext>
              </a:extLst>
            </p:cNvPr>
            <p:cNvSpPr/>
            <p:nvPr/>
          </p:nvSpPr>
          <p:spPr>
            <a:xfrm>
              <a:off x="3951832" y="2364656"/>
              <a:ext cx="576720" cy="2088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000" b="1">
                  <a:solidFill>
                    <a:schemeClr val="tx2"/>
                  </a:solidFill>
                </a:rPr>
                <a:t>6 pre-trained BERTs</a:t>
              </a:r>
              <a:endParaRPr lang="en-US" sz="1000">
                <a:solidFill>
                  <a:schemeClr val="tx2"/>
                </a:solidFill>
              </a:endParaRPr>
            </a:p>
          </p:txBody>
        </p:sp>
      </p:grpSp>
      <p:grpSp>
        <p:nvGrpSpPr>
          <p:cNvPr id="8" name="Group 7">
            <a:extLst>
              <a:ext uri="{FF2B5EF4-FFF2-40B4-BE49-F238E27FC236}">
                <a16:creationId xmlns:a16="http://schemas.microsoft.com/office/drawing/2014/main" id="{FFBEDC1A-2E7E-D0AF-6A67-69E50EA84A6C}"/>
              </a:ext>
            </a:extLst>
          </p:cNvPr>
          <p:cNvGrpSpPr/>
          <p:nvPr/>
        </p:nvGrpSpPr>
        <p:grpSpPr>
          <a:xfrm>
            <a:off x="2049521" y="1921744"/>
            <a:ext cx="716426" cy="2558180"/>
            <a:chOff x="2049521" y="1921744"/>
            <a:chExt cx="716426" cy="2558180"/>
          </a:xfrm>
        </p:grpSpPr>
        <p:cxnSp>
          <p:nvCxnSpPr>
            <p:cNvPr id="27" name="Straight Connector 26">
              <a:extLst>
                <a:ext uri="{FF2B5EF4-FFF2-40B4-BE49-F238E27FC236}">
                  <a16:creationId xmlns:a16="http://schemas.microsoft.com/office/drawing/2014/main" id="{FB78BBE8-F0AF-D8DF-C3DF-F0D64998F970}"/>
                </a:ext>
              </a:extLst>
            </p:cNvPr>
            <p:cNvCxnSpPr/>
            <p:nvPr/>
          </p:nvCxnSpPr>
          <p:spPr>
            <a:xfrm>
              <a:off x="2049521" y="2334182"/>
              <a:ext cx="71642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7174AF9-C31E-8E52-D947-3F730CB49384}"/>
                </a:ext>
              </a:extLst>
            </p:cNvPr>
            <p:cNvSpPr/>
            <p:nvPr/>
          </p:nvSpPr>
          <p:spPr>
            <a:xfrm>
              <a:off x="2049521" y="1921744"/>
              <a:ext cx="716426"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chemeClr val="tx2"/>
                  </a:solidFill>
                </a:rPr>
                <a:t>Training </a:t>
              </a:r>
              <a:br>
                <a:rPr lang="de-CH" sz="1100" b="1">
                  <a:solidFill>
                    <a:schemeClr val="tx2"/>
                  </a:solidFill>
                </a:rPr>
              </a:br>
              <a:r>
                <a:rPr lang="de-CH" sz="1100" b="1" err="1">
                  <a:solidFill>
                    <a:schemeClr val="tx2"/>
                  </a:solidFill>
                </a:rPr>
                <a:t>approach</a:t>
              </a:r>
              <a:endParaRPr lang="en-US" sz="1100" b="1">
                <a:solidFill>
                  <a:schemeClr val="tx2"/>
                </a:solidFill>
              </a:endParaRPr>
            </a:p>
          </p:txBody>
        </p:sp>
        <p:sp>
          <p:nvSpPr>
            <p:cNvPr id="58" name="Rectangle 57">
              <a:extLst>
                <a:ext uri="{FF2B5EF4-FFF2-40B4-BE49-F238E27FC236}">
                  <a16:creationId xmlns:a16="http://schemas.microsoft.com/office/drawing/2014/main" id="{354FD062-68B5-20CA-9E41-80E3819CC407}"/>
                </a:ext>
              </a:extLst>
            </p:cNvPr>
            <p:cNvSpPr/>
            <p:nvPr/>
          </p:nvSpPr>
          <p:spPr>
            <a:xfrm>
              <a:off x="2049521" y="2391813"/>
              <a:ext cx="716426" cy="2088111"/>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Continued Pre-Training</a:t>
              </a:r>
            </a:p>
          </p:txBody>
        </p:sp>
      </p:grpSp>
      <p:grpSp>
        <p:nvGrpSpPr>
          <p:cNvPr id="9" name="Group 8">
            <a:extLst>
              <a:ext uri="{FF2B5EF4-FFF2-40B4-BE49-F238E27FC236}">
                <a16:creationId xmlns:a16="http://schemas.microsoft.com/office/drawing/2014/main" id="{08EB86BB-80C6-529D-4D85-F514D6A390BC}"/>
              </a:ext>
            </a:extLst>
          </p:cNvPr>
          <p:cNvGrpSpPr/>
          <p:nvPr/>
        </p:nvGrpSpPr>
        <p:grpSpPr>
          <a:xfrm>
            <a:off x="2830347" y="1921744"/>
            <a:ext cx="777076" cy="2558180"/>
            <a:chOff x="2830347" y="1921744"/>
            <a:chExt cx="777076" cy="2558180"/>
          </a:xfrm>
        </p:grpSpPr>
        <p:cxnSp>
          <p:nvCxnSpPr>
            <p:cNvPr id="80" name="Straight Connector 79">
              <a:extLst>
                <a:ext uri="{FF2B5EF4-FFF2-40B4-BE49-F238E27FC236}">
                  <a16:creationId xmlns:a16="http://schemas.microsoft.com/office/drawing/2014/main" id="{CDEE8FBA-567E-B7DE-99D7-73BCA848A321}"/>
                </a:ext>
              </a:extLst>
            </p:cNvPr>
            <p:cNvCxnSpPr/>
            <p:nvPr/>
          </p:nvCxnSpPr>
          <p:spPr>
            <a:xfrm>
              <a:off x="2830347" y="2334182"/>
              <a:ext cx="77707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5771767-E7BF-950F-0141-1DF133548045}"/>
                </a:ext>
              </a:extLst>
            </p:cNvPr>
            <p:cNvSpPr/>
            <p:nvPr/>
          </p:nvSpPr>
          <p:spPr>
            <a:xfrm>
              <a:off x="2830347" y="1921744"/>
              <a:ext cx="777076"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chemeClr val="tx2"/>
                  </a:solidFill>
                </a:rPr>
                <a:t>Hyper-parameters</a:t>
              </a:r>
              <a:endParaRPr lang="en-US" sz="1100" b="1">
                <a:solidFill>
                  <a:schemeClr val="tx2"/>
                </a:solidFill>
              </a:endParaRPr>
            </a:p>
          </p:txBody>
        </p:sp>
        <p:sp>
          <p:nvSpPr>
            <p:cNvPr id="7" name="Rectangle 6">
              <a:extLst>
                <a:ext uri="{FF2B5EF4-FFF2-40B4-BE49-F238E27FC236}">
                  <a16:creationId xmlns:a16="http://schemas.microsoft.com/office/drawing/2014/main" id="{2D075D2C-879A-8621-1E79-FD721D5BDC34}"/>
                </a:ext>
              </a:extLst>
            </p:cNvPr>
            <p:cNvSpPr/>
            <p:nvPr/>
          </p:nvSpPr>
          <p:spPr>
            <a:xfrm>
              <a:off x="2830347" y="2391813"/>
              <a:ext cx="777076" cy="2088111"/>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000" b="1">
                  <a:solidFill>
                    <a:schemeClr val="tx1"/>
                  </a:solidFill>
                </a:rPr>
                <a:t>Learning Rate</a:t>
              </a:r>
            </a:p>
            <a:p>
              <a:pPr marL="266700" indent="-171450">
                <a:buFont typeface="Arial" panose="020B0604020202020204" pitchFamily="34" charset="0"/>
                <a:buChar char="•"/>
              </a:pPr>
              <a:r>
                <a:rPr lang="en-US" sz="1000">
                  <a:solidFill>
                    <a:schemeClr val="tx1"/>
                  </a:solidFill>
                </a:rPr>
                <a:t>1e-04</a:t>
              </a:r>
            </a:p>
            <a:p>
              <a:pPr marL="266700" indent="-171450">
                <a:buFont typeface="Arial" panose="020B0604020202020204" pitchFamily="34" charset="0"/>
                <a:buChar char="•"/>
              </a:pPr>
              <a:r>
                <a:rPr lang="en-US" sz="1000">
                  <a:solidFill>
                    <a:schemeClr val="tx1"/>
                  </a:solidFill>
                </a:rPr>
                <a:t>3e-04</a:t>
              </a:r>
            </a:p>
            <a:p>
              <a:pPr marL="266700" indent="-171450">
                <a:buFont typeface="Arial" panose="020B0604020202020204" pitchFamily="34" charset="0"/>
                <a:buChar char="•"/>
              </a:pPr>
              <a:r>
                <a:rPr lang="en-US" sz="1000">
                  <a:solidFill>
                    <a:schemeClr val="tx1"/>
                  </a:solidFill>
                </a:rPr>
                <a:t>5e-04</a:t>
              </a:r>
            </a:p>
            <a:p>
              <a:endParaRPr lang="en-US" sz="1000">
                <a:solidFill>
                  <a:schemeClr val="tx1"/>
                </a:solidFill>
              </a:endParaRPr>
            </a:p>
            <a:p>
              <a:r>
                <a:rPr lang="en-US" sz="1000" b="1">
                  <a:solidFill>
                    <a:schemeClr val="tx1"/>
                  </a:solidFill>
                </a:rPr>
                <a:t>Weight Decay</a:t>
              </a:r>
            </a:p>
            <a:p>
              <a:pPr marL="266700" indent="-171450">
                <a:buFont typeface="Arial" panose="020B0604020202020204" pitchFamily="34" charset="0"/>
                <a:buChar char="•"/>
              </a:pPr>
              <a:r>
                <a:rPr lang="en-US" sz="1000">
                  <a:solidFill>
                    <a:schemeClr val="tx1"/>
                  </a:solidFill>
                </a:rPr>
                <a:t>0.01</a:t>
              </a:r>
            </a:p>
            <a:p>
              <a:pPr marL="266700" indent="-171450">
                <a:buFont typeface="Arial" panose="020B0604020202020204" pitchFamily="34" charset="0"/>
                <a:buChar char="•"/>
              </a:pPr>
              <a:r>
                <a:rPr lang="en-US" sz="1000">
                  <a:solidFill>
                    <a:schemeClr val="tx1"/>
                  </a:solidFill>
                </a:rPr>
                <a:t>0.001</a:t>
              </a:r>
            </a:p>
          </p:txBody>
        </p:sp>
      </p:grpSp>
      <p:grpSp>
        <p:nvGrpSpPr>
          <p:cNvPr id="15" name="Group 14">
            <a:extLst>
              <a:ext uri="{FF2B5EF4-FFF2-40B4-BE49-F238E27FC236}">
                <a16:creationId xmlns:a16="http://schemas.microsoft.com/office/drawing/2014/main" id="{3CCB00FF-181E-3D6D-8B21-C85460A6EB11}"/>
              </a:ext>
            </a:extLst>
          </p:cNvPr>
          <p:cNvGrpSpPr/>
          <p:nvPr/>
        </p:nvGrpSpPr>
        <p:grpSpPr>
          <a:xfrm>
            <a:off x="7087014" y="1934132"/>
            <a:ext cx="777078" cy="2545792"/>
            <a:chOff x="7087014" y="1934132"/>
            <a:chExt cx="777078" cy="2545792"/>
          </a:xfrm>
        </p:grpSpPr>
        <p:grpSp>
          <p:nvGrpSpPr>
            <p:cNvPr id="100" name="Group 99">
              <a:extLst>
                <a:ext uri="{FF2B5EF4-FFF2-40B4-BE49-F238E27FC236}">
                  <a16:creationId xmlns:a16="http://schemas.microsoft.com/office/drawing/2014/main" id="{8049E303-1FD5-0EAE-6FBF-8FE081CD9FC2}"/>
                </a:ext>
              </a:extLst>
            </p:cNvPr>
            <p:cNvGrpSpPr/>
            <p:nvPr/>
          </p:nvGrpSpPr>
          <p:grpSpPr>
            <a:xfrm>
              <a:off x="7087016" y="1934132"/>
              <a:ext cx="777076" cy="400050"/>
              <a:chOff x="3250503" y="1381036"/>
              <a:chExt cx="717527" cy="400050"/>
            </a:xfrm>
          </p:grpSpPr>
          <p:sp>
            <p:nvSpPr>
              <p:cNvPr id="101" name="Rectangle 100">
                <a:extLst>
                  <a:ext uri="{FF2B5EF4-FFF2-40B4-BE49-F238E27FC236}">
                    <a16:creationId xmlns:a16="http://schemas.microsoft.com/office/drawing/2014/main" id="{FF7A3327-DB90-CA18-D011-328EC588FA33}"/>
                  </a:ext>
                </a:extLst>
              </p:cNvPr>
              <p:cNvSpPr/>
              <p:nvPr/>
            </p:nvSpPr>
            <p:spPr>
              <a:xfrm>
                <a:off x="3250503" y="1381036"/>
                <a:ext cx="717527"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rgbClr val="A98D55"/>
                    </a:solidFill>
                  </a:rPr>
                  <a:t>Hyper-parameters</a:t>
                </a:r>
                <a:endParaRPr lang="en-US" sz="1100" b="1">
                  <a:solidFill>
                    <a:srgbClr val="A98D55"/>
                  </a:solidFill>
                </a:endParaRPr>
              </a:p>
            </p:txBody>
          </p:sp>
          <p:cxnSp>
            <p:nvCxnSpPr>
              <p:cNvPr id="102" name="Straight Connector 101">
                <a:extLst>
                  <a:ext uri="{FF2B5EF4-FFF2-40B4-BE49-F238E27FC236}">
                    <a16:creationId xmlns:a16="http://schemas.microsoft.com/office/drawing/2014/main" id="{03BF0D1C-BFB1-7B22-B1A0-1E7388DA3180}"/>
                  </a:ext>
                </a:extLst>
              </p:cNvPr>
              <p:cNvCxnSpPr/>
              <p:nvPr/>
            </p:nvCxnSpPr>
            <p:spPr>
              <a:xfrm>
                <a:off x="3250503" y="1781086"/>
                <a:ext cx="717527"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E9E15B34-7FEB-C6A3-BB12-A1BDE3EE0167}"/>
                </a:ext>
              </a:extLst>
            </p:cNvPr>
            <p:cNvSpPr/>
            <p:nvPr/>
          </p:nvSpPr>
          <p:spPr>
            <a:xfrm>
              <a:off x="7087014" y="2391813"/>
              <a:ext cx="777076" cy="2088111"/>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a:solidFill>
                    <a:schemeClr val="tx1"/>
                  </a:solidFill>
                </a:rPr>
                <a:t>Learning Rate</a:t>
              </a:r>
            </a:p>
            <a:p>
              <a:pPr marL="171450" indent="-171450">
                <a:buFont typeface="Arial" panose="020B0604020202020204" pitchFamily="34" charset="0"/>
                <a:buChar char="•"/>
              </a:pPr>
              <a:r>
                <a:rPr lang="en-US" sz="1000">
                  <a:solidFill>
                    <a:schemeClr val="tx1"/>
                  </a:solidFill>
                </a:rPr>
                <a:t>2e-05</a:t>
              </a:r>
            </a:p>
            <a:p>
              <a:pPr marL="171450" indent="-171450">
                <a:buFont typeface="Arial" panose="020B0604020202020204" pitchFamily="34" charset="0"/>
                <a:buChar char="•"/>
              </a:pPr>
              <a:r>
                <a:rPr lang="en-US" sz="1000">
                  <a:solidFill>
                    <a:schemeClr val="tx1"/>
                  </a:solidFill>
                </a:rPr>
                <a:t>3e-05</a:t>
              </a:r>
            </a:p>
            <a:p>
              <a:pPr marL="171450" indent="-171450">
                <a:buFont typeface="Arial" panose="020B0604020202020204" pitchFamily="34" charset="0"/>
                <a:buChar char="•"/>
              </a:pPr>
              <a:r>
                <a:rPr lang="en-US" sz="1000">
                  <a:solidFill>
                    <a:schemeClr val="tx1"/>
                  </a:solidFill>
                </a:rPr>
                <a:t>5e-05</a:t>
              </a:r>
            </a:p>
            <a:p>
              <a:endParaRPr lang="en-US" sz="1000">
                <a:solidFill>
                  <a:schemeClr val="tx1"/>
                </a:solidFill>
              </a:endParaRPr>
            </a:p>
            <a:p>
              <a:r>
                <a:rPr lang="en-US" sz="1000" b="1">
                  <a:solidFill>
                    <a:schemeClr val="tx1"/>
                  </a:solidFill>
                </a:rPr>
                <a:t>Weight Decay</a:t>
              </a:r>
            </a:p>
            <a:p>
              <a:pPr marL="266700" indent="-171450">
                <a:buFont typeface="Arial" panose="020B0604020202020204" pitchFamily="34" charset="0"/>
                <a:buChar char="•"/>
              </a:pPr>
              <a:r>
                <a:rPr lang="en-US" sz="1000">
                  <a:solidFill>
                    <a:schemeClr val="tx1"/>
                  </a:solidFill>
                </a:rPr>
                <a:t>0.1</a:t>
              </a:r>
            </a:p>
            <a:p>
              <a:pPr marL="266700" indent="-171450">
                <a:buFont typeface="Arial" panose="020B0604020202020204" pitchFamily="34" charset="0"/>
                <a:buChar char="•"/>
              </a:pPr>
              <a:r>
                <a:rPr lang="en-US" sz="1000">
                  <a:solidFill>
                    <a:schemeClr val="tx1"/>
                  </a:solidFill>
                </a:rPr>
                <a:t>0.01</a:t>
              </a:r>
            </a:p>
          </p:txBody>
        </p:sp>
      </p:grpSp>
      <p:grpSp>
        <p:nvGrpSpPr>
          <p:cNvPr id="14" name="Group 13">
            <a:extLst>
              <a:ext uri="{FF2B5EF4-FFF2-40B4-BE49-F238E27FC236}">
                <a16:creationId xmlns:a16="http://schemas.microsoft.com/office/drawing/2014/main" id="{96D22C4B-50C6-660F-333D-EB68D5D1509E}"/>
              </a:ext>
            </a:extLst>
          </p:cNvPr>
          <p:cNvGrpSpPr/>
          <p:nvPr/>
        </p:nvGrpSpPr>
        <p:grpSpPr>
          <a:xfrm>
            <a:off x="6361109" y="1934132"/>
            <a:ext cx="661505" cy="2545792"/>
            <a:chOff x="6361109" y="1934132"/>
            <a:chExt cx="661505" cy="2545792"/>
          </a:xfrm>
        </p:grpSpPr>
        <p:sp>
          <p:nvSpPr>
            <p:cNvPr id="119" name="Rectangle 118">
              <a:extLst>
                <a:ext uri="{FF2B5EF4-FFF2-40B4-BE49-F238E27FC236}">
                  <a16:creationId xmlns:a16="http://schemas.microsoft.com/office/drawing/2014/main" id="{AC68781D-4B5A-1B65-1AD0-E072D3F12337}"/>
                </a:ext>
              </a:extLst>
            </p:cNvPr>
            <p:cNvSpPr/>
            <p:nvPr/>
          </p:nvSpPr>
          <p:spPr>
            <a:xfrm>
              <a:off x="6361109" y="1934132"/>
              <a:ext cx="661504"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DE" sz="1100" b="1">
                  <a:solidFill>
                    <a:srgbClr val="A98D55"/>
                  </a:solidFill>
                </a:rPr>
                <a:t>Dataset</a:t>
              </a:r>
              <a:endParaRPr lang="en-US" sz="1100" b="1">
                <a:solidFill>
                  <a:srgbClr val="A98D55"/>
                </a:solidFill>
              </a:endParaRPr>
            </a:p>
          </p:txBody>
        </p:sp>
        <p:cxnSp>
          <p:nvCxnSpPr>
            <p:cNvPr id="120" name="Straight Connector 119">
              <a:extLst>
                <a:ext uri="{FF2B5EF4-FFF2-40B4-BE49-F238E27FC236}">
                  <a16:creationId xmlns:a16="http://schemas.microsoft.com/office/drawing/2014/main" id="{D48132BD-ACC8-2644-018F-57EC1D854884}"/>
                </a:ext>
              </a:extLst>
            </p:cNvPr>
            <p:cNvCxnSpPr/>
            <p:nvPr/>
          </p:nvCxnSpPr>
          <p:spPr>
            <a:xfrm>
              <a:off x="6361110" y="2334182"/>
              <a:ext cx="661504"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C81E7B4D-130C-9324-131C-17493C1E3CEE}"/>
                </a:ext>
              </a:extLst>
            </p:cNvPr>
            <p:cNvSpPr/>
            <p:nvPr/>
          </p:nvSpPr>
          <p:spPr>
            <a:xfrm>
              <a:off x="6361109" y="2391813"/>
              <a:ext cx="661504" cy="1011044"/>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SST-2</a:t>
              </a:r>
              <a:endParaRPr lang="en-US" sz="1000" i="1">
                <a:solidFill>
                  <a:schemeClr val="tx1"/>
                </a:solidFill>
              </a:endParaRPr>
            </a:p>
          </p:txBody>
        </p:sp>
        <p:sp>
          <p:nvSpPr>
            <p:cNvPr id="130" name="Rectangle 129">
              <a:extLst>
                <a:ext uri="{FF2B5EF4-FFF2-40B4-BE49-F238E27FC236}">
                  <a16:creationId xmlns:a16="http://schemas.microsoft.com/office/drawing/2014/main" id="{9134E06A-C8E6-1434-8091-84B0766FB11D}"/>
                </a:ext>
              </a:extLst>
            </p:cNvPr>
            <p:cNvSpPr/>
            <p:nvPr/>
          </p:nvSpPr>
          <p:spPr>
            <a:xfrm>
              <a:off x="6361109" y="3468880"/>
              <a:ext cx="661504" cy="1011044"/>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err="1">
                  <a:solidFill>
                    <a:schemeClr val="tx1"/>
                  </a:solidFill>
                </a:rPr>
                <a:t>SQuAD</a:t>
              </a:r>
              <a:endParaRPr lang="en-US" sz="1000" i="1">
                <a:solidFill>
                  <a:schemeClr val="tx1"/>
                </a:solidFill>
              </a:endParaRPr>
            </a:p>
          </p:txBody>
        </p:sp>
      </p:grpSp>
      <p:grpSp>
        <p:nvGrpSpPr>
          <p:cNvPr id="13" name="Group 12">
            <a:extLst>
              <a:ext uri="{FF2B5EF4-FFF2-40B4-BE49-F238E27FC236}">
                <a16:creationId xmlns:a16="http://schemas.microsoft.com/office/drawing/2014/main" id="{53D8BFC7-4265-1800-5BD4-7AE4E0AF6299}"/>
              </a:ext>
            </a:extLst>
          </p:cNvPr>
          <p:cNvGrpSpPr/>
          <p:nvPr/>
        </p:nvGrpSpPr>
        <p:grpSpPr>
          <a:xfrm>
            <a:off x="5434427" y="1934132"/>
            <a:ext cx="1588186" cy="2545792"/>
            <a:chOff x="5434427" y="1934132"/>
            <a:chExt cx="1588186" cy="2545792"/>
          </a:xfrm>
        </p:grpSpPr>
        <p:sp>
          <p:nvSpPr>
            <p:cNvPr id="63" name="Rectangle 62">
              <a:extLst>
                <a:ext uri="{FF2B5EF4-FFF2-40B4-BE49-F238E27FC236}">
                  <a16:creationId xmlns:a16="http://schemas.microsoft.com/office/drawing/2014/main" id="{97F71F27-1B6F-72FE-9C9F-EB66F8841747}"/>
                </a:ext>
              </a:extLst>
            </p:cNvPr>
            <p:cNvSpPr/>
            <p:nvPr/>
          </p:nvSpPr>
          <p:spPr>
            <a:xfrm>
              <a:off x="5434427" y="1934132"/>
              <a:ext cx="880648"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rgbClr val="A98D55"/>
                  </a:solidFill>
                </a:rPr>
                <a:t>Classification </a:t>
              </a:r>
              <a:br>
                <a:rPr lang="de-CH" sz="1100" b="1">
                  <a:solidFill>
                    <a:srgbClr val="A98D55"/>
                  </a:solidFill>
                </a:rPr>
              </a:br>
              <a:r>
                <a:rPr lang="de-CH" sz="1100" b="1">
                  <a:solidFill>
                    <a:srgbClr val="A98D55"/>
                  </a:solidFill>
                </a:rPr>
                <a:t>Head</a:t>
              </a:r>
              <a:endParaRPr lang="en-US" sz="1100" i="1">
                <a:solidFill>
                  <a:srgbClr val="A98D55"/>
                </a:solidFill>
              </a:endParaRPr>
            </a:p>
          </p:txBody>
        </p:sp>
        <p:cxnSp>
          <p:nvCxnSpPr>
            <p:cNvPr id="64" name="Straight Connector 63">
              <a:extLst>
                <a:ext uri="{FF2B5EF4-FFF2-40B4-BE49-F238E27FC236}">
                  <a16:creationId xmlns:a16="http://schemas.microsoft.com/office/drawing/2014/main" id="{31A223A4-65AB-430E-9C0D-2CF138CA4C5B}"/>
                </a:ext>
              </a:extLst>
            </p:cNvPr>
            <p:cNvCxnSpPr/>
            <p:nvPr/>
          </p:nvCxnSpPr>
          <p:spPr>
            <a:xfrm>
              <a:off x="5434428" y="2334182"/>
              <a:ext cx="862281"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C5E03EF-AA9B-7344-730D-D7C568F3E313}"/>
                </a:ext>
              </a:extLst>
            </p:cNvPr>
            <p:cNvSpPr/>
            <p:nvPr/>
          </p:nvSpPr>
          <p:spPr>
            <a:xfrm>
              <a:off x="5434428" y="3468880"/>
              <a:ext cx="862281" cy="1011044"/>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Question &amp; Answering</a:t>
              </a:r>
              <a:endParaRPr lang="en-US" sz="1000" i="1">
                <a:solidFill>
                  <a:schemeClr val="tx1"/>
                </a:solidFill>
              </a:endParaRPr>
            </a:p>
          </p:txBody>
        </p:sp>
        <p:sp>
          <p:nvSpPr>
            <p:cNvPr id="73" name="Rectangle 72">
              <a:extLst>
                <a:ext uri="{FF2B5EF4-FFF2-40B4-BE49-F238E27FC236}">
                  <a16:creationId xmlns:a16="http://schemas.microsoft.com/office/drawing/2014/main" id="{DA5F54C6-6CC0-F2A6-AE32-D1D46F40CE8E}"/>
                </a:ext>
              </a:extLst>
            </p:cNvPr>
            <p:cNvSpPr/>
            <p:nvPr/>
          </p:nvSpPr>
          <p:spPr>
            <a:xfrm>
              <a:off x="5434427" y="2391813"/>
              <a:ext cx="862281" cy="1011044"/>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Sentiment Classification</a:t>
              </a:r>
              <a:endParaRPr lang="en-US" sz="1000" i="1">
                <a:solidFill>
                  <a:schemeClr val="tx1"/>
                </a:solidFill>
              </a:endParaRPr>
            </a:p>
          </p:txBody>
        </p:sp>
        <p:cxnSp>
          <p:nvCxnSpPr>
            <p:cNvPr id="144" name="Straight Connector 143">
              <a:extLst>
                <a:ext uri="{FF2B5EF4-FFF2-40B4-BE49-F238E27FC236}">
                  <a16:creationId xmlns:a16="http://schemas.microsoft.com/office/drawing/2014/main" id="{73F2DB47-F1CC-59CE-1345-2DD76EFCAF3F}"/>
                </a:ext>
              </a:extLst>
            </p:cNvPr>
            <p:cNvCxnSpPr>
              <a:cxnSpLocks/>
            </p:cNvCxnSpPr>
            <p:nvPr/>
          </p:nvCxnSpPr>
          <p:spPr>
            <a:xfrm>
              <a:off x="5434427" y="3435869"/>
              <a:ext cx="1588186" cy="0"/>
            </a:xfrm>
            <a:prstGeom prst="line">
              <a:avLst/>
            </a:prstGeom>
            <a:ln w="6350" cap="flat" cmpd="sng" algn="ctr">
              <a:solidFill>
                <a:srgbClr val="A0A0A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485F924-899F-4AB6-63C7-73110DDF0EAF}"/>
              </a:ext>
            </a:extLst>
          </p:cNvPr>
          <p:cNvGrpSpPr/>
          <p:nvPr/>
        </p:nvGrpSpPr>
        <p:grpSpPr>
          <a:xfrm>
            <a:off x="7928492" y="2391813"/>
            <a:ext cx="856733" cy="2088112"/>
            <a:chOff x="7928492" y="2391813"/>
            <a:chExt cx="856733" cy="2088112"/>
          </a:xfrm>
        </p:grpSpPr>
        <p:sp>
          <p:nvSpPr>
            <p:cNvPr id="103" name="Rectangle 102">
              <a:extLst>
                <a:ext uri="{FF2B5EF4-FFF2-40B4-BE49-F238E27FC236}">
                  <a16:creationId xmlns:a16="http://schemas.microsoft.com/office/drawing/2014/main" id="{BD6335DF-80C6-07D3-5AE1-BC06A2B7BF55}"/>
                </a:ext>
              </a:extLst>
            </p:cNvPr>
            <p:cNvSpPr/>
            <p:nvPr/>
          </p:nvSpPr>
          <p:spPr>
            <a:xfrm>
              <a:off x="8208505" y="2391813"/>
              <a:ext cx="576720" cy="1011044"/>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000" b="1">
                  <a:solidFill>
                    <a:srgbClr val="AA8E57"/>
                  </a:solidFill>
                </a:rPr>
                <a:t>36 task-specific BERTs</a:t>
              </a:r>
              <a:endParaRPr lang="en-US" sz="1000">
                <a:solidFill>
                  <a:srgbClr val="AA8E57"/>
                </a:solidFill>
              </a:endParaRPr>
            </a:p>
          </p:txBody>
        </p:sp>
        <p:cxnSp>
          <p:nvCxnSpPr>
            <p:cNvPr id="126" name="Straight Connector 125">
              <a:extLst>
                <a:ext uri="{FF2B5EF4-FFF2-40B4-BE49-F238E27FC236}">
                  <a16:creationId xmlns:a16="http://schemas.microsoft.com/office/drawing/2014/main" id="{2AA3562B-8845-3390-172A-449F5419CA02}"/>
                </a:ext>
              </a:extLst>
            </p:cNvPr>
            <p:cNvCxnSpPr>
              <a:cxnSpLocks/>
            </p:cNvCxnSpPr>
            <p:nvPr/>
          </p:nvCxnSpPr>
          <p:spPr>
            <a:xfrm>
              <a:off x="8036296" y="2391813"/>
              <a:ext cx="0" cy="2088111"/>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AE8A919C-B341-3323-DAC0-3D45A2F7BDF1}"/>
                </a:ext>
              </a:extLst>
            </p:cNvPr>
            <p:cNvSpPr/>
            <p:nvPr/>
          </p:nvSpPr>
          <p:spPr>
            <a:xfrm>
              <a:off x="8208505" y="3468881"/>
              <a:ext cx="576720" cy="1011044"/>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20" tIns="7620" rIns="7620" bIns="0" rtlCol="0" anchor="ctr"/>
            <a:lstStyle/>
            <a:p>
              <a:r>
                <a:rPr lang="en-US" sz="1000" b="1">
                  <a:solidFill>
                    <a:srgbClr val="AA8E57"/>
                  </a:solidFill>
                </a:rPr>
                <a:t>36 task-specific BERTs</a:t>
              </a:r>
              <a:endParaRPr lang="en-US" sz="1000">
                <a:solidFill>
                  <a:srgbClr val="AA8E57"/>
                </a:solidFill>
              </a:endParaRPr>
            </a:p>
          </p:txBody>
        </p:sp>
        <p:grpSp>
          <p:nvGrpSpPr>
            <p:cNvPr id="121" name="Group 120">
              <a:extLst>
                <a:ext uri="{FF2B5EF4-FFF2-40B4-BE49-F238E27FC236}">
                  <a16:creationId xmlns:a16="http://schemas.microsoft.com/office/drawing/2014/main" id="{A36130AF-27BD-5818-3EA3-11678BC509A8}"/>
                </a:ext>
              </a:extLst>
            </p:cNvPr>
            <p:cNvGrpSpPr>
              <a:grpSpLocks noChangeAspect="1"/>
            </p:cNvGrpSpPr>
            <p:nvPr/>
          </p:nvGrpSpPr>
          <p:grpSpPr>
            <a:xfrm>
              <a:off x="7928492" y="2789531"/>
              <a:ext cx="215609" cy="215609"/>
              <a:chOff x="982662" y="1847850"/>
              <a:chExt cx="269875" cy="269875"/>
            </a:xfrm>
          </p:grpSpPr>
          <p:sp>
            <p:nvSpPr>
              <p:cNvPr id="122" name="Oval 121">
                <a:extLst>
                  <a:ext uri="{FF2B5EF4-FFF2-40B4-BE49-F238E27FC236}">
                    <a16:creationId xmlns:a16="http://schemas.microsoft.com/office/drawing/2014/main" id="{E9A5F3A5-B60D-3C6C-A263-E127F803F449}"/>
                  </a:ext>
                </a:extLst>
              </p:cNvPr>
              <p:cNvSpPr>
                <a:spLocks noChangeArrowheads="1"/>
              </p:cNvSpPr>
              <p:nvPr/>
            </p:nvSpPr>
            <p:spPr bwMode="auto">
              <a:xfrm>
                <a:off x="982662" y="1847850"/>
                <a:ext cx="269875" cy="269875"/>
              </a:xfrm>
              <a:prstGeom prst="ellipse">
                <a:avLst/>
              </a:prstGeom>
              <a:solidFill>
                <a:srgbClr val="AA8E57"/>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3" name="Freeform 51">
                <a:extLst>
                  <a:ext uri="{FF2B5EF4-FFF2-40B4-BE49-F238E27FC236}">
                    <a16:creationId xmlns:a16="http://schemas.microsoft.com/office/drawing/2014/main" id="{164A9498-861B-11F3-434C-D7C7CFA5CC36}"/>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39" name="Group 138">
              <a:extLst>
                <a:ext uri="{FF2B5EF4-FFF2-40B4-BE49-F238E27FC236}">
                  <a16:creationId xmlns:a16="http://schemas.microsoft.com/office/drawing/2014/main" id="{84ACFE69-1E5E-26EF-3C5D-E2F7FF8CE74B}"/>
                </a:ext>
              </a:extLst>
            </p:cNvPr>
            <p:cNvGrpSpPr>
              <a:grpSpLocks noChangeAspect="1"/>
            </p:cNvGrpSpPr>
            <p:nvPr/>
          </p:nvGrpSpPr>
          <p:grpSpPr>
            <a:xfrm>
              <a:off x="7928492" y="3866599"/>
              <a:ext cx="215609" cy="215609"/>
              <a:chOff x="982662" y="1847850"/>
              <a:chExt cx="269875" cy="269875"/>
            </a:xfrm>
          </p:grpSpPr>
          <p:sp>
            <p:nvSpPr>
              <p:cNvPr id="140" name="Oval 139">
                <a:extLst>
                  <a:ext uri="{FF2B5EF4-FFF2-40B4-BE49-F238E27FC236}">
                    <a16:creationId xmlns:a16="http://schemas.microsoft.com/office/drawing/2014/main" id="{C6794E2B-7574-7239-D6A8-1D65C499D586}"/>
                  </a:ext>
                </a:extLst>
              </p:cNvPr>
              <p:cNvSpPr>
                <a:spLocks noChangeArrowheads="1"/>
              </p:cNvSpPr>
              <p:nvPr/>
            </p:nvSpPr>
            <p:spPr bwMode="auto">
              <a:xfrm>
                <a:off x="982662" y="1847850"/>
                <a:ext cx="269875" cy="269875"/>
              </a:xfrm>
              <a:prstGeom prst="ellipse">
                <a:avLst/>
              </a:prstGeom>
              <a:solidFill>
                <a:srgbClr val="AA8E57"/>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1" name="Freeform 51">
                <a:extLst>
                  <a:ext uri="{FF2B5EF4-FFF2-40B4-BE49-F238E27FC236}">
                    <a16:creationId xmlns:a16="http://schemas.microsoft.com/office/drawing/2014/main" id="{858F73F0-14D3-2A18-7EE3-4EDCA0E6927E}"/>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cxnSp>
          <p:nvCxnSpPr>
            <p:cNvPr id="147" name="Straight Connector 146">
              <a:extLst>
                <a:ext uri="{FF2B5EF4-FFF2-40B4-BE49-F238E27FC236}">
                  <a16:creationId xmlns:a16="http://schemas.microsoft.com/office/drawing/2014/main" id="{2233F180-70FD-AD4B-FCBB-93E17526A0D8}"/>
                </a:ext>
              </a:extLst>
            </p:cNvPr>
            <p:cNvCxnSpPr>
              <a:cxnSpLocks/>
            </p:cNvCxnSpPr>
            <p:nvPr/>
          </p:nvCxnSpPr>
          <p:spPr>
            <a:xfrm>
              <a:off x="8208505" y="3435869"/>
              <a:ext cx="576720" cy="0"/>
            </a:xfrm>
            <a:prstGeom prst="line">
              <a:avLst/>
            </a:prstGeom>
            <a:ln w="6350" cap="flat" cmpd="sng" algn="ctr">
              <a:solidFill>
                <a:srgbClr val="A0A0A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96A63B4F-79BB-8F93-DE30-AD54EE47361C}"/>
              </a:ext>
            </a:extLst>
          </p:cNvPr>
          <p:cNvGrpSpPr/>
          <p:nvPr/>
        </p:nvGrpSpPr>
        <p:grpSpPr>
          <a:xfrm>
            <a:off x="1241861" y="1484218"/>
            <a:ext cx="3001482" cy="2995706"/>
            <a:chOff x="1241861" y="1484218"/>
            <a:chExt cx="3001482" cy="2995706"/>
          </a:xfrm>
        </p:grpSpPr>
        <p:sp>
          <p:nvSpPr>
            <p:cNvPr id="23" name="Rectangle 22">
              <a:extLst>
                <a:ext uri="{FF2B5EF4-FFF2-40B4-BE49-F238E27FC236}">
                  <a16:creationId xmlns:a16="http://schemas.microsoft.com/office/drawing/2014/main" id="{BD9B77A6-95D5-35F2-90C3-79CA046AB87B}"/>
                </a:ext>
              </a:extLst>
            </p:cNvPr>
            <p:cNvSpPr/>
            <p:nvPr/>
          </p:nvSpPr>
          <p:spPr>
            <a:xfrm>
              <a:off x="1241861" y="1921940"/>
              <a:ext cx="743260"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chemeClr val="tx2"/>
                  </a:solidFill>
                </a:rPr>
                <a:t>Model </a:t>
              </a:r>
              <a:br>
                <a:rPr lang="en-US" sz="1100" b="1">
                  <a:solidFill>
                    <a:schemeClr val="tx2"/>
                  </a:solidFill>
                </a:rPr>
              </a:br>
              <a:r>
                <a:rPr lang="en-US" sz="1100" b="1">
                  <a:solidFill>
                    <a:schemeClr val="tx2"/>
                  </a:solidFill>
                </a:rPr>
                <a:t>selection</a:t>
              </a:r>
            </a:p>
          </p:txBody>
        </p:sp>
        <p:cxnSp>
          <p:nvCxnSpPr>
            <p:cNvPr id="26" name="Straight Connector 25">
              <a:extLst>
                <a:ext uri="{FF2B5EF4-FFF2-40B4-BE49-F238E27FC236}">
                  <a16:creationId xmlns:a16="http://schemas.microsoft.com/office/drawing/2014/main" id="{84A0FC6A-9090-BA58-1C47-6E361A8CDD0E}"/>
                </a:ext>
              </a:extLst>
            </p:cNvPr>
            <p:cNvCxnSpPr/>
            <p:nvPr/>
          </p:nvCxnSpPr>
          <p:spPr>
            <a:xfrm>
              <a:off x="1241861" y="2334182"/>
              <a:ext cx="7432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EF9A610-1D7E-417F-D94C-CF87E296FC90}"/>
                </a:ext>
              </a:extLst>
            </p:cNvPr>
            <p:cNvSpPr/>
            <p:nvPr/>
          </p:nvSpPr>
          <p:spPr>
            <a:xfrm>
              <a:off x="1241861" y="2391813"/>
              <a:ext cx="743260" cy="2088111"/>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BERT-base </a:t>
              </a:r>
              <a:br>
                <a:rPr lang="en-US" sz="1000">
                  <a:solidFill>
                    <a:schemeClr val="tx1"/>
                  </a:solidFill>
                </a:rPr>
              </a:br>
              <a:r>
                <a:rPr lang="en-US" sz="1000" i="1">
                  <a:solidFill>
                    <a:schemeClr val="tx1"/>
                  </a:solidFill>
                </a:rPr>
                <a:t>(pre-trained)</a:t>
              </a:r>
            </a:p>
          </p:txBody>
        </p:sp>
        <p:cxnSp>
          <p:nvCxnSpPr>
            <p:cNvPr id="149" name="Straight Arrow Connector 148">
              <a:extLst>
                <a:ext uri="{FF2B5EF4-FFF2-40B4-BE49-F238E27FC236}">
                  <a16:creationId xmlns:a16="http://schemas.microsoft.com/office/drawing/2014/main" id="{EFB80607-7EFE-99E1-62D5-ED44F96A3172}"/>
                </a:ext>
              </a:extLst>
            </p:cNvPr>
            <p:cNvCxnSpPr/>
            <p:nvPr/>
          </p:nvCxnSpPr>
          <p:spPr>
            <a:xfrm>
              <a:off x="1527069" y="1590675"/>
              <a:ext cx="2716274" cy="0"/>
            </a:xfrm>
            <a:prstGeom prst="straightConnector1">
              <a:avLst/>
            </a:prstGeom>
            <a:ln>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F692726A-3C23-EBD3-B7AD-7B0ECE04C05F}"/>
                </a:ext>
              </a:extLst>
            </p:cNvPr>
            <p:cNvSpPr/>
            <p:nvPr/>
          </p:nvSpPr>
          <p:spPr>
            <a:xfrm>
              <a:off x="1876441" y="1484218"/>
              <a:ext cx="2017531" cy="212914"/>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a:solidFill>
                    <a:schemeClr val="tx2"/>
                  </a:solidFill>
                </a:rPr>
                <a:t>Pre-Text Task</a:t>
              </a:r>
            </a:p>
          </p:txBody>
        </p:sp>
      </p:grpSp>
      <p:grpSp>
        <p:nvGrpSpPr>
          <p:cNvPr id="3" name="Group 2">
            <a:extLst>
              <a:ext uri="{FF2B5EF4-FFF2-40B4-BE49-F238E27FC236}">
                <a16:creationId xmlns:a16="http://schemas.microsoft.com/office/drawing/2014/main" id="{901D62B7-8D43-2904-4AE8-8A38AB8346AF}"/>
              </a:ext>
            </a:extLst>
          </p:cNvPr>
          <p:cNvGrpSpPr/>
          <p:nvPr/>
        </p:nvGrpSpPr>
        <p:grpSpPr>
          <a:xfrm>
            <a:off x="358775" y="2391813"/>
            <a:ext cx="794655" cy="2088111"/>
            <a:chOff x="358775" y="2391813"/>
            <a:chExt cx="794655" cy="2088111"/>
          </a:xfrm>
        </p:grpSpPr>
        <p:sp>
          <p:nvSpPr>
            <p:cNvPr id="24" name="Rectangle 23">
              <a:extLst>
                <a:ext uri="{FF2B5EF4-FFF2-40B4-BE49-F238E27FC236}">
                  <a16:creationId xmlns:a16="http://schemas.microsoft.com/office/drawing/2014/main" id="{C069D86E-42CB-C74E-E5BE-7AC31FF74AAF}"/>
                </a:ext>
              </a:extLst>
            </p:cNvPr>
            <p:cNvSpPr/>
            <p:nvPr/>
          </p:nvSpPr>
          <p:spPr>
            <a:xfrm>
              <a:off x="358775" y="2391813"/>
              <a:ext cx="736599" cy="1011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400" b="1">
                  <a:solidFill>
                    <a:schemeClr val="accent1"/>
                  </a:solidFill>
                </a:rPr>
                <a:t>Model Zoo 1</a:t>
              </a:r>
              <a:endParaRPr lang="en-US" sz="1400" b="1">
                <a:solidFill>
                  <a:schemeClr val="accent1"/>
                </a:solidFill>
              </a:endParaRPr>
            </a:p>
          </p:txBody>
        </p:sp>
        <p:sp>
          <p:nvSpPr>
            <p:cNvPr id="25" name="Rectangle 24">
              <a:extLst>
                <a:ext uri="{FF2B5EF4-FFF2-40B4-BE49-F238E27FC236}">
                  <a16:creationId xmlns:a16="http://schemas.microsoft.com/office/drawing/2014/main" id="{1428F275-A9BA-6828-67A7-00344D48DBC1}"/>
                </a:ext>
              </a:extLst>
            </p:cNvPr>
            <p:cNvSpPr/>
            <p:nvPr/>
          </p:nvSpPr>
          <p:spPr>
            <a:xfrm>
              <a:off x="358775" y="3468880"/>
              <a:ext cx="736599" cy="1011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400" b="1">
                  <a:solidFill>
                    <a:schemeClr val="accent1"/>
                  </a:solidFill>
                </a:rPr>
                <a:t>Model Zoo 2</a:t>
              </a:r>
              <a:endParaRPr lang="en-US" sz="1400" b="1">
                <a:solidFill>
                  <a:schemeClr val="accent1"/>
                </a:solidFill>
              </a:endParaRPr>
            </a:p>
          </p:txBody>
        </p:sp>
        <p:cxnSp>
          <p:nvCxnSpPr>
            <p:cNvPr id="112" name="Straight Connector 111">
              <a:extLst>
                <a:ext uri="{FF2B5EF4-FFF2-40B4-BE49-F238E27FC236}">
                  <a16:creationId xmlns:a16="http://schemas.microsoft.com/office/drawing/2014/main" id="{5202C443-DB1C-FF57-30F9-A183858257E0}"/>
                </a:ext>
              </a:extLst>
            </p:cNvPr>
            <p:cNvCxnSpPr>
              <a:cxnSpLocks/>
            </p:cNvCxnSpPr>
            <p:nvPr/>
          </p:nvCxnSpPr>
          <p:spPr>
            <a:xfrm>
              <a:off x="358775" y="3435869"/>
              <a:ext cx="736599" cy="0"/>
            </a:xfrm>
            <a:prstGeom prst="line">
              <a:avLst/>
            </a:prstGeom>
            <a:ln w="6350" cap="flat" cmpd="sng" algn="ctr">
              <a:solidFill>
                <a:srgbClr val="A0A0A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3397837-BAA1-200B-82CC-42AC5DD949D7}"/>
                </a:ext>
              </a:extLst>
            </p:cNvPr>
            <p:cNvCxnSpPr>
              <a:cxnSpLocks/>
            </p:cNvCxnSpPr>
            <p:nvPr/>
          </p:nvCxnSpPr>
          <p:spPr>
            <a:xfrm>
              <a:off x="1153430" y="2391813"/>
              <a:ext cx="0" cy="1011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73FEBA0-E70C-FB5B-1C83-1295F44119B3}"/>
                </a:ext>
              </a:extLst>
            </p:cNvPr>
            <p:cNvCxnSpPr>
              <a:cxnSpLocks/>
            </p:cNvCxnSpPr>
            <p:nvPr/>
          </p:nvCxnSpPr>
          <p:spPr>
            <a:xfrm>
              <a:off x="1153430" y="3468880"/>
              <a:ext cx="0" cy="101104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66ABD88-6EBA-D5D6-FA18-5BBC63004C22}"/>
              </a:ext>
            </a:extLst>
          </p:cNvPr>
          <p:cNvGrpSpPr/>
          <p:nvPr/>
        </p:nvGrpSpPr>
        <p:grpSpPr>
          <a:xfrm>
            <a:off x="4494002" y="1484218"/>
            <a:ext cx="4100665" cy="2995706"/>
            <a:chOff x="4494002" y="1484218"/>
            <a:chExt cx="4100665" cy="2995706"/>
          </a:xfrm>
        </p:grpSpPr>
        <p:grpSp>
          <p:nvGrpSpPr>
            <p:cNvPr id="11" name="Group 10">
              <a:extLst>
                <a:ext uri="{FF2B5EF4-FFF2-40B4-BE49-F238E27FC236}">
                  <a16:creationId xmlns:a16="http://schemas.microsoft.com/office/drawing/2014/main" id="{28419849-B244-BDC4-E9A8-8DF48D4B461D}"/>
                </a:ext>
              </a:extLst>
            </p:cNvPr>
            <p:cNvGrpSpPr/>
            <p:nvPr/>
          </p:nvGrpSpPr>
          <p:grpSpPr>
            <a:xfrm>
              <a:off x="4592952" y="1484218"/>
              <a:ext cx="4001715" cy="2925686"/>
              <a:chOff x="4592952" y="1484218"/>
              <a:chExt cx="4001715" cy="2925686"/>
            </a:xfrm>
          </p:grpSpPr>
          <p:cxnSp>
            <p:nvCxnSpPr>
              <p:cNvPr id="91" name="Straight Connector 90">
                <a:extLst>
                  <a:ext uri="{FF2B5EF4-FFF2-40B4-BE49-F238E27FC236}">
                    <a16:creationId xmlns:a16="http://schemas.microsoft.com/office/drawing/2014/main" id="{73E14A83-7404-EAF2-6216-E4C974421D40}"/>
                  </a:ext>
                </a:extLst>
              </p:cNvPr>
              <p:cNvCxnSpPr/>
              <p:nvPr/>
            </p:nvCxnSpPr>
            <p:spPr>
              <a:xfrm>
                <a:off x="4592952" y="2334182"/>
                <a:ext cx="777075"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6355E2E-744A-27AA-C192-8643F8A4BCAF}"/>
                  </a:ext>
                </a:extLst>
              </p:cNvPr>
              <p:cNvSpPr/>
              <p:nvPr/>
            </p:nvSpPr>
            <p:spPr>
              <a:xfrm>
                <a:off x="4592952" y="2364656"/>
                <a:ext cx="777075" cy="2045248"/>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Unfrozen weights</a:t>
                </a:r>
                <a:endParaRPr lang="en-US" sz="1000" i="1">
                  <a:solidFill>
                    <a:schemeClr val="tx1"/>
                  </a:solidFill>
                </a:endParaRPr>
              </a:p>
            </p:txBody>
          </p:sp>
          <p:sp>
            <p:nvSpPr>
              <p:cNvPr id="92" name="Rectangle 91">
                <a:extLst>
                  <a:ext uri="{FF2B5EF4-FFF2-40B4-BE49-F238E27FC236}">
                    <a16:creationId xmlns:a16="http://schemas.microsoft.com/office/drawing/2014/main" id="{0761E106-7A69-94FE-F74D-1916C41EE12A}"/>
                  </a:ext>
                </a:extLst>
              </p:cNvPr>
              <p:cNvSpPr/>
              <p:nvPr/>
            </p:nvSpPr>
            <p:spPr>
              <a:xfrm>
                <a:off x="4592952" y="1921744"/>
                <a:ext cx="777075"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rgbClr val="A98D55"/>
                    </a:solidFill>
                  </a:rPr>
                  <a:t>Weights in </a:t>
                </a:r>
                <a:br>
                  <a:rPr lang="en-US" sz="1100" b="1">
                    <a:solidFill>
                      <a:srgbClr val="A98D55"/>
                    </a:solidFill>
                  </a:rPr>
                </a:br>
                <a:r>
                  <a:rPr lang="en-US" sz="1100" b="1">
                    <a:solidFill>
                      <a:srgbClr val="A98D55"/>
                    </a:solidFill>
                  </a:rPr>
                  <a:t>TF blocks </a:t>
                </a:r>
              </a:p>
            </p:txBody>
          </p:sp>
          <p:cxnSp>
            <p:nvCxnSpPr>
              <p:cNvPr id="151" name="Straight Arrow Connector 150">
                <a:extLst>
                  <a:ext uri="{FF2B5EF4-FFF2-40B4-BE49-F238E27FC236}">
                    <a16:creationId xmlns:a16="http://schemas.microsoft.com/office/drawing/2014/main" id="{099901C9-CB45-77BF-BAAC-CB40435028C4}"/>
                  </a:ext>
                </a:extLst>
              </p:cNvPr>
              <p:cNvCxnSpPr/>
              <p:nvPr/>
            </p:nvCxnSpPr>
            <p:spPr>
              <a:xfrm>
                <a:off x="4783510" y="1590675"/>
                <a:ext cx="3811157" cy="0"/>
              </a:xfrm>
              <a:prstGeom prst="straightConnector1">
                <a:avLst/>
              </a:prstGeom>
              <a:ln>
                <a:solidFill>
                  <a:srgbClr val="A98D5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82EE4035-1544-5D43-6421-D391F11445B9}"/>
                  </a:ext>
                </a:extLst>
              </p:cNvPr>
              <p:cNvSpPr/>
              <p:nvPr/>
            </p:nvSpPr>
            <p:spPr>
              <a:xfrm>
                <a:off x="5680323" y="1484218"/>
                <a:ext cx="2017531" cy="212914"/>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a:solidFill>
                      <a:srgbClr val="AA8E57"/>
                    </a:solidFill>
                  </a:rPr>
                  <a:t>Downstream Task</a:t>
                </a:r>
              </a:p>
            </p:txBody>
          </p:sp>
        </p:grpSp>
        <p:cxnSp>
          <p:nvCxnSpPr>
            <p:cNvPr id="172" name="Straight Connector 171">
              <a:extLst>
                <a:ext uri="{FF2B5EF4-FFF2-40B4-BE49-F238E27FC236}">
                  <a16:creationId xmlns:a16="http://schemas.microsoft.com/office/drawing/2014/main" id="{FEB208A4-1432-0D2D-4A54-A4D6B57D2F15}"/>
                </a:ext>
              </a:extLst>
            </p:cNvPr>
            <p:cNvCxnSpPr>
              <a:cxnSpLocks/>
            </p:cNvCxnSpPr>
            <p:nvPr/>
          </p:nvCxnSpPr>
          <p:spPr>
            <a:xfrm>
              <a:off x="4494002" y="1590675"/>
              <a:ext cx="0" cy="2889249"/>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5" name="Right Triangle 174">
            <a:extLst>
              <a:ext uri="{FF2B5EF4-FFF2-40B4-BE49-F238E27FC236}">
                <a16:creationId xmlns:a16="http://schemas.microsoft.com/office/drawing/2014/main" id="{BCFF2229-E61F-45D7-543C-F88BF0F487AD}"/>
              </a:ext>
            </a:extLst>
          </p:cNvPr>
          <p:cNvSpPr/>
          <p:nvPr/>
        </p:nvSpPr>
        <p:spPr>
          <a:xfrm rot="10800000">
            <a:off x="8310563" y="-2"/>
            <a:ext cx="831410" cy="831410"/>
          </a:xfrm>
          <a:prstGeom prst="rtTriangl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EAFD607-A3B3-234C-E389-253535A4D529}"/>
              </a:ext>
            </a:extLst>
          </p:cNvPr>
          <p:cNvSpPr/>
          <p:nvPr/>
        </p:nvSpPr>
        <p:spPr>
          <a:xfrm>
            <a:off x="6431280" y="97894"/>
            <a:ext cx="2021084"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tx1"/>
                </a:solidFill>
              </a:rPr>
              <a:t>Latent Generating Factors</a:t>
            </a:r>
          </a:p>
        </p:txBody>
      </p:sp>
      <p:pic>
        <p:nvPicPr>
          <p:cNvPr id="178" name="Picture 177" descr="A green and black symbol&#10;&#10;Description automatically generated">
            <a:extLst>
              <a:ext uri="{FF2B5EF4-FFF2-40B4-BE49-F238E27FC236}">
                <a16:creationId xmlns:a16="http://schemas.microsoft.com/office/drawing/2014/main" id="{7B37A3C6-853A-8DFB-BA12-4ECEBED917D3}"/>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753645" y="71249"/>
            <a:ext cx="333303" cy="333303"/>
          </a:xfrm>
          <a:prstGeom prst="rect">
            <a:avLst/>
          </a:prstGeom>
        </p:spPr>
      </p:pic>
      <p:sp>
        <p:nvSpPr>
          <p:cNvPr id="18" name="TextBox 17">
            <a:extLst>
              <a:ext uri="{FF2B5EF4-FFF2-40B4-BE49-F238E27FC236}">
                <a16:creationId xmlns:a16="http://schemas.microsoft.com/office/drawing/2014/main" id="{686E1009-873E-2A36-9326-37C29456B6AD}"/>
              </a:ext>
            </a:extLst>
          </p:cNvPr>
          <p:cNvSpPr txBox="1"/>
          <p:nvPr/>
        </p:nvSpPr>
        <p:spPr>
          <a:xfrm>
            <a:off x="9757863" y="4028476"/>
            <a:ext cx="184731" cy="300082"/>
          </a:xfrm>
          <a:prstGeom prst="rect">
            <a:avLst/>
          </a:prstGeom>
          <a:noFill/>
        </p:spPr>
        <p:txBody>
          <a:bodyPr wrap="none" rtlCol="0">
            <a:spAutoFit/>
          </a:bodyPr>
          <a:lstStyle/>
          <a:p>
            <a:endParaRPr lang="en-CH"/>
          </a:p>
        </p:txBody>
      </p:sp>
    </p:spTree>
    <p:extLst>
      <p:ext uri="{BB962C8B-B14F-4D97-AF65-F5344CB8AC3E}">
        <p14:creationId xmlns:p14="http://schemas.microsoft.com/office/powerpoint/2010/main" val="254460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381B4-8A12-444A-811C-9DAB03DA3D1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8" name="think-cell data - do not delete" hidden="1">
                        <a:extLst>
                          <a:ext uri="{FF2B5EF4-FFF2-40B4-BE49-F238E27FC236}">
                            <a16:creationId xmlns:a16="http://schemas.microsoft.com/office/drawing/2014/main" id="{AB0381B4-8A12-444A-811C-9DAB03DA3D1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73D917F9-5338-408D-BB5D-E27E226C3528}"/>
              </a:ext>
            </a:extLst>
          </p:cNvPr>
          <p:cNvPicPr>
            <a:picLocks noChangeAspect="1"/>
          </p:cNvPicPr>
          <p:nvPr/>
        </p:nvPicPr>
        <p:blipFill rotWithShape="1">
          <a:blip r:embed="rId8">
            <a:extLst>
              <a:ext uri="{28A0092B-C50C-407E-A947-70E740481C1C}">
                <a14:useLocalDpi xmlns:a14="http://schemas.microsoft.com/office/drawing/2010/main" val="0"/>
              </a:ext>
            </a:extLst>
          </a:blip>
          <a:srcRect l="25042" r="43564"/>
          <a:stretch/>
        </p:blipFill>
        <p:spPr>
          <a:xfrm>
            <a:off x="0" y="0"/>
            <a:ext cx="2426941" cy="5143500"/>
          </a:xfrm>
          <a:prstGeom prst="rect">
            <a:avLst/>
          </a:prstGeom>
        </p:spPr>
      </p:pic>
      <p:sp>
        <p:nvSpPr>
          <p:cNvPr id="3" name="Rectangle 2">
            <a:extLst>
              <a:ext uri="{FF2B5EF4-FFF2-40B4-BE49-F238E27FC236}">
                <a16:creationId xmlns:a16="http://schemas.microsoft.com/office/drawing/2014/main" id="{7A7EC2F9-41A6-D0D9-243F-14256C3F685E}"/>
              </a:ext>
            </a:extLst>
          </p:cNvPr>
          <p:cNvSpPr/>
          <p:nvPr/>
        </p:nvSpPr>
        <p:spPr>
          <a:xfrm>
            <a:off x="0" y="0"/>
            <a:ext cx="2426941"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1">
            <a:extLst>
              <a:ext uri="{FF2B5EF4-FFF2-40B4-BE49-F238E27FC236}">
                <a16:creationId xmlns:a16="http://schemas.microsoft.com/office/drawing/2014/main" id="{BED4E8D3-5C30-AC1F-5761-4257D28A18EF}"/>
              </a:ext>
            </a:extLst>
          </p:cNvPr>
          <p:cNvSpPr txBox="1">
            <a:spLocks/>
          </p:cNvSpPr>
          <p:nvPr/>
        </p:nvSpPr>
        <p:spPr>
          <a:xfrm>
            <a:off x="358775" y="2266919"/>
            <a:ext cx="1908175" cy="609662"/>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2800">
                <a:solidFill>
                  <a:schemeClr val="bg1"/>
                </a:solidFill>
              </a:rPr>
              <a:t>Agenda</a:t>
            </a:r>
          </a:p>
        </p:txBody>
      </p:sp>
      <p:pic>
        <p:nvPicPr>
          <p:cNvPr id="5" name="Rectangle 9" descr="{&quot;templafy&quot;:{&quot;id&quot;:&quot;ecae834d-0ceb-4a6f-9f4a-41591a350c5c&quot;}}">
            <a:extLst>
              <a:ext uri="{FF2B5EF4-FFF2-40B4-BE49-F238E27FC236}">
                <a16:creationId xmlns:a16="http://schemas.microsoft.com/office/drawing/2014/main" id="{075DB763-760D-3AA3-BB9E-BBCDF10209D2}"/>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2" name="Rectangle 1">
            <a:extLst>
              <a:ext uri="{FF2B5EF4-FFF2-40B4-BE49-F238E27FC236}">
                <a16:creationId xmlns:a16="http://schemas.microsoft.com/office/drawing/2014/main" id="{D4376661-58A2-4220-92E1-06AB599CB87C}"/>
              </a:ext>
            </a:extLst>
          </p:cNvPr>
          <p:cNvSpPr/>
          <p:nvPr/>
        </p:nvSpPr>
        <p:spPr>
          <a:xfrm>
            <a:off x="3606800" y="976630"/>
            <a:ext cx="5202462" cy="31902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300"/>
              </a:spcAft>
            </a:pPr>
            <a:r>
              <a:rPr lang="en-US" sz="1800" b="1">
                <a:solidFill>
                  <a:srgbClr val="D9D9D9"/>
                </a:solidFill>
              </a:rPr>
              <a:t>Introduction</a:t>
            </a:r>
            <a:endParaRPr lang="en-US" sz="1800">
              <a:solidFill>
                <a:srgbClr val="D9D9D9"/>
              </a:solidFill>
            </a:endParaRPr>
          </a:p>
          <a:p>
            <a:pPr>
              <a:spcAft>
                <a:spcPts val="4300"/>
              </a:spcAft>
            </a:pPr>
            <a:r>
              <a:rPr lang="en-US" sz="1800" b="1">
                <a:solidFill>
                  <a:srgbClr val="D9D9D9"/>
                </a:solidFill>
              </a:rPr>
              <a:t>Configuration Space</a:t>
            </a:r>
            <a:endParaRPr lang="en-US" sz="1800">
              <a:solidFill>
                <a:srgbClr val="D9D9D9"/>
              </a:solidFill>
            </a:endParaRPr>
          </a:p>
          <a:p>
            <a:pPr>
              <a:spcAft>
                <a:spcPts val="4300"/>
              </a:spcAft>
            </a:pPr>
            <a:r>
              <a:rPr lang="en-US" sz="1800" b="1">
                <a:solidFill>
                  <a:srgbClr val="D9D9D9"/>
                </a:solidFill>
              </a:rPr>
              <a:t>Latent Generating Factors</a:t>
            </a:r>
          </a:p>
          <a:p>
            <a:pPr>
              <a:spcAft>
                <a:spcPts val="4300"/>
              </a:spcAft>
            </a:pPr>
            <a:r>
              <a:rPr lang="en-US" sz="1800" b="1">
                <a:solidFill>
                  <a:schemeClr val="accent1"/>
                </a:solidFill>
              </a:rPr>
              <a:t>Trainings Protocol</a:t>
            </a:r>
          </a:p>
          <a:p>
            <a:pPr>
              <a:spcAft>
                <a:spcPts val="4300"/>
              </a:spcAft>
            </a:pPr>
            <a:r>
              <a:rPr lang="en-US" sz="1800" b="1">
                <a:solidFill>
                  <a:srgbClr val="D9D9D9"/>
                </a:solidFill>
              </a:rPr>
              <a:t>Status &amp; Next Steps</a:t>
            </a:r>
          </a:p>
        </p:txBody>
      </p:sp>
      <p:sp>
        <p:nvSpPr>
          <p:cNvPr id="26" name="Freeform: Shape 25">
            <a:extLst>
              <a:ext uri="{FF2B5EF4-FFF2-40B4-BE49-F238E27FC236}">
                <a16:creationId xmlns:a16="http://schemas.microsoft.com/office/drawing/2014/main" id="{E75B161B-1EFC-401E-A686-51BBF394D657}"/>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9">
            <a:extLst>
              <a:ext uri="{FF2B5EF4-FFF2-40B4-BE49-F238E27FC236}">
                <a16:creationId xmlns:a16="http://schemas.microsoft.com/office/drawing/2014/main" id="{BDD1D0A4-A2CC-4D1D-BEE6-23CB1D5C15F4}"/>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US" smtClean="0"/>
              <a:pPr/>
              <a:t>18</a:t>
            </a:fld>
            <a:endParaRPr lang="en-US"/>
          </a:p>
        </p:txBody>
      </p:sp>
      <p:pic>
        <p:nvPicPr>
          <p:cNvPr id="18" name="Graphic 17" descr="Decision chart with solid fill">
            <a:extLst>
              <a:ext uri="{FF2B5EF4-FFF2-40B4-BE49-F238E27FC236}">
                <a16:creationId xmlns:a16="http://schemas.microsoft.com/office/drawing/2014/main" id="{86F31636-5D18-2E66-B602-580E0ACB39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19917" y="1411698"/>
            <a:ext cx="637525" cy="637525"/>
          </a:xfrm>
          <a:prstGeom prst="rect">
            <a:avLst/>
          </a:prstGeom>
          <a:extLst>
            <a:ext uri="{91240B29-F687-4F45-9708-019B960494DF}">
              <a14:hiddenLine xmlns:a14="http://schemas.microsoft.com/office/drawing/2010/main" w="6548" cap="flat">
                <a:solidFill>
                  <a:schemeClr val="accent2"/>
                </a:solidFill>
                <a:prstDash val="solid"/>
                <a:miter/>
              </a14:hiddenLine>
            </a:ext>
          </a:extLst>
        </p:spPr>
      </p:pic>
      <p:pic>
        <p:nvPicPr>
          <p:cNvPr id="9" name="Picture 8" descr="A green clipboard with black lines&#10;&#10;Description automatically generated">
            <a:extLst>
              <a:ext uri="{FF2B5EF4-FFF2-40B4-BE49-F238E27FC236}">
                <a16:creationId xmlns:a16="http://schemas.microsoft.com/office/drawing/2014/main" id="{B1A91713-15FE-1713-F257-719AE7D1EC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00685" y="3094277"/>
            <a:ext cx="503853" cy="503853"/>
          </a:xfrm>
          <a:prstGeom prst="rect">
            <a:avLst/>
          </a:prstGeom>
        </p:spPr>
      </p:pic>
      <p:pic>
        <p:nvPicPr>
          <p:cNvPr id="22" name="Picture 21" descr="A grey and white icon of test tubes&#10;&#10;Description automatically generated">
            <a:extLst>
              <a:ext uri="{FF2B5EF4-FFF2-40B4-BE49-F238E27FC236}">
                <a16:creationId xmlns:a16="http://schemas.microsoft.com/office/drawing/2014/main" id="{3F52A4FB-4BAE-50C8-EBDC-8253F3749E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7780" y="2266919"/>
            <a:ext cx="609662" cy="609662"/>
          </a:xfrm>
          <a:prstGeom prst="rect">
            <a:avLst/>
          </a:prstGeom>
        </p:spPr>
      </p:pic>
      <p:pic>
        <p:nvPicPr>
          <p:cNvPr id="28" name="Picture 27" descr="A calendar with several different options&#10;&#10;Description automatically generated with medium confidence">
            <a:extLst>
              <a:ext uri="{FF2B5EF4-FFF2-40B4-BE49-F238E27FC236}">
                <a16:creationId xmlns:a16="http://schemas.microsoft.com/office/drawing/2014/main" id="{28C3A625-E421-B2A5-FBA8-2D0A96AA41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0685" y="3914943"/>
            <a:ext cx="503853" cy="503853"/>
          </a:xfrm>
          <a:prstGeom prst="rect">
            <a:avLst/>
          </a:prstGeom>
        </p:spPr>
      </p:pic>
      <p:pic>
        <p:nvPicPr>
          <p:cNvPr id="30" name="Picture 29" descr="A white rocket with a black background&#10;&#10;Description automatically generated">
            <a:extLst>
              <a:ext uri="{FF2B5EF4-FFF2-40B4-BE49-F238E27FC236}">
                <a16:creationId xmlns:a16="http://schemas.microsoft.com/office/drawing/2014/main" id="{3617A9A0-99A1-6BF7-5BF6-4B89D41953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5935" y="654273"/>
            <a:ext cx="637525" cy="637525"/>
          </a:xfrm>
          <a:prstGeom prst="rect">
            <a:avLst/>
          </a:prstGeom>
        </p:spPr>
      </p:pic>
    </p:spTree>
    <p:custDataLst>
      <p:custData r:id="rId1"/>
      <p:custData r:id="rId2"/>
    </p:custDataLst>
    <p:extLst>
      <p:ext uri="{BB962C8B-B14F-4D97-AF65-F5344CB8AC3E}">
        <p14:creationId xmlns:p14="http://schemas.microsoft.com/office/powerpoint/2010/main" val="511674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7FBAC73-4681-86AD-BBB5-F4527AE89640}"/>
              </a:ext>
            </a:extLst>
          </p:cNvPr>
          <p:cNvGraphicFramePr>
            <a:graphicFrameLocks noChangeAspect="1"/>
          </p:cNvGraphicFramePr>
          <p:nvPr>
            <p:custDataLst>
              <p:tags r:id="rId1"/>
            </p:custDataLst>
            <p:extLst>
              <p:ext uri="{D42A27DB-BD31-4B8C-83A1-F6EECF244321}">
                <p14:modId xmlns:p14="http://schemas.microsoft.com/office/powerpoint/2010/main" val="1160799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F7FBAC73-4681-86AD-BBB5-F4527AE8964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66F09BF7-5B41-52A5-D40F-CDD549CA48B2}"/>
              </a:ext>
            </a:extLst>
          </p:cNvPr>
          <p:cNvSpPr>
            <a:spLocks noGrp="1"/>
          </p:cNvSpPr>
          <p:nvPr>
            <p:ph type="sldNum" sz="quarter" idx="12"/>
          </p:nvPr>
        </p:nvSpPr>
        <p:spPr/>
        <p:txBody>
          <a:bodyPr/>
          <a:lstStyle/>
          <a:p>
            <a:fld id="{7559FC98-AF75-4A00-A03C-DF9FEBF6BCB9}" type="slidenum">
              <a:rPr lang="en-GB" smtClean="0"/>
              <a:pPr/>
              <a:t>19</a:t>
            </a:fld>
            <a:endParaRPr lang="en-GB"/>
          </a:p>
        </p:txBody>
      </p:sp>
      <p:sp>
        <p:nvSpPr>
          <p:cNvPr id="9" name="Arrow: Pentagon 8">
            <a:extLst>
              <a:ext uri="{FF2B5EF4-FFF2-40B4-BE49-F238E27FC236}">
                <a16:creationId xmlns:a16="http://schemas.microsoft.com/office/drawing/2014/main" id="{F9B9A845-64DC-6EAE-1B0F-C6A23558ADA0}"/>
              </a:ext>
            </a:extLst>
          </p:cNvPr>
          <p:cNvSpPr/>
          <p:nvPr/>
        </p:nvSpPr>
        <p:spPr>
          <a:xfrm>
            <a:off x="1" y="0"/>
            <a:ext cx="2305049" cy="51435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DAE6A06-F8B8-7D4A-A57D-F34EF025D8B7}"/>
              </a:ext>
            </a:extLst>
          </p:cNvPr>
          <p:cNvSpPr>
            <a:spLocks noGrp="1"/>
          </p:cNvSpPr>
          <p:nvPr>
            <p:ph type="title"/>
          </p:nvPr>
        </p:nvSpPr>
        <p:spPr>
          <a:xfrm>
            <a:off x="365125" y="2266919"/>
            <a:ext cx="1574800" cy="609662"/>
          </a:xfrm>
        </p:spPr>
        <p:txBody>
          <a:bodyPr vert="horz"/>
          <a:lstStyle/>
          <a:p>
            <a:r>
              <a:rPr lang="de-DE">
                <a:solidFill>
                  <a:schemeClr val="bg1"/>
                </a:solidFill>
              </a:rPr>
              <a:t>Training </a:t>
            </a:r>
            <a:br>
              <a:rPr lang="de-DE">
                <a:solidFill>
                  <a:schemeClr val="bg1"/>
                </a:solidFill>
              </a:rPr>
            </a:br>
            <a:r>
              <a:rPr lang="de-DE">
                <a:solidFill>
                  <a:schemeClr val="bg1"/>
                </a:solidFill>
              </a:rPr>
              <a:t>Protocol</a:t>
            </a:r>
            <a:endParaRPr lang="en-US">
              <a:solidFill>
                <a:schemeClr val="bg1"/>
              </a:solidFill>
            </a:endParaRPr>
          </a:p>
        </p:txBody>
      </p:sp>
      <p:sp>
        <p:nvSpPr>
          <p:cNvPr id="14" name="Rectangle 13">
            <a:extLst>
              <a:ext uri="{FF2B5EF4-FFF2-40B4-BE49-F238E27FC236}">
                <a16:creationId xmlns:a16="http://schemas.microsoft.com/office/drawing/2014/main" id="{0F7329ED-28F7-5F0F-8DD6-C808BAD2E843}"/>
              </a:ext>
            </a:extLst>
          </p:cNvPr>
          <p:cNvSpPr/>
          <p:nvPr/>
        </p:nvSpPr>
        <p:spPr>
          <a:xfrm>
            <a:off x="3257971" y="532912"/>
            <a:ext cx="5819349" cy="4031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600">
                <a:solidFill>
                  <a:schemeClr val="tx1"/>
                </a:solidFill>
              </a:rPr>
              <a:t>Every model in our model zoos is trained </a:t>
            </a:r>
            <a:r>
              <a:rPr lang="en-US" sz="1600" b="1">
                <a:solidFill>
                  <a:schemeClr val="accent1"/>
                </a:solidFill>
              </a:rPr>
              <a:t>according to the </a:t>
            </a:r>
          </a:p>
          <a:p>
            <a:r>
              <a:rPr lang="en-US" sz="1600" b="1">
                <a:solidFill>
                  <a:schemeClr val="accent1"/>
                </a:solidFill>
              </a:rPr>
              <a:t>same protocol </a:t>
            </a:r>
          </a:p>
          <a:p>
            <a:endParaRPr lang="en-US" sz="1600">
              <a:solidFill>
                <a:schemeClr val="tx1"/>
              </a:solidFill>
            </a:endParaRPr>
          </a:p>
          <a:p>
            <a:r>
              <a:rPr lang="en-US" sz="1600">
                <a:solidFill>
                  <a:schemeClr val="tx1"/>
                </a:solidFill>
              </a:rPr>
              <a:t>We keep the </a:t>
            </a:r>
            <a:r>
              <a:rPr lang="en-US" sz="1600" b="1">
                <a:solidFill>
                  <a:schemeClr val="accent1"/>
                </a:solidFill>
              </a:rPr>
              <a:t>same train (80%), validation (10%) and test (10%) splits</a:t>
            </a:r>
            <a:r>
              <a:rPr lang="en-US" sz="1600">
                <a:solidFill>
                  <a:schemeClr val="accent1"/>
                </a:solidFill>
              </a:rPr>
              <a:t> </a:t>
            </a:r>
            <a:r>
              <a:rPr lang="en-US" sz="1600">
                <a:solidFill>
                  <a:schemeClr val="tx1"/>
                </a:solidFill>
              </a:rPr>
              <a:t>for each zoo on the downstream tasks</a:t>
            </a:r>
          </a:p>
          <a:p>
            <a:endParaRPr lang="en-US" sz="1600">
              <a:solidFill>
                <a:schemeClr val="tx1"/>
              </a:solidFill>
            </a:endParaRPr>
          </a:p>
          <a:p>
            <a:r>
              <a:rPr lang="en-US" sz="1600">
                <a:solidFill>
                  <a:schemeClr val="tx1"/>
                </a:solidFill>
              </a:rPr>
              <a:t>We will train during</a:t>
            </a:r>
          </a:p>
          <a:p>
            <a:pPr marL="285750" indent="-285750">
              <a:buFont typeface="Arial" panose="020B0604020202020204" pitchFamily="34" charset="0"/>
              <a:buChar char="•"/>
            </a:pPr>
            <a:r>
              <a:rPr lang="en-US" sz="1600" b="1">
                <a:solidFill>
                  <a:schemeClr val="tx2"/>
                </a:solidFill>
              </a:rPr>
              <a:t>Pre-Text </a:t>
            </a:r>
            <a:r>
              <a:rPr lang="en-US" sz="1600">
                <a:solidFill>
                  <a:schemeClr val="tx1"/>
                </a:solidFill>
              </a:rPr>
              <a:t>for 10 epochs</a:t>
            </a:r>
          </a:p>
          <a:p>
            <a:pPr marL="285750" indent="-285750">
              <a:buFont typeface="Arial" panose="020B0604020202020204" pitchFamily="34" charset="0"/>
              <a:buChar char="•"/>
            </a:pPr>
            <a:r>
              <a:rPr lang="en-US" sz="1600" b="1">
                <a:solidFill>
                  <a:srgbClr val="AA8E57"/>
                </a:solidFill>
              </a:rPr>
              <a:t>Downstream Task </a:t>
            </a:r>
            <a:r>
              <a:rPr lang="en-US" sz="1600">
                <a:solidFill>
                  <a:schemeClr val="tx1"/>
                </a:solidFill>
              </a:rPr>
              <a:t>for 5 epochs</a:t>
            </a:r>
          </a:p>
          <a:p>
            <a:endParaRPr lang="en-US" sz="1600">
              <a:solidFill>
                <a:schemeClr val="tx1"/>
              </a:solidFill>
            </a:endParaRPr>
          </a:p>
          <a:p>
            <a:r>
              <a:rPr lang="en-US" sz="1600">
                <a:solidFill>
                  <a:schemeClr val="tx1"/>
                </a:solidFill>
              </a:rPr>
              <a:t>At every epoch, we will </a:t>
            </a:r>
            <a:r>
              <a:rPr lang="en-US" sz="1600" b="1">
                <a:solidFill>
                  <a:schemeClr val="accent1"/>
                </a:solidFill>
              </a:rPr>
              <a:t>record the model checkpoints </a:t>
            </a:r>
            <a:r>
              <a:rPr lang="en-US" sz="1600">
                <a:solidFill>
                  <a:schemeClr val="tx1"/>
                </a:solidFill>
              </a:rPr>
              <a:t>as </a:t>
            </a:r>
          </a:p>
          <a:p>
            <a:r>
              <a:rPr lang="en-US" sz="1600">
                <a:solidFill>
                  <a:schemeClr val="tx1"/>
                </a:solidFill>
              </a:rPr>
              <a:t>well as accuracy and loss of all splits </a:t>
            </a:r>
          </a:p>
          <a:p>
            <a:endParaRPr lang="en-US" sz="1600">
              <a:solidFill>
                <a:schemeClr val="tx1"/>
              </a:solidFill>
            </a:endParaRPr>
          </a:p>
          <a:p>
            <a:r>
              <a:rPr lang="en-US" sz="1600">
                <a:solidFill>
                  <a:schemeClr val="tx1"/>
                </a:solidFill>
              </a:rPr>
              <a:t>Ultimately, we aim to have </a:t>
            </a:r>
            <a:r>
              <a:rPr lang="en-US" sz="1600" b="1">
                <a:solidFill>
                  <a:schemeClr val="accent1"/>
                </a:solidFill>
              </a:rPr>
              <a:t>~500 model states </a:t>
            </a:r>
            <a:r>
              <a:rPr lang="en-US" sz="1600">
                <a:solidFill>
                  <a:schemeClr val="tx1"/>
                </a:solidFill>
              </a:rPr>
              <a:t>(~55B parameters)</a:t>
            </a:r>
          </a:p>
          <a:p>
            <a:pPr marL="285750" indent="-285750">
              <a:buFont typeface="Arial" panose="020B0604020202020204" pitchFamily="34" charset="0"/>
              <a:buChar char="•"/>
            </a:pPr>
            <a:r>
              <a:rPr lang="en-US" sz="1600" b="1">
                <a:solidFill>
                  <a:schemeClr val="tx2"/>
                </a:solidFill>
              </a:rPr>
              <a:t>Pre-Text Task:</a:t>
            </a:r>
            <a:r>
              <a:rPr lang="en-US" sz="1600">
                <a:solidFill>
                  <a:schemeClr val="tx1"/>
                </a:solidFill>
              </a:rPr>
              <a:t> ~60 model states</a:t>
            </a:r>
          </a:p>
          <a:p>
            <a:pPr marL="285750" indent="-285750">
              <a:buFont typeface="Arial" panose="020B0604020202020204" pitchFamily="34" charset="0"/>
              <a:buChar char="•"/>
            </a:pPr>
            <a:r>
              <a:rPr lang="en-US" sz="1600" b="1">
                <a:solidFill>
                  <a:srgbClr val="AA8E57"/>
                </a:solidFill>
              </a:rPr>
              <a:t>Downstream Task:</a:t>
            </a:r>
            <a:r>
              <a:rPr lang="en-US" sz="1600">
                <a:solidFill>
                  <a:srgbClr val="AA8E57"/>
                </a:solidFill>
              </a:rPr>
              <a:t> </a:t>
            </a:r>
            <a:r>
              <a:rPr lang="en-US" sz="1600">
                <a:solidFill>
                  <a:schemeClr val="tx1"/>
                </a:solidFill>
              </a:rPr>
              <a:t>~220  model states per model zoo</a:t>
            </a:r>
          </a:p>
        </p:txBody>
      </p:sp>
      <p:grpSp>
        <p:nvGrpSpPr>
          <p:cNvPr id="7" name="Group 6">
            <a:extLst>
              <a:ext uri="{FF2B5EF4-FFF2-40B4-BE49-F238E27FC236}">
                <a16:creationId xmlns:a16="http://schemas.microsoft.com/office/drawing/2014/main" id="{040C1B58-C01A-B7F3-9445-ADA7C767F87B}"/>
              </a:ext>
            </a:extLst>
          </p:cNvPr>
          <p:cNvGrpSpPr>
            <a:grpSpLocks noChangeAspect="1"/>
          </p:cNvGrpSpPr>
          <p:nvPr/>
        </p:nvGrpSpPr>
        <p:grpSpPr>
          <a:xfrm>
            <a:off x="2716469" y="654994"/>
            <a:ext cx="369595" cy="369595"/>
            <a:chOff x="982662" y="1847850"/>
            <a:chExt cx="269875" cy="269875"/>
          </a:xfrm>
        </p:grpSpPr>
        <p:sp>
          <p:nvSpPr>
            <p:cNvPr id="10" name="Oval 9">
              <a:extLst>
                <a:ext uri="{FF2B5EF4-FFF2-40B4-BE49-F238E27FC236}">
                  <a16:creationId xmlns:a16="http://schemas.microsoft.com/office/drawing/2014/main" id="{FDC98391-8254-11DA-5EE4-CA70C31EB359}"/>
                </a:ext>
              </a:extLst>
            </p:cNvPr>
            <p:cNvSpPr>
              <a:spLocks noChangeArrowheads="1"/>
            </p:cNvSpPr>
            <p:nvPr/>
          </p:nvSpPr>
          <p:spPr bwMode="auto">
            <a:xfrm>
              <a:off x="982662" y="1847850"/>
              <a:ext cx="269875" cy="269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 name="Freeform 51">
              <a:extLst>
                <a:ext uri="{FF2B5EF4-FFF2-40B4-BE49-F238E27FC236}">
                  <a16:creationId xmlns:a16="http://schemas.microsoft.com/office/drawing/2014/main" id="{68F4C359-537A-A807-74D9-7A7B9C643948}"/>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2" name="Group 11">
            <a:extLst>
              <a:ext uri="{FF2B5EF4-FFF2-40B4-BE49-F238E27FC236}">
                <a16:creationId xmlns:a16="http://schemas.microsoft.com/office/drawing/2014/main" id="{F0A87150-5087-3CB6-A3E5-BBFAD72864B9}"/>
              </a:ext>
            </a:extLst>
          </p:cNvPr>
          <p:cNvGrpSpPr>
            <a:grpSpLocks noChangeAspect="1"/>
          </p:cNvGrpSpPr>
          <p:nvPr/>
        </p:nvGrpSpPr>
        <p:grpSpPr>
          <a:xfrm>
            <a:off x="2716469" y="1385011"/>
            <a:ext cx="369595" cy="369595"/>
            <a:chOff x="982662" y="1847850"/>
            <a:chExt cx="269875" cy="269875"/>
          </a:xfrm>
        </p:grpSpPr>
        <p:sp>
          <p:nvSpPr>
            <p:cNvPr id="13" name="Oval 12">
              <a:extLst>
                <a:ext uri="{FF2B5EF4-FFF2-40B4-BE49-F238E27FC236}">
                  <a16:creationId xmlns:a16="http://schemas.microsoft.com/office/drawing/2014/main" id="{F19F3A95-4A2F-6582-DC57-A9D672A50C10}"/>
                </a:ext>
              </a:extLst>
            </p:cNvPr>
            <p:cNvSpPr>
              <a:spLocks noChangeArrowheads="1"/>
            </p:cNvSpPr>
            <p:nvPr/>
          </p:nvSpPr>
          <p:spPr bwMode="auto">
            <a:xfrm>
              <a:off x="982662" y="1847850"/>
              <a:ext cx="269875" cy="269875"/>
            </a:xfrm>
            <a:prstGeom prst="ellipse">
              <a:avLst/>
            </a:prstGeom>
            <a:solidFill>
              <a:srgbClr val="00802F"/>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51">
              <a:extLst>
                <a:ext uri="{FF2B5EF4-FFF2-40B4-BE49-F238E27FC236}">
                  <a16:creationId xmlns:a16="http://schemas.microsoft.com/office/drawing/2014/main" id="{98D29D88-9753-B8B2-2DF3-38D22BACB408}"/>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6" name="Group 15">
            <a:extLst>
              <a:ext uri="{FF2B5EF4-FFF2-40B4-BE49-F238E27FC236}">
                <a16:creationId xmlns:a16="http://schemas.microsoft.com/office/drawing/2014/main" id="{063BB6AF-49C1-3947-6B2C-8FFB4F8DE4E4}"/>
              </a:ext>
            </a:extLst>
          </p:cNvPr>
          <p:cNvGrpSpPr>
            <a:grpSpLocks noChangeAspect="1"/>
          </p:cNvGrpSpPr>
          <p:nvPr/>
        </p:nvGrpSpPr>
        <p:grpSpPr>
          <a:xfrm>
            <a:off x="2716469" y="2262982"/>
            <a:ext cx="369595" cy="369595"/>
            <a:chOff x="982662" y="1847850"/>
            <a:chExt cx="269875" cy="269875"/>
          </a:xfrm>
        </p:grpSpPr>
        <p:sp>
          <p:nvSpPr>
            <p:cNvPr id="17" name="Oval 16">
              <a:extLst>
                <a:ext uri="{FF2B5EF4-FFF2-40B4-BE49-F238E27FC236}">
                  <a16:creationId xmlns:a16="http://schemas.microsoft.com/office/drawing/2014/main" id="{55FA0C58-5527-AAAB-8F6A-C5717610AB63}"/>
                </a:ext>
              </a:extLst>
            </p:cNvPr>
            <p:cNvSpPr>
              <a:spLocks noChangeArrowheads="1"/>
            </p:cNvSpPr>
            <p:nvPr/>
          </p:nvSpPr>
          <p:spPr bwMode="auto">
            <a:xfrm>
              <a:off x="982662" y="1847850"/>
              <a:ext cx="269875" cy="269875"/>
            </a:xfrm>
            <a:prstGeom prst="ellipse">
              <a:avLst/>
            </a:prstGeom>
            <a:solidFill>
              <a:srgbClr val="00802F"/>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51">
              <a:extLst>
                <a:ext uri="{FF2B5EF4-FFF2-40B4-BE49-F238E27FC236}">
                  <a16:creationId xmlns:a16="http://schemas.microsoft.com/office/drawing/2014/main" id="{61CFFB1A-D651-5840-8389-B6B1D191E04C}"/>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9" name="Group 18">
            <a:extLst>
              <a:ext uri="{FF2B5EF4-FFF2-40B4-BE49-F238E27FC236}">
                <a16:creationId xmlns:a16="http://schemas.microsoft.com/office/drawing/2014/main" id="{5743B155-159E-3435-65E8-B58E0875ED58}"/>
              </a:ext>
            </a:extLst>
          </p:cNvPr>
          <p:cNvGrpSpPr>
            <a:grpSpLocks noChangeAspect="1"/>
          </p:cNvGrpSpPr>
          <p:nvPr/>
        </p:nvGrpSpPr>
        <p:grpSpPr>
          <a:xfrm>
            <a:off x="2716469" y="3075782"/>
            <a:ext cx="369595" cy="369595"/>
            <a:chOff x="982662" y="1847850"/>
            <a:chExt cx="269875" cy="269875"/>
          </a:xfrm>
        </p:grpSpPr>
        <p:sp>
          <p:nvSpPr>
            <p:cNvPr id="20" name="Oval 19">
              <a:extLst>
                <a:ext uri="{FF2B5EF4-FFF2-40B4-BE49-F238E27FC236}">
                  <a16:creationId xmlns:a16="http://schemas.microsoft.com/office/drawing/2014/main" id="{E5F4B8F3-CF6A-088B-EF89-49780383F334}"/>
                </a:ext>
              </a:extLst>
            </p:cNvPr>
            <p:cNvSpPr>
              <a:spLocks noChangeArrowheads="1"/>
            </p:cNvSpPr>
            <p:nvPr/>
          </p:nvSpPr>
          <p:spPr bwMode="auto">
            <a:xfrm>
              <a:off x="982662" y="1847850"/>
              <a:ext cx="269875" cy="269875"/>
            </a:xfrm>
            <a:prstGeom prst="ellipse">
              <a:avLst/>
            </a:prstGeom>
            <a:solidFill>
              <a:srgbClr val="00802F"/>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51">
              <a:extLst>
                <a:ext uri="{FF2B5EF4-FFF2-40B4-BE49-F238E27FC236}">
                  <a16:creationId xmlns:a16="http://schemas.microsoft.com/office/drawing/2014/main" id="{4A22C13C-BC12-571B-CB2C-80C236623CD8}"/>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22" name="Group 21">
            <a:extLst>
              <a:ext uri="{FF2B5EF4-FFF2-40B4-BE49-F238E27FC236}">
                <a16:creationId xmlns:a16="http://schemas.microsoft.com/office/drawing/2014/main" id="{A0EEE9CD-7CC3-8E73-141B-90EC07471D19}"/>
              </a:ext>
            </a:extLst>
          </p:cNvPr>
          <p:cNvGrpSpPr>
            <a:grpSpLocks noChangeAspect="1"/>
          </p:cNvGrpSpPr>
          <p:nvPr/>
        </p:nvGrpSpPr>
        <p:grpSpPr>
          <a:xfrm>
            <a:off x="2716469" y="3932125"/>
            <a:ext cx="369595" cy="369595"/>
            <a:chOff x="982662" y="1847850"/>
            <a:chExt cx="269875" cy="269875"/>
          </a:xfrm>
        </p:grpSpPr>
        <p:sp>
          <p:nvSpPr>
            <p:cNvPr id="23" name="Oval 22">
              <a:extLst>
                <a:ext uri="{FF2B5EF4-FFF2-40B4-BE49-F238E27FC236}">
                  <a16:creationId xmlns:a16="http://schemas.microsoft.com/office/drawing/2014/main" id="{D2E34255-F977-9D4E-4F05-357C74B2036E}"/>
                </a:ext>
              </a:extLst>
            </p:cNvPr>
            <p:cNvSpPr>
              <a:spLocks noChangeArrowheads="1"/>
            </p:cNvSpPr>
            <p:nvPr/>
          </p:nvSpPr>
          <p:spPr bwMode="auto">
            <a:xfrm>
              <a:off x="982662" y="1847850"/>
              <a:ext cx="269875" cy="269875"/>
            </a:xfrm>
            <a:prstGeom prst="ellipse">
              <a:avLst/>
            </a:prstGeom>
            <a:solidFill>
              <a:srgbClr val="00802F"/>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4" name="Freeform 51">
              <a:extLst>
                <a:ext uri="{FF2B5EF4-FFF2-40B4-BE49-F238E27FC236}">
                  <a16:creationId xmlns:a16="http://schemas.microsoft.com/office/drawing/2014/main" id="{CD29C8D7-4ED7-AEC6-D14B-488E0B3EBC4C}"/>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pic>
        <p:nvPicPr>
          <p:cNvPr id="27" name="Rectangle 9" descr="{&quot;templafy&quot;:{&quot;id&quot;:&quot;ecae834d-0ceb-4a6f-9f4a-41591a350c5c&quot;}}">
            <a:extLst>
              <a:ext uri="{FF2B5EF4-FFF2-40B4-BE49-F238E27FC236}">
                <a16:creationId xmlns:a16="http://schemas.microsoft.com/office/drawing/2014/main" id="{5F83E1AD-D2F0-5BC0-D2F1-080BA890302A}"/>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30" name="Right Triangle 29">
            <a:extLst>
              <a:ext uri="{FF2B5EF4-FFF2-40B4-BE49-F238E27FC236}">
                <a16:creationId xmlns:a16="http://schemas.microsoft.com/office/drawing/2014/main" id="{8C6C5957-529D-E308-F5F8-BEBD19B36669}"/>
              </a:ext>
            </a:extLst>
          </p:cNvPr>
          <p:cNvSpPr/>
          <p:nvPr/>
        </p:nvSpPr>
        <p:spPr>
          <a:xfrm rot="10800000">
            <a:off x="8310563" y="-2"/>
            <a:ext cx="831410" cy="831410"/>
          </a:xfrm>
          <a:prstGeom prst="rtTriangl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0B521F-9C72-789C-3FF2-E6A654F0ED39}"/>
              </a:ext>
            </a:extLst>
          </p:cNvPr>
          <p:cNvSpPr/>
          <p:nvPr/>
        </p:nvSpPr>
        <p:spPr>
          <a:xfrm>
            <a:off x="7202684" y="97894"/>
            <a:ext cx="1249680"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tx1"/>
                </a:solidFill>
              </a:rPr>
              <a:t>Training Protocol</a:t>
            </a:r>
          </a:p>
        </p:txBody>
      </p:sp>
      <p:pic>
        <p:nvPicPr>
          <p:cNvPr id="32" name="Picture 31" descr="A green clipboard with black lines&#10;&#10;Description automatically generated">
            <a:extLst>
              <a:ext uri="{FF2B5EF4-FFF2-40B4-BE49-F238E27FC236}">
                <a16:creationId xmlns:a16="http://schemas.microsoft.com/office/drawing/2014/main" id="{55260258-1AAD-E467-6785-F7199CA8C5C0}"/>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769985" y="76523"/>
            <a:ext cx="307335" cy="307335"/>
          </a:xfrm>
          <a:prstGeom prst="rect">
            <a:avLst/>
          </a:prstGeom>
        </p:spPr>
      </p:pic>
    </p:spTree>
    <p:extLst>
      <p:ext uri="{BB962C8B-B14F-4D97-AF65-F5344CB8AC3E}">
        <p14:creationId xmlns:p14="http://schemas.microsoft.com/office/powerpoint/2010/main" val="97655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381B4-8A12-444A-811C-9DAB03DA3D18}"/>
              </a:ext>
            </a:extLst>
          </p:cNvPr>
          <p:cNvGraphicFramePr>
            <a:graphicFrameLocks noChangeAspect="1"/>
          </p:cNvGraphicFramePr>
          <p:nvPr>
            <p:custDataLst>
              <p:tags r:id="rId3"/>
            </p:custDataLst>
            <p:extLst>
              <p:ext uri="{D42A27DB-BD31-4B8C-83A1-F6EECF244321}">
                <p14:modId xmlns:p14="http://schemas.microsoft.com/office/powerpoint/2010/main" val="479003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8" name="think-cell data - do not delete" hidden="1">
                        <a:extLst>
                          <a:ext uri="{FF2B5EF4-FFF2-40B4-BE49-F238E27FC236}">
                            <a16:creationId xmlns:a16="http://schemas.microsoft.com/office/drawing/2014/main" id="{AB0381B4-8A12-444A-811C-9DAB03DA3D1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73D917F9-5338-408D-BB5D-E27E226C3528}"/>
              </a:ext>
            </a:extLst>
          </p:cNvPr>
          <p:cNvPicPr>
            <a:picLocks noChangeAspect="1"/>
          </p:cNvPicPr>
          <p:nvPr/>
        </p:nvPicPr>
        <p:blipFill rotWithShape="1">
          <a:blip r:embed="rId8">
            <a:extLst>
              <a:ext uri="{28A0092B-C50C-407E-A947-70E740481C1C}">
                <a14:useLocalDpi xmlns:a14="http://schemas.microsoft.com/office/drawing/2010/main" val="0"/>
              </a:ext>
            </a:extLst>
          </a:blip>
          <a:srcRect l="25042" r="43564"/>
          <a:stretch/>
        </p:blipFill>
        <p:spPr>
          <a:xfrm>
            <a:off x="0" y="0"/>
            <a:ext cx="2426941" cy="5143500"/>
          </a:xfrm>
          <a:prstGeom prst="rect">
            <a:avLst/>
          </a:prstGeom>
        </p:spPr>
      </p:pic>
      <p:sp>
        <p:nvSpPr>
          <p:cNvPr id="3" name="Rectangle 2">
            <a:extLst>
              <a:ext uri="{FF2B5EF4-FFF2-40B4-BE49-F238E27FC236}">
                <a16:creationId xmlns:a16="http://schemas.microsoft.com/office/drawing/2014/main" id="{7A7EC2F9-41A6-D0D9-243F-14256C3F685E}"/>
              </a:ext>
            </a:extLst>
          </p:cNvPr>
          <p:cNvSpPr/>
          <p:nvPr/>
        </p:nvSpPr>
        <p:spPr>
          <a:xfrm>
            <a:off x="0" y="0"/>
            <a:ext cx="2426941"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1">
            <a:extLst>
              <a:ext uri="{FF2B5EF4-FFF2-40B4-BE49-F238E27FC236}">
                <a16:creationId xmlns:a16="http://schemas.microsoft.com/office/drawing/2014/main" id="{BED4E8D3-5C30-AC1F-5761-4257D28A18EF}"/>
              </a:ext>
            </a:extLst>
          </p:cNvPr>
          <p:cNvSpPr txBox="1">
            <a:spLocks/>
          </p:cNvSpPr>
          <p:nvPr/>
        </p:nvSpPr>
        <p:spPr>
          <a:xfrm>
            <a:off x="358775" y="2266919"/>
            <a:ext cx="1908175" cy="609662"/>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2800">
                <a:solidFill>
                  <a:schemeClr val="bg1"/>
                </a:solidFill>
              </a:rPr>
              <a:t>Agenda</a:t>
            </a:r>
          </a:p>
        </p:txBody>
      </p:sp>
      <p:pic>
        <p:nvPicPr>
          <p:cNvPr id="5" name="Rectangle 9" descr="{&quot;templafy&quot;:{&quot;id&quot;:&quot;ecae834d-0ceb-4a6f-9f4a-41591a350c5c&quot;}}">
            <a:extLst>
              <a:ext uri="{FF2B5EF4-FFF2-40B4-BE49-F238E27FC236}">
                <a16:creationId xmlns:a16="http://schemas.microsoft.com/office/drawing/2014/main" id="{075DB763-760D-3AA3-BB9E-BBCDF10209D2}"/>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2" name="Rectangle 1">
            <a:extLst>
              <a:ext uri="{FF2B5EF4-FFF2-40B4-BE49-F238E27FC236}">
                <a16:creationId xmlns:a16="http://schemas.microsoft.com/office/drawing/2014/main" id="{D4376661-58A2-4220-92E1-06AB599CB87C}"/>
              </a:ext>
            </a:extLst>
          </p:cNvPr>
          <p:cNvSpPr/>
          <p:nvPr/>
        </p:nvSpPr>
        <p:spPr>
          <a:xfrm>
            <a:off x="3606800" y="976630"/>
            <a:ext cx="5202462" cy="31902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300"/>
              </a:spcAft>
            </a:pPr>
            <a:r>
              <a:rPr lang="en-US" sz="1800" b="1">
                <a:solidFill>
                  <a:schemeClr val="accent1"/>
                </a:solidFill>
              </a:rPr>
              <a:t>Introduction</a:t>
            </a:r>
            <a:endParaRPr lang="en-US" sz="1800">
              <a:solidFill>
                <a:schemeClr val="tx1"/>
              </a:solidFill>
            </a:endParaRPr>
          </a:p>
          <a:p>
            <a:pPr>
              <a:spcAft>
                <a:spcPts val="4300"/>
              </a:spcAft>
            </a:pPr>
            <a:r>
              <a:rPr lang="en-US" sz="1800" b="1">
                <a:solidFill>
                  <a:schemeClr val="accent1"/>
                </a:solidFill>
              </a:rPr>
              <a:t>Configuration Space</a:t>
            </a:r>
            <a:endParaRPr lang="en-US" sz="1800">
              <a:solidFill>
                <a:schemeClr val="tx1"/>
              </a:solidFill>
            </a:endParaRPr>
          </a:p>
          <a:p>
            <a:pPr>
              <a:spcAft>
                <a:spcPts val="4300"/>
              </a:spcAft>
            </a:pPr>
            <a:r>
              <a:rPr lang="en-US" sz="1800" b="1">
                <a:solidFill>
                  <a:schemeClr val="accent1"/>
                </a:solidFill>
              </a:rPr>
              <a:t>Latent Generating Factors</a:t>
            </a:r>
          </a:p>
          <a:p>
            <a:pPr>
              <a:spcAft>
                <a:spcPts val="4300"/>
              </a:spcAft>
            </a:pPr>
            <a:r>
              <a:rPr lang="en-US" sz="1800" b="1">
                <a:solidFill>
                  <a:schemeClr val="accent1"/>
                </a:solidFill>
              </a:rPr>
              <a:t>Trainings Protocol</a:t>
            </a:r>
          </a:p>
          <a:p>
            <a:pPr>
              <a:spcAft>
                <a:spcPts val="4300"/>
              </a:spcAft>
            </a:pPr>
            <a:r>
              <a:rPr lang="en-US" sz="1800" b="1">
                <a:solidFill>
                  <a:schemeClr val="accent1"/>
                </a:solidFill>
              </a:rPr>
              <a:t>Status &amp; Next Steps</a:t>
            </a:r>
          </a:p>
        </p:txBody>
      </p:sp>
      <p:sp>
        <p:nvSpPr>
          <p:cNvPr id="26" name="Freeform: Shape 25">
            <a:extLst>
              <a:ext uri="{FF2B5EF4-FFF2-40B4-BE49-F238E27FC236}">
                <a16:creationId xmlns:a16="http://schemas.microsoft.com/office/drawing/2014/main" id="{E75B161B-1EFC-401E-A686-51BBF394D657}"/>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9">
            <a:extLst>
              <a:ext uri="{FF2B5EF4-FFF2-40B4-BE49-F238E27FC236}">
                <a16:creationId xmlns:a16="http://schemas.microsoft.com/office/drawing/2014/main" id="{BDD1D0A4-A2CC-4D1D-BEE6-23CB1D5C15F4}"/>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US" smtClean="0"/>
              <a:pPr/>
              <a:t>2</a:t>
            </a:fld>
            <a:endParaRPr lang="en-US"/>
          </a:p>
        </p:txBody>
      </p:sp>
      <p:pic>
        <p:nvPicPr>
          <p:cNvPr id="18" name="Graphic 17" descr="Decision chart with solid fill">
            <a:extLst>
              <a:ext uri="{FF2B5EF4-FFF2-40B4-BE49-F238E27FC236}">
                <a16:creationId xmlns:a16="http://schemas.microsoft.com/office/drawing/2014/main" id="{86F31636-5D18-2E66-B602-580E0ACB39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19917" y="1411698"/>
            <a:ext cx="637525" cy="637525"/>
          </a:xfrm>
          <a:prstGeom prst="rect">
            <a:avLst/>
          </a:prstGeom>
          <a:extLst>
            <a:ext uri="{91240B29-F687-4F45-9708-019B960494DF}">
              <a14:hiddenLine xmlns:a14="http://schemas.microsoft.com/office/drawing/2010/main" w="6548" cap="flat">
                <a:solidFill>
                  <a:schemeClr val="accent2"/>
                </a:solidFill>
                <a:prstDash val="solid"/>
                <a:miter/>
              </a14:hiddenLine>
            </a:ext>
          </a:extLst>
        </p:spPr>
      </p:pic>
      <p:pic>
        <p:nvPicPr>
          <p:cNvPr id="9" name="Picture 8" descr="A green clipboard with black lines&#10;&#10;Description automatically generated">
            <a:extLst>
              <a:ext uri="{FF2B5EF4-FFF2-40B4-BE49-F238E27FC236}">
                <a16:creationId xmlns:a16="http://schemas.microsoft.com/office/drawing/2014/main" id="{B1A91713-15FE-1713-F257-719AE7D1EC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00685" y="3094277"/>
            <a:ext cx="503853" cy="503853"/>
          </a:xfrm>
          <a:prstGeom prst="rect">
            <a:avLst/>
          </a:prstGeom>
        </p:spPr>
      </p:pic>
      <p:pic>
        <p:nvPicPr>
          <p:cNvPr id="15" name="Picture 14" descr="A green and black symbol&#10;&#10;Description automatically generated">
            <a:extLst>
              <a:ext uri="{FF2B5EF4-FFF2-40B4-BE49-F238E27FC236}">
                <a16:creationId xmlns:a16="http://schemas.microsoft.com/office/drawing/2014/main" id="{00B399DC-B36C-9681-2763-4EDF6885A29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7780" y="2266919"/>
            <a:ext cx="609662" cy="609662"/>
          </a:xfrm>
          <a:prstGeom prst="rect">
            <a:avLst/>
          </a:prstGeom>
        </p:spPr>
      </p:pic>
      <p:pic>
        <p:nvPicPr>
          <p:cNvPr id="24" name="Picture 23" descr="A green calendar with black lines&#10;&#10;Description automatically generated">
            <a:extLst>
              <a:ext uri="{FF2B5EF4-FFF2-40B4-BE49-F238E27FC236}">
                <a16:creationId xmlns:a16="http://schemas.microsoft.com/office/drawing/2014/main" id="{1AFD0A48-886D-5F80-02F5-FB1DB5F7B26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0685" y="3914943"/>
            <a:ext cx="503853" cy="503853"/>
          </a:xfrm>
          <a:prstGeom prst="rect">
            <a:avLst/>
          </a:prstGeom>
        </p:spPr>
      </p:pic>
      <p:pic>
        <p:nvPicPr>
          <p:cNvPr id="32" name="Picture 31" descr="A green rocket with a black background&#10;&#10;Description automatically generated">
            <a:extLst>
              <a:ext uri="{FF2B5EF4-FFF2-40B4-BE49-F238E27FC236}">
                <a16:creationId xmlns:a16="http://schemas.microsoft.com/office/drawing/2014/main" id="{677F7B81-1412-3825-E87A-9D9EE637A52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5935" y="654273"/>
            <a:ext cx="637525" cy="637525"/>
          </a:xfrm>
          <a:prstGeom prst="rect">
            <a:avLst/>
          </a:prstGeom>
        </p:spPr>
      </p:pic>
    </p:spTree>
    <p:custDataLst>
      <p:custData r:id="rId1"/>
      <p:custData r:id="rId2"/>
    </p:custDataLst>
    <p:extLst>
      <p:ext uri="{BB962C8B-B14F-4D97-AF65-F5344CB8AC3E}">
        <p14:creationId xmlns:p14="http://schemas.microsoft.com/office/powerpoint/2010/main" val="1815693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381B4-8A12-444A-811C-9DAB03DA3D1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8" name="think-cell data - do not delete" hidden="1">
                        <a:extLst>
                          <a:ext uri="{FF2B5EF4-FFF2-40B4-BE49-F238E27FC236}">
                            <a16:creationId xmlns:a16="http://schemas.microsoft.com/office/drawing/2014/main" id="{AB0381B4-8A12-444A-811C-9DAB03DA3D1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73D917F9-5338-408D-BB5D-E27E226C3528}"/>
              </a:ext>
            </a:extLst>
          </p:cNvPr>
          <p:cNvPicPr>
            <a:picLocks noChangeAspect="1"/>
          </p:cNvPicPr>
          <p:nvPr/>
        </p:nvPicPr>
        <p:blipFill rotWithShape="1">
          <a:blip r:embed="rId8">
            <a:extLst>
              <a:ext uri="{28A0092B-C50C-407E-A947-70E740481C1C}">
                <a14:useLocalDpi xmlns:a14="http://schemas.microsoft.com/office/drawing/2010/main" val="0"/>
              </a:ext>
            </a:extLst>
          </a:blip>
          <a:srcRect l="25042" r="43564"/>
          <a:stretch/>
        </p:blipFill>
        <p:spPr>
          <a:xfrm>
            <a:off x="0" y="0"/>
            <a:ext cx="2426941" cy="5143500"/>
          </a:xfrm>
          <a:prstGeom prst="rect">
            <a:avLst/>
          </a:prstGeom>
        </p:spPr>
      </p:pic>
      <p:sp>
        <p:nvSpPr>
          <p:cNvPr id="3" name="Rectangle 2">
            <a:extLst>
              <a:ext uri="{FF2B5EF4-FFF2-40B4-BE49-F238E27FC236}">
                <a16:creationId xmlns:a16="http://schemas.microsoft.com/office/drawing/2014/main" id="{7A7EC2F9-41A6-D0D9-243F-14256C3F685E}"/>
              </a:ext>
            </a:extLst>
          </p:cNvPr>
          <p:cNvSpPr/>
          <p:nvPr/>
        </p:nvSpPr>
        <p:spPr>
          <a:xfrm>
            <a:off x="0" y="0"/>
            <a:ext cx="2426941"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1">
            <a:extLst>
              <a:ext uri="{FF2B5EF4-FFF2-40B4-BE49-F238E27FC236}">
                <a16:creationId xmlns:a16="http://schemas.microsoft.com/office/drawing/2014/main" id="{BED4E8D3-5C30-AC1F-5761-4257D28A18EF}"/>
              </a:ext>
            </a:extLst>
          </p:cNvPr>
          <p:cNvSpPr txBox="1">
            <a:spLocks/>
          </p:cNvSpPr>
          <p:nvPr/>
        </p:nvSpPr>
        <p:spPr>
          <a:xfrm>
            <a:off x="358775" y="2266919"/>
            <a:ext cx="1908175" cy="609662"/>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2800">
                <a:solidFill>
                  <a:schemeClr val="bg1"/>
                </a:solidFill>
              </a:rPr>
              <a:t>Agenda</a:t>
            </a:r>
          </a:p>
        </p:txBody>
      </p:sp>
      <p:pic>
        <p:nvPicPr>
          <p:cNvPr id="5" name="Rectangle 9" descr="{&quot;templafy&quot;:{&quot;id&quot;:&quot;ecae834d-0ceb-4a6f-9f4a-41591a350c5c&quot;}}">
            <a:extLst>
              <a:ext uri="{FF2B5EF4-FFF2-40B4-BE49-F238E27FC236}">
                <a16:creationId xmlns:a16="http://schemas.microsoft.com/office/drawing/2014/main" id="{075DB763-760D-3AA3-BB9E-BBCDF10209D2}"/>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2" name="Rectangle 1">
            <a:extLst>
              <a:ext uri="{FF2B5EF4-FFF2-40B4-BE49-F238E27FC236}">
                <a16:creationId xmlns:a16="http://schemas.microsoft.com/office/drawing/2014/main" id="{D4376661-58A2-4220-92E1-06AB599CB87C}"/>
              </a:ext>
            </a:extLst>
          </p:cNvPr>
          <p:cNvSpPr/>
          <p:nvPr/>
        </p:nvSpPr>
        <p:spPr>
          <a:xfrm>
            <a:off x="3606800" y="976630"/>
            <a:ext cx="5202462" cy="31902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300"/>
              </a:spcAft>
            </a:pPr>
            <a:r>
              <a:rPr lang="en-US" sz="1800" b="1">
                <a:solidFill>
                  <a:srgbClr val="D9D9D9"/>
                </a:solidFill>
              </a:rPr>
              <a:t>Introduction</a:t>
            </a:r>
            <a:endParaRPr lang="en-US" sz="1800">
              <a:solidFill>
                <a:srgbClr val="D9D9D9"/>
              </a:solidFill>
            </a:endParaRPr>
          </a:p>
          <a:p>
            <a:pPr>
              <a:spcAft>
                <a:spcPts val="4300"/>
              </a:spcAft>
            </a:pPr>
            <a:r>
              <a:rPr lang="en-US" sz="1800" b="1">
                <a:solidFill>
                  <a:srgbClr val="D9D9D9"/>
                </a:solidFill>
              </a:rPr>
              <a:t>Configuration Space</a:t>
            </a:r>
            <a:endParaRPr lang="en-US" sz="1800">
              <a:solidFill>
                <a:srgbClr val="D9D9D9"/>
              </a:solidFill>
            </a:endParaRPr>
          </a:p>
          <a:p>
            <a:pPr>
              <a:spcAft>
                <a:spcPts val="4300"/>
              </a:spcAft>
            </a:pPr>
            <a:r>
              <a:rPr lang="en-US" sz="1800" b="1">
                <a:solidFill>
                  <a:srgbClr val="D9D9D9"/>
                </a:solidFill>
              </a:rPr>
              <a:t>Latent Generating Factors</a:t>
            </a:r>
          </a:p>
          <a:p>
            <a:pPr>
              <a:spcAft>
                <a:spcPts val="4300"/>
              </a:spcAft>
            </a:pPr>
            <a:r>
              <a:rPr lang="en-US" sz="1800" b="1">
                <a:solidFill>
                  <a:srgbClr val="D9D9D9"/>
                </a:solidFill>
              </a:rPr>
              <a:t>Trainings Protocol</a:t>
            </a:r>
          </a:p>
          <a:p>
            <a:pPr>
              <a:spcAft>
                <a:spcPts val="4300"/>
              </a:spcAft>
            </a:pPr>
            <a:r>
              <a:rPr lang="en-US" sz="1800" b="1">
                <a:solidFill>
                  <a:schemeClr val="accent1"/>
                </a:solidFill>
              </a:rPr>
              <a:t>Status &amp; Next Steps</a:t>
            </a:r>
          </a:p>
        </p:txBody>
      </p:sp>
      <p:sp>
        <p:nvSpPr>
          <p:cNvPr id="26" name="Freeform: Shape 25">
            <a:extLst>
              <a:ext uri="{FF2B5EF4-FFF2-40B4-BE49-F238E27FC236}">
                <a16:creationId xmlns:a16="http://schemas.microsoft.com/office/drawing/2014/main" id="{E75B161B-1EFC-401E-A686-51BBF394D657}"/>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9">
            <a:extLst>
              <a:ext uri="{FF2B5EF4-FFF2-40B4-BE49-F238E27FC236}">
                <a16:creationId xmlns:a16="http://schemas.microsoft.com/office/drawing/2014/main" id="{BDD1D0A4-A2CC-4D1D-BEE6-23CB1D5C15F4}"/>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US" smtClean="0"/>
              <a:pPr/>
              <a:t>20</a:t>
            </a:fld>
            <a:endParaRPr lang="en-US"/>
          </a:p>
        </p:txBody>
      </p:sp>
      <p:pic>
        <p:nvPicPr>
          <p:cNvPr id="18" name="Graphic 17" descr="Decision chart with solid fill">
            <a:extLst>
              <a:ext uri="{FF2B5EF4-FFF2-40B4-BE49-F238E27FC236}">
                <a16:creationId xmlns:a16="http://schemas.microsoft.com/office/drawing/2014/main" id="{86F31636-5D18-2E66-B602-580E0ACB39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19917" y="1411698"/>
            <a:ext cx="637525" cy="637525"/>
          </a:xfrm>
          <a:prstGeom prst="rect">
            <a:avLst/>
          </a:prstGeom>
          <a:extLst>
            <a:ext uri="{91240B29-F687-4F45-9708-019B960494DF}">
              <a14:hiddenLine xmlns:a14="http://schemas.microsoft.com/office/drawing/2010/main" w="6548" cap="flat">
                <a:solidFill>
                  <a:schemeClr val="accent2"/>
                </a:solidFill>
                <a:prstDash val="solid"/>
                <a:miter/>
              </a14:hiddenLine>
            </a:ext>
          </a:extLst>
        </p:spPr>
      </p:pic>
      <p:pic>
        <p:nvPicPr>
          <p:cNvPr id="6" name="Picture 5" descr="A grey clipboard with black background&#10;&#10;Description automatically generated">
            <a:extLst>
              <a:ext uri="{FF2B5EF4-FFF2-40B4-BE49-F238E27FC236}">
                <a16:creationId xmlns:a16="http://schemas.microsoft.com/office/drawing/2014/main" id="{A19417BE-166E-F268-8F4C-DA4E011E78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00685" y="3094277"/>
            <a:ext cx="503853" cy="503853"/>
          </a:xfrm>
          <a:prstGeom prst="rect">
            <a:avLst/>
          </a:prstGeom>
        </p:spPr>
      </p:pic>
      <p:pic>
        <p:nvPicPr>
          <p:cNvPr id="22" name="Picture 21" descr="A grey and white icon of test tubes&#10;&#10;Description automatically generated">
            <a:extLst>
              <a:ext uri="{FF2B5EF4-FFF2-40B4-BE49-F238E27FC236}">
                <a16:creationId xmlns:a16="http://schemas.microsoft.com/office/drawing/2014/main" id="{3F52A4FB-4BAE-50C8-EBDC-8253F3749E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7780" y="2266919"/>
            <a:ext cx="609662" cy="609662"/>
          </a:xfrm>
          <a:prstGeom prst="rect">
            <a:avLst/>
          </a:prstGeom>
        </p:spPr>
      </p:pic>
      <p:pic>
        <p:nvPicPr>
          <p:cNvPr id="30" name="Picture 29" descr="A white rocket with a black background&#10;&#10;Description automatically generated">
            <a:extLst>
              <a:ext uri="{FF2B5EF4-FFF2-40B4-BE49-F238E27FC236}">
                <a16:creationId xmlns:a16="http://schemas.microsoft.com/office/drawing/2014/main" id="{3617A9A0-99A1-6BF7-5BF6-4B89D419537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95935" y="654273"/>
            <a:ext cx="637525" cy="637525"/>
          </a:xfrm>
          <a:prstGeom prst="rect">
            <a:avLst/>
          </a:prstGeom>
        </p:spPr>
      </p:pic>
      <p:pic>
        <p:nvPicPr>
          <p:cNvPr id="13" name="Picture 12" descr="A green calendar with black lines&#10;&#10;Description automatically generated">
            <a:extLst>
              <a:ext uri="{FF2B5EF4-FFF2-40B4-BE49-F238E27FC236}">
                <a16:creationId xmlns:a16="http://schemas.microsoft.com/office/drawing/2014/main" id="{2916FF53-459E-7852-F1BC-85BADF28456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00685" y="3914943"/>
            <a:ext cx="503853" cy="503853"/>
          </a:xfrm>
          <a:prstGeom prst="rect">
            <a:avLst/>
          </a:prstGeom>
        </p:spPr>
      </p:pic>
    </p:spTree>
    <p:custDataLst>
      <p:custData r:id="rId1"/>
      <p:custData r:id="rId2"/>
    </p:custDataLst>
    <p:extLst>
      <p:ext uri="{BB962C8B-B14F-4D97-AF65-F5344CB8AC3E}">
        <p14:creationId xmlns:p14="http://schemas.microsoft.com/office/powerpoint/2010/main" val="3033083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419CC4A-FDC8-B34D-28D3-935022DA3CF0}"/>
              </a:ext>
            </a:extLst>
          </p:cNvPr>
          <p:cNvGraphicFramePr>
            <a:graphicFrameLocks noChangeAspect="1"/>
          </p:cNvGraphicFramePr>
          <p:nvPr>
            <p:custDataLst>
              <p:tags r:id="rId1"/>
            </p:custDataLst>
            <p:extLst>
              <p:ext uri="{D42A27DB-BD31-4B8C-83A1-F6EECF244321}">
                <p14:modId xmlns:p14="http://schemas.microsoft.com/office/powerpoint/2010/main" val="3234859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7419CC4A-FDC8-B34D-28D3-935022DA3C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747019E0-1EFB-6D3C-F09F-46931A2BD740}"/>
              </a:ext>
            </a:extLst>
          </p:cNvPr>
          <p:cNvSpPr>
            <a:spLocks noGrp="1"/>
          </p:cNvSpPr>
          <p:nvPr>
            <p:ph type="sldNum" sz="quarter" idx="12"/>
          </p:nvPr>
        </p:nvSpPr>
        <p:spPr/>
        <p:txBody>
          <a:bodyPr/>
          <a:lstStyle/>
          <a:p>
            <a:fld id="{7559FC98-AF75-4A00-A03C-DF9FEBF6BCB9}" type="slidenum">
              <a:rPr lang="en-GB" smtClean="0"/>
              <a:pPr/>
              <a:t>21</a:t>
            </a:fld>
            <a:endParaRPr lang="en-GB"/>
          </a:p>
        </p:txBody>
      </p:sp>
      <p:sp>
        <p:nvSpPr>
          <p:cNvPr id="5" name="Rectangle 4">
            <a:extLst>
              <a:ext uri="{FF2B5EF4-FFF2-40B4-BE49-F238E27FC236}">
                <a16:creationId xmlns:a16="http://schemas.microsoft.com/office/drawing/2014/main" id="{CFC3E164-4733-7AF0-11EE-53CF82469AB9}"/>
              </a:ext>
            </a:extLst>
          </p:cNvPr>
          <p:cNvSpPr/>
          <p:nvPr/>
        </p:nvSpPr>
        <p:spPr>
          <a:xfrm>
            <a:off x="3403600" y="590439"/>
            <a:ext cx="5166873" cy="189282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Aft>
                <a:spcPts val="1800"/>
              </a:spcAft>
            </a:pPr>
            <a:r>
              <a:rPr lang="en-US" sz="1800">
                <a:solidFill>
                  <a:schemeClr val="tx1"/>
                </a:solidFill>
              </a:rPr>
              <a:t>Conduct literature research </a:t>
            </a:r>
          </a:p>
          <a:p>
            <a:pPr>
              <a:spcAft>
                <a:spcPts val="1800"/>
              </a:spcAft>
            </a:pPr>
            <a:r>
              <a:rPr lang="en-US" sz="1800">
                <a:solidFill>
                  <a:schemeClr val="tx1"/>
                </a:solidFill>
              </a:rPr>
              <a:t>Decide on configuration setup</a:t>
            </a:r>
          </a:p>
          <a:p>
            <a:pPr>
              <a:spcAft>
                <a:spcPts val="1800"/>
              </a:spcAft>
            </a:pPr>
            <a:r>
              <a:rPr lang="en-US" sz="1800">
                <a:solidFill>
                  <a:schemeClr val="tx1"/>
                </a:solidFill>
              </a:rPr>
              <a:t>Explore latent generating factors</a:t>
            </a:r>
          </a:p>
          <a:p>
            <a:pPr>
              <a:spcAft>
                <a:spcPts val="600"/>
              </a:spcAft>
            </a:pPr>
            <a:r>
              <a:rPr lang="en-US" sz="1800">
                <a:solidFill>
                  <a:schemeClr val="tx1"/>
                </a:solidFill>
              </a:rPr>
              <a:t>Build code for pre-training</a:t>
            </a:r>
            <a:endParaRPr lang="en-US" sz="1800">
              <a:solidFill>
                <a:schemeClr val="tx1"/>
              </a:solidFill>
              <a:latin typeface="Gill Sans Nova" panose="020B0602020104020203" pitchFamily="34" charset="0"/>
            </a:endParaRPr>
          </a:p>
        </p:txBody>
      </p:sp>
      <p:sp>
        <p:nvSpPr>
          <p:cNvPr id="18" name="Rectangle 17">
            <a:extLst>
              <a:ext uri="{FF2B5EF4-FFF2-40B4-BE49-F238E27FC236}">
                <a16:creationId xmlns:a16="http://schemas.microsoft.com/office/drawing/2014/main" id="{9BF9F50D-3631-A817-D93C-413CE1CA4374}"/>
              </a:ext>
            </a:extLst>
          </p:cNvPr>
          <p:cNvSpPr/>
          <p:nvPr/>
        </p:nvSpPr>
        <p:spPr>
          <a:xfrm>
            <a:off x="3403600" y="2660236"/>
            <a:ext cx="5166873" cy="189282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Aft>
                <a:spcPts val="1800"/>
              </a:spcAft>
            </a:pPr>
            <a:r>
              <a:rPr lang="en-US" sz="1800">
                <a:solidFill>
                  <a:schemeClr val="tx1"/>
                </a:solidFill>
                <a:latin typeface="Gill Sans Nova" panose="020B0602020104020203" pitchFamily="34" charset="0"/>
              </a:rPr>
              <a:t>Build trainings pipeline </a:t>
            </a:r>
          </a:p>
          <a:p>
            <a:pPr>
              <a:spcAft>
                <a:spcPts val="1800"/>
              </a:spcAft>
            </a:pPr>
            <a:r>
              <a:rPr lang="en-US" sz="1800">
                <a:solidFill>
                  <a:schemeClr val="tx1"/>
                </a:solidFill>
                <a:latin typeface="Gill Sans Nova" panose="020B0602020104020203" pitchFamily="34" charset="0"/>
              </a:rPr>
              <a:t>Train our model zoos </a:t>
            </a:r>
          </a:p>
          <a:p>
            <a:pPr>
              <a:spcAft>
                <a:spcPts val="1800"/>
              </a:spcAft>
            </a:pPr>
            <a:r>
              <a:rPr lang="en-US" sz="1800">
                <a:solidFill>
                  <a:schemeClr val="tx1"/>
                </a:solidFill>
                <a:latin typeface="Gill Sans Nova" panose="020B0602020104020203" pitchFamily="34" charset="0"/>
              </a:rPr>
              <a:t>Investigate results </a:t>
            </a:r>
            <a:r>
              <a:rPr lang="en-US" sz="1600" i="1">
                <a:solidFill>
                  <a:schemeClr val="tx1"/>
                </a:solidFill>
                <a:latin typeface="Gill Sans Nova" panose="020B0602020104020203" pitchFamily="34" charset="0"/>
              </a:rPr>
              <a:t>(e.g., agreement score, weight space)</a:t>
            </a:r>
          </a:p>
          <a:p>
            <a:pPr>
              <a:spcAft>
                <a:spcPts val="1800"/>
              </a:spcAft>
            </a:pPr>
            <a:r>
              <a:rPr lang="en-US" sz="1800">
                <a:solidFill>
                  <a:schemeClr val="tx1"/>
                </a:solidFill>
                <a:latin typeface="Gill Sans Nova" panose="020B0602020104020203" pitchFamily="34" charset="0"/>
              </a:rPr>
              <a:t>Apply sparsification</a:t>
            </a:r>
          </a:p>
        </p:txBody>
      </p:sp>
      <p:sp>
        <p:nvSpPr>
          <p:cNvPr id="7" name="Right Triangle 6">
            <a:extLst>
              <a:ext uri="{FF2B5EF4-FFF2-40B4-BE49-F238E27FC236}">
                <a16:creationId xmlns:a16="http://schemas.microsoft.com/office/drawing/2014/main" id="{9459B6C3-CCD3-564D-EFEE-01B0268B74BE}"/>
              </a:ext>
            </a:extLst>
          </p:cNvPr>
          <p:cNvSpPr/>
          <p:nvPr/>
        </p:nvSpPr>
        <p:spPr>
          <a:xfrm rot="10800000">
            <a:off x="8310563" y="-2"/>
            <a:ext cx="831410" cy="831410"/>
          </a:xfrm>
          <a:prstGeom prst="rtTriangl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C870BE-AE43-8724-8DE9-FF5565E84941}"/>
              </a:ext>
            </a:extLst>
          </p:cNvPr>
          <p:cNvSpPr/>
          <p:nvPr/>
        </p:nvSpPr>
        <p:spPr>
          <a:xfrm>
            <a:off x="7202684" y="97894"/>
            <a:ext cx="1249680"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tx1"/>
                </a:solidFill>
              </a:rPr>
              <a:t>Status &amp; Next Steps</a:t>
            </a:r>
          </a:p>
        </p:txBody>
      </p:sp>
      <p:pic>
        <p:nvPicPr>
          <p:cNvPr id="10" name="Picture 9" descr="A green calendar with black lines&#10;&#10;Description automatically generated">
            <a:extLst>
              <a:ext uri="{FF2B5EF4-FFF2-40B4-BE49-F238E27FC236}">
                <a16:creationId xmlns:a16="http://schemas.microsoft.com/office/drawing/2014/main" id="{731D9DCC-F77B-296D-0599-6B9D1FB166A1}"/>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765827" y="88629"/>
            <a:ext cx="273278" cy="273278"/>
          </a:xfrm>
          <a:prstGeom prst="rect">
            <a:avLst/>
          </a:prstGeom>
        </p:spPr>
      </p:pic>
      <p:sp>
        <p:nvSpPr>
          <p:cNvPr id="3" name="Arrow: Pentagon 2">
            <a:extLst>
              <a:ext uri="{FF2B5EF4-FFF2-40B4-BE49-F238E27FC236}">
                <a16:creationId xmlns:a16="http://schemas.microsoft.com/office/drawing/2014/main" id="{EB0AB52F-2335-C79E-8172-20C06BBE61E9}"/>
              </a:ext>
            </a:extLst>
          </p:cNvPr>
          <p:cNvSpPr/>
          <p:nvPr/>
        </p:nvSpPr>
        <p:spPr>
          <a:xfrm>
            <a:off x="1" y="0"/>
            <a:ext cx="2305049" cy="51435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itle 1">
            <a:extLst>
              <a:ext uri="{FF2B5EF4-FFF2-40B4-BE49-F238E27FC236}">
                <a16:creationId xmlns:a16="http://schemas.microsoft.com/office/drawing/2014/main" id="{FEC498E3-BC36-2BA8-CB58-DEA4FBFD4C59}"/>
              </a:ext>
            </a:extLst>
          </p:cNvPr>
          <p:cNvSpPr txBox="1">
            <a:spLocks/>
          </p:cNvSpPr>
          <p:nvPr/>
        </p:nvSpPr>
        <p:spPr>
          <a:xfrm>
            <a:off x="250829" y="2660236"/>
            <a:ext cx="1501776" cy="1892826"/>
          </a:xfrm>
          <a:prstGeom prst="rect">
            <a:avLst/>
          </a:prstGeom>
        </p:spPr>
        <p:txBody>
          <a:bodyPr vert="horz" lIns="0" tIns="720000" rIns="0" bIns="0" rtlCol="0" anchor="ctr">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lgn="r"/>
            <a:r>
              <a:rPr lang="en-US">
                <a:solidFill>
                  <a:schemeClr val="bg1"/>
                </a:solidFill>
              </a:rPr>
              <a:t>Next </a:t>
            </a:r>
            <a:br>
              <a:rPr lang="en-US">
                <a:solidFill>
                  <a:schemeClr val="bg1"/>
                </a:solidFill>
              </a:rPr>
            </a:br>
            <a:r>
              <a:rPr lang="en-US">
                <a:solidFill>
                  <a:schemeClr val="bg1"/>
                </a:solidFill>
              </a:rPr>
              <a:t>steps</a:t>
            </a:r>
          </a:p>
        </p:txBody>
      </p:sp>
      <p:sp>
        <p:nvSpPr>
          <p:cNvPr id="20" name="Title 1">
            <a:extLst>
              <a:ext uri="{FF2B5EF4-FFF2-40B4-BE49-F238E27FC236}">
                <a16:creationId xmlns:a16="http://schemas.microsoft.com/office/drawing/2014/main" id="{E420520B-882B-2B9C-8D83-1A30CBD9AB93}"/>
              </a:ext>
            </a:extLst>
          </p:cNvPr>
          <p:cNvSpPr txBox="1">
            <a:spLocks/>
          </p:cNvSpPr>
          <p:nvPr/>
        </p:nvSpPr>
        <p:spPr>
          <a:xfrm>
            <a:off x="250829" y="590439"/>
            <a:ext cx="1501776" cy="1892826"/>
          </a:xfrm>
          <a:prstGeom prst="rect">
            <a:avLst/>
          </a:prstGeom>
        </p:spPr>
        <p:txBody>
          <a:bodyPr vert="horz" lIns="0" tIns="720000" rIns="0" bIns="0" rtlCol="0" anchor="ctr">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lgn="r"/>
            <a:r>
              <a:rPr lang="en-US">
                <a:solidFill>
                  <a:schemeClr val="bg1"/>
                </a:solidFill>
              </a:rPr>
              <a:t>Progress </a:t>
            </a:r>
            <a:br>
              <a:rPr lang="en-US">
                <a:solidFill>
                  <a:schemeClr val="bg1"/>
                </a:solidFill>
              </a:rPr>
            </a:br>
            <a:r>
              <a:rPr lang="en-US">
                <a:solidFill>
                  <a:schemeClr val="bg1"/>
                </a:solidFill>
              </a:rPr>
              <a:t>So Far</a:t>
            </a:r>
          </a:p>
        </p:txBody>
      </p:sp>
      <p:pic>
        <p:nvPicPr>
          <p:cNvPr id="32" name="Picture 31" descr="A white and black logo&#10;&#10;Description automatically generated">
            <a:extLst>
              <a:ext uri="{FF2B5EF4-FFF2-40B4-BE49-F238E27FC236}">
                <a16:creationId xmlns:a16="http://schemas.microsoft.com/office/drawing/2014/main" id="{D3BFDFA9-7003-1550-2713-207190268F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484" y="736415"/>
            <a:ext cx="667121" cy="667121"/>
          </a:xfrm>
          <a:prstGeom prst="rect">
            <a:avLst/>
          </a:prstGeom>
        </p:spPr>
      </p:pic>
      <p:pic>
        <p:nvPicPr>
          <p:cNvPr id="34" name="Picture 33" descr="A pair of white footprints&#10;&#10;Description automatically generated">
            <a:extLst>
              <a:ext uri="{FF2B5EF4-FFF2-40B4-BE49-F238E27FC236}">
                <a16:creationId xmlns:a16="http://schemas.microsoft.com/office/drawing/2014/main" id="{EC24101E-0ACC-6CD9-FCCB-48895429D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2280" y="2790654"/>
            <a:ext cx="750325" cy="750325"/>
          </a:xfrm>
          <a:prstGeom prst="rect">
            <a:avLst/>
          </a:prstGeom>
        </p:spPr>
      </p:pic>
      <p:grpSp>
        <p:nvGrpSpPr>
          <p:cNvPr id="35" name="Group 34">
            <a:extLst>
              <a:ext uri="{FF2B5EF4-FFF2-40B4-BE49-F238E27FC236}">
                <a16:creationId xmlns:a16="http://schemas.microsoft.com/office/drawing/2014/main" id="{8C532724-5E62-4A24-A73B-4164081FD13E}"/>
              </a:ext>
            </a:extLst>
          </p:cNvPr>
          <p:cNvGrpSpPr>
            <a:grpSpLocks noChangeAspect="1"/>
          </p:cNvGrpSpPr>
          <p:nvPr/>
        </p:nvGrpSpPr>
        <p:grpSpPr>
          <a:xfrm>
            <a:off x="2130435" y="1383397"/>
            <a:ext cx="306910" cy="306910"/>
            <a:chOff x="982662" y="1847850"/>
            <a:chExt cx="269875" cy="269875"/>
          </a:xfrm>
        </p:grpSpPr>
        <p:sp>
          <p:nvSpPr>
            <p:cNvPr id="36" name="Oval 35">
              <a:extLst>
                <a:ext uri="{FF2B5EF4-FFF2-40B4-BE49-F238E27FC236}">
                  <a16:creationId xmlns:a16="http://schemas.microsoft.com/office/drawing/2014/main" id="{863E85EC-1092-EBA4-A81D-B9BA699CA7F9}"/>
                </a:ext>
              </a:extLst>
            </p:cNvPr>
            <p:cNvSpPr>
              <a:spLocks noChangeArrowheads="1"/>
            </p:cNvSpPr>
            <p:nvPr/>
          </p:nvSpPr>
          <p:spPr bwMode="auto">
            <a:xfrm>
              <a:off x="982662" y="1847850"/>
              <a:ext cx="269875" cy="269875"/>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7" name="Freeform 51">
              <a:extLst>
                <a:ext uri="{FF2B5EF4-FFF2-40B4-BE49-F238E27FC236}">
                  <a16:creationId xmlns:a16="http://schemas.microsoft.com/office/drawing/2014/main" id="{009862AE-965C-4FF5-4BD1-B8208D134CEB}"/>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38" name="Group 37">
            <a:extLst>
              <a:ext uri="{FF2B5EF4-FFF2-40B4-BE49-F238E27FC236}">
                <a16:creationId xmlns:a16="http://schemas.microsoft.com/office/drawing/2014/main" id="{D09C62A5-F4EA-6413-1C7A-455EEA7AC92C}"/>
              </a:ext>
            </a:extLst>
          </p:cNvPr>
          <p:cNvGrpSpPr>
            <a:grpSpLocks noChangeAspect="1"/>
          </p:cNvGrpSpPr>
          <p:nvPr/>
        </p:nvGrpSpPr>
        <p:grpSpPr>
          <a:xfrm>
            <a:off x="2130435" y="3453194"/>
            <a:ext cx="306910" cy="306910"/>
            <a:chOff x="982662" y="1847850"/>
            <a:chExt cx="269875" cy="269875"/>
          </a:xfrm>
        </p:grpSpPr>
        <p:sp>
          <p:nvSpPr>
            <p:cNvPr id="39" name="Oval 38">
              <a:extLst>
                <a:ext uri="{FF2B5EF4-FFF2-40B4-BE49-F238E27FC236}">
                  <a16:creationId xmlns:a16="http://schemas.microsoft.com/office/drawing/2014/main" id="{D64EC79C-C47A-4F9D-FC47-63D4805B8986}"/>
                </a:ext>
              </a:extLst>
            </p:cNvPr>
            <p:cNvSpPr>
              <a:spLocks noChangeArrowheads="1"/>
            </p:cNvSpPr>
            <p:nvPr/>
          </p:nvSpPr>
          <p:spPr bwMode="auto">
            <a:xfrm>
              <a:off x="982662" y="1847850"/>
              <a:ext cx="269875" cy="269875"/>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0" name="Freeform 51">
              <a:extLst>
                <a:ext uri="{FF2B5EF4-FFF2-40B4-BE49-F238E27FC236}">
                  <a16:creationId xmlns:a16="http://schemas.microsoft.com/office/drawing/2014/main" id="{D75AC0A3-432C-003A-D948-36931727CBAC}"/>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41" name="Group 40">
            <a:extLst>
              <a:ext uri="{FF2B5EF4-FFF2-40B4-BE49-F238E27FC236}">
                <a16:creationId xmlns:a16="http://schemas.microsoft.com/office/drawing/2014/main" id="{F18C67BB-25F5-E7B2-081E-068C832309C8}"/>
              </a:ext>
            </a:extLst>
          </p:cNvPr>
          <p:cNvGrpSpPr>
            <a:grpSpLocks noChangeAspect="1"/>
          </p:cNvGrpSpPr>
          <p:nvPr/>
        </p:nvGrpSpPr>
        <p:grpSpPr>
          <a:xfrm>
            <a:off x="2963861" y="649287"/>
            <a:ext cx="306910" cy="306910"/>
            <a:chOff x="982662" y="3868738"/>
            <a:chExt cx="269875" cy="269875"/>
          </a:xfrm>
        </p:grpSpPr>
        <p:sp>
          <p:nvSpPr>
            <p:cNvPr id="42" name="Oval 16">
              <a:extLst>
                <a:ext uri="{FF2B5EF4-FFF2-40B4-BE49-F238E27FC236}">
                  <a16:creationId xmlns:a16="http://schemas.microsoft.com/office/drawing/2014/main" id="{97D4345B-E52E-E2C7-07F8-0B13E330D9FC}"/>
                </a:ext>
              </a:extLst>
            </p:cNvPr>
            <p:cNvSpPr>
              <a:spLocks noChangeArrowheads="1"/>
            </p:cNvSpPr>
            <p:nvPr/>
          </p:nvSpPr>
          <p:spPr bwMode="auto">
            <a:xfrm>
              <a:off x="982662" y="3868738"/>
              <a:ext cx="269875" cy="269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3" name="Freeform 17">
              <a:extLst>
                <a:ext uri="{FF2B5EF4-FFF2-40B4-BE49-F238E27FC236}">
                  <a16:creationId xmlns:a16="http://schemas.microsoft.com/office/drawing/2014/main" id="{F6EC4638-28C1-7C19-BD4B-14DD1FD3524F}"/>
                </a:ext>
              </a:extLst>
            </p:cNvPr>
            <p:cNvSpPr>
              <a:spLocks/>
            </p:cNvSpPr>
            <p:nvPr/>
          </p:nvSpPr>
          <p:spPr bwMode="auto">
            <a:xfrm>
              <a:off x="1050925" y="3938588"/>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44" name="Group 43">
            <a:extLst>
              <a:ext uri="{FF2B5EF4-FFF2-40B4-BE49-F238E27FC236}">
                <a16:creationId xmlns:a16="http://schemas.microsoft.com/office/drawing/2014/main" id="{5A98E031-6A27-C03D-CBAC-F1DBD0A94B74}"/>
              </a:ext>
            </a:extLst>
          </p:cNvPr>
          <p:cNvGrpSpPr>
            <a:grpSpLocks noChangeAspect="1"/>
          </p:cNvGrpSpPr>
          <p:nvPr/>
        </p:nvGrpSpPr>
        <p:grpSpPr>
          <a:xfrm>
            <a:off x="2963861" y="1125537"/>
            <a:ext cx="306910" cy="306910"/>
            <a:chOff x="982662" y="3868738"/>
            <a:chExt cx="269875" cy="269875"/>
          </a:xfrm>
        </p:grpSpPr>
        <p:sp>
          <p:nvSpPr>
            <p:cNvPr id="45" name="Oval 16">
              <a:extLst>
                <a:ext uri="{FF2B5EF4-FFF2-40B4-BE49-F238E27FC236}">
                  <a16:creationId xmlns:a16="http://schemas.microsoft.com/office/drawing/2014/main" id="{17F6DA59-3249-3800-AC4D-FC15119E7E92}"/>
                </a:ext>
              </a:extLst>
            </p:cNvPr>
            <p:cNvSpPr>
              <a:spLocks noChangeArrowheads="1"/>
            </p:cNvSpPr>
            <p:nvPr/>
          </p:nvSpPr>
          <p:spPr bwMode="auto">
            <a:xfrm>
              <a:off x="982662" y="3868738"/>
              <a:ext cx="269875" cy="269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6" name="Freeform 17">
              <a:extLst>
                <a:ext uri="{FF2B5EF4-FFF2-40B4-BE49-F238E27FC236}">
                  <a16:creationId xmlns:a16="http://schemas.microsoft.com/office/drawing/2014/main" id="{6346DCBA-385C-E1BE-3011-597979B058C3}"/>
                </a:ext>
              </a:extLst>
            </p:cNvPr>
            <p:cNvSpPr>
              <a:spLocks/>
            </p:cNvSpPr>
            <p:nvPr/>
          </p:nvSpPr>
          <p:spPr bwMode="auto">
            <a:xfrm>
              <a:off x="1050925" y="3938588"/>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47" name="Group 46">
            <a:extLst>
              <a:ext uri="{FF2B5EF4-FFF2-40B4-BE49-F238E27FC236}">
                <a16:creationId xmlns:a16="http://schemas.microsoft.com/office/drawing/2014/main" id="{FDA14D4A-C0DE-8749-1A79-372A3B2A66E8}"/>
              </a:ext>
            </a:extLst>
          </p:cNvPr>
          <p:cNvGrpSpPr>
            <a:grpSpLocks noChangeAspect="1"/>
          </p:cNvGrpSpPr>
          <p:nvPr/>
        </p:nvGrpSpPr>
        <p:grpSpPr>
          <a:xfrm>
            <a:off x="2963861" y="1601787"/>
            <a:ext cx="306910" cy="306910"/>
            <a:chOff x="982662" y="3868738"/>
            <a:chExt cx="269875" cy="269875"/>
          </a:xfrm>
        </p:grpSpPr>
        <p:sp>
          <p:nvSpPr>
            <p:cNvPr id="48" name="Oval 16">
              <a:extLst>
                <a:ext uri="{FF2B5EF4-FFF2-40B4-BE49-F238E27FC236}">
                  <a16:creationId xmlns:a16="http://schemas.microsoft.com/office/drawing/2014/main" id="{0E77E3A2-8C7E-B79B-0026-E2697848AEDF}"/>
                </a:ext>
              </a:extLst>
            </p:cNvPr>
            <p:cNvSpPr>
              <a:spLocks noChangeArrowheads="1"/>
            </p:cNvSpPr>
            <p:nvPr/>
          </p:nvSpPr>
          <p:spPr bwMode="auto">
            <a:xfrm>
              <a:off x="982662" y="3868738"/>
              <a:ext cx="269875" cy="269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9" name="Freeform 17">
              <a:extLst>
                <a:ext uri="{FF2B5EF4-FFF2-40B4-BE49-F238E27FC236}">
                  <a16:creationId xmlns:a16="http://schemas.microsoft.com/office/drawing/2014/main" id="{06324A70-4912-2692-ED3B-D470F9BC319D}"/>
                </a:ext>
              </a:extLst>
            </p:cNvPr>
            <p:cNvSpPr>
              <a:spLocks/>
            </p:cNvSpPr>
            <p:nvPr/>
          </p:nvSpPr>
          <p:spPr bwMode="auto">
            <a:xfrm>
              <a:off x="1050925" y="3938588"/>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50" name="Group 49">
            <a:extLst>
              <a:ext uri="{FF2B5EF4-FFF2-40B4-BE49-F238E27FC236}">
                <a16:creationId xmlns:a16="http://schemas.microsoft.com/office/drawing/2014/main" id="{89B73B42-3466-E63B-DF04-63690ABB43B9}"/>
              </a:ext>
            </a:extLst>
          </p:cNvPr>
          <p:cNvGrpSpPr>
            <a:grpSpLocks noChangeAspect="1"/>
          </p:cNvGrpSpPr>
          <p:nvPr/>
        </p:nvGrpSpPr>
        <p:grpSpPr>
          <a:xfrm>
            <a:off x="2963861" y="2163762"/>
            <a:ext cx="306910" cy="306910"/>
            <a:chOff x="982662" y="3868738"/>
            <a:chExt cx="269875" cy="269875"/>
          </a:xfrm>
        </p:grpSpPr>
        <p:sp>
          <p:nvSpPr>
            <p:cNvPr id="51" name="Oval 16">
              <a:extLst>
                <a:ext uri="{FF2B5EF4-FFF2-40B4-BE49-F238E27FC236}">
                  <a16:creationId xmlns:a16="http://schemas.microsoft.com/office/drawing/2014/main" id="{B82DE336-8427-FEB0-4003-47ADEA366FA7}"/>
                </a:ext>
              </a:extLst>
            </p:cNvPr>
            <p:cNvSpPr>
              <a:spLocks noChangeArrowheads="1"/>
            </p:cNvSpPr>
            <p:nvPr/>
          </p:nvSpPr>
          <p:spPr bwMode="auto">
            <a:xfrm>
              <a:off x="982662" y="3868738"/>
              <a:ext cx="269875" cy="269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2" name="Freeform 17">
              <a:extLst>
                <a:ext uri="{FF2B5EF4-FFF2-40B4-BE49-F238E27FC236}">
                  <a16:creationId xmlns:a16="http://schemas.microsoft.com/office/drawing/2014/main" id="{FFD2D3A3-A154-C6F7-8503-9ABAFC46D821}"/>
                </a:ext>
              </a:extLst>
            </p:cNvPr>
            <p:cNvSpPr>
              <a:spLocks/>
            </p:cNvSpPr>
            <p:nvPr/>
          </p:nvSpPr>
          <p:spPr bwMode="auto">
            <a:xfrm>
              <a:off x="1050925" y="3938588"/>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59" name="Group 58">
            <a:extLst>
              <a:ext uri="{FF2B5EF4-FFF2-40B4-BE49-F238E27FC236}">
                <a16:creationId xmlns:a16="http://schemas.microsoft.com/office/drawing/2014/main" id="{FFD7F4F0-D6C5-F304-B3CD-E85574783824}"/>
              </a:ext>
            </a:extLst>
          </p:cNvPr>
          <p:cNvGrpSpPr>
            <a:grpSpLocks noChangeAspect="1"/>
          </p:cNvGrpSpPr>
          <p:nvPr/>
        </p:nvGrpSpPr>
        <p:grpSpPr>
          <a:xfrm>
            <a:off x="7739063" y="713401"/>
            <a:ext cx="242887" cy="242887"/>
            <a:chOff x="982662" y="3868738"/>
            <a:chExt cx="269875" cy="269875"/>
          </a:xfrm>
        </p:grpSpPr>
        <p:sp>
          <p:nvSpPr>
            <p:cNvPr id="60" name="Oval 16">
              <a:extLst>
                <a:ext uri="{FF2B5EF4-FFF2-40B4-BE49-F238E27FC236}">
                  <a16:creationId xmlns:a16="http://schemas.microsoft.com/office/drawing/2014/main" id="{B8435B25-BC2E-7F74-5476-5E71EA63AB45}"/>
                </a:ext>
              </a:extLst>
            </p:cNvPr>
            <p:cNvSpPr>
              <a:spLocks noChangeArrowheads="1"/>
            </p:cNvSpPr>
            <p:nvPr/>
          </p:nvSpPr>
          <p:spPr bwMode="auto">
            <a:xfrm>
              <a:off x="982662" y="3868738"/>
              <a:ext cx="269875" cy="269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 name="Freeform 17">
              <a:extLst>
                <a:ext uri="{FF2B5EF4-FFF2-40B4-BE49-F238E27FC236}">
                  <a16:creationId xmlns:a16="http://schemas.microsoft.com/office/drawing/2014/main" id="{955D801D-5281-4D64-F8EA-DA189FECB81A}"/>
                </a:ext>
              </a:extLst>
            </p:cNvPr>
            <p:cNvSpPr>
              <a:spLocks/>
            </p:cNvSpPr>
            <p:nvPr/>
          </p:nvSpPr>
          <p:spPr bwMode="auto">
            <a:xfrm>
              <a:off x="1050925" y="3938588"/>
              <a:ext cx="133350" cy="128587"/>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63" name="Group 62">
            <a:extLst>
              <a:ext uri="{FF2B5EF4-FFF2-40B4-BE49-F238E27FC236}">
                <a16:creationId xmlns:a16="http://schemas.microsoft.com/office/drawing/2014/main" id="{FFF3394C-5C52-039A-CE13-9F45494346D6}"/>
              </a:ext>
            </a:extLst>
          </p:cNvPr>
          <p:cNvGrpSpPr/>
          <p:nvPr/>
        </p:nvGrpSpPr>
        <p:grpSpPr>
          <a:xfrm>
            <a:off x="2963861" y="2693987"/>
            <a:ext cx="306910" cy="306910"/>
            <a:chOff x="2963861" y="2693987"/>
            <a:chExt cx="306910" cy="306910"/>
          </a:xfrm>
        </p:grpSpPr>
        <p:sp>
          <p:nvSpPr>
            <p:cNvPr id="57" name="Oval 18">
              <a:extLst>
                <a:ext uri="{FF2B5EF4-FFF2-40B4-BE49-F238E27FC236}">
                  <a16:creationId xmlns:a16="http://schemas.microsoft.com/office/drawing/2014/main" id="{CBA3CA3A-5FCE-E083-9DC8-3B29EE844912}"/>
                </a:ext>
              </a:extLst>
            </p:cNvPr>
            <p:cNvSpPr>
              <a:spLocks noChangeArrowheads="1"/>
            </p:cNvSpPr>
            <p:nvPr/>
          </p:nvSpPr>
          <p:spPr bwMode="auto">
            <a:xfrm>
              <a:off x="2963861" y="2693987"/>
              <a:ext cx="306910" cy="306910"/>
            </a:xfrm>
            <a:prstGeom prst="ellipse">
              <a:avLst/>
            </a:prstGeom>
            <a:solidFill>
              <a:srgbClr val="D2A00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 name="Rectangle 61">
              <a:extLst>
                <a:ext uri="{FF2B5EF4-FFF2-40B4-BE49-F238E27FC236}">
                  <a16:creationId xmlns:a16="http://schemas.microsoft.com/office/drawing/2014/main" id="{F592321A-B10B-32E2-CD4B-957842214D45}"/>
                </a:ext>
              </a:extLst>
            </p:cNvPr>
            <p:cNvSpPr/>
            <p:nvPr/>
          </p:nvSpPr>
          <p:spPr>
            <a:xfrm>
              <a:off x="3020407" y="2776934"/>
              <a:ext cx="193817" cy="14101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a:t>
              </a:r>
            </a:p>
          </p:txBody>
        </p:sp>
      </p:grpSp>
      <p:grpSp>
        <p:nvGrpSpPr>
          <p:cNvPr id="64" name="Group 63">
            <a:extLst>
              <a:ext uri="{FF2B5EF4-FFF2-40B4-BE49-F238E27FC236}">
                <a16:creationId xmlns:a16="http://schemas.microsoft.com/office/drawing/2014/main" id="{12B1C3ED-88E9-EA71-E442-55FA6FF0B4AA}"/>
              </a:ext>
            </a:extLst>
          </p:cNvPr>
          <p:cNvGrpSpPr/>
          <p:nvPr/>
        </p:nvGrpSpPr>
        <p:grpSpPr>
          <a:xfrm>
            <a:off x="2963861" y="3200445"/>
            <a:ext cx="306910" cy="306910"/>
            <a:chOff x="2963861" y="2693987"/>
            <a:chExt cx="306910" cy="306910"/>
          </a:xfrm>
        </p:grpSpPr>
        <p:sp>
          <p:nvSpPr>
            <p:cNvPr id="65" name="Oval 18">
              <a:extLst>
                <a:ext uri="{FF2B5EF4-FFF2-40B4-BE49-F238E27FC236}">
                  <a16:creationId xmlns:a16="http://schemas.microsoft.com/office/drawing/2014/main" id="{25FAFF14-1409-93BE-6CCC-53E71D51CEAB}"/>
                </a:ext>
              </a:extLst>
            </p:cNvPr>
            <p:cNvSpPr>
              <a:spLocks noChangeArrowheads="1"/>
            </p:cNvSpPr>
            <p:nvPr/>
          </p:nvSpPr>
          <p:spPr bwMode="auto">
            <a:xfrm>
              <a:off x="2963861" y="2693987"/>
              <a:ext cx="306910" cy="306910"/>
            </a:xfrm>
            <a:prstGeom prst="ellipse">
              <a:avLst/>
            </a:prstGeom>
            <a:solidFill>
              <a:srgbClr val="D2A00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 name="Rectangle 65">
              <a:extLst>
                <a:ext uri="{FF2B5EF4-FFF2-40B4-BE49-F238E27FC236}">
                  <a16:creationId xmlns:a16="http://schemas.microsoft.com/office/drawing/2014/main" id="{4B3C6F15-6AB7-33A5-6C5C-C30D0E5B67F4}"/>
                </a:ext>
              </a:extLst>
            </p:cNvPr>
            <p:cNvSpPr/>
            <p:nvPr/>
          </p:nvSpPr>
          <p:spPr>
            <a:xfrm>
              <a:off x="3020407" y="2776934"/>
              <a:ext cx="193817" cy="14101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a:t>
              </a:r>
            </a:p>
          </p:txBody>
        </p:sp>
      </p:grpSp>
      <p:grpSp>
        <p:nvGrpSpPr>
          <p:cNvPr id="67" name="Group 66">
            <a:extLst>
              <a:ext uri="{FF2B5EF4-FFF2-40B4-BE49-F238E27FC236}">
                <a16:creationId xmlns:a16="http://schemas.microsoft.com/office/drawing/2014/main" id="{75FEB636-49EC-E1D4-2FF2-3AE3B7FABA36}"/>
              </a:ext>
            </a:extLst>
          </p:cNvPr>
          <p:cNvGrpSpPr/>
          <p:nvPr/>
        </p:nvGrpSpPr>
        <p:grpSpPr>
          <a:xfrm>
            <a:off x="2963861" y="3705944"/>
            <a:ext cx="306910" cy="306910"/>
            <a:chOff x="2963861" y="2693987"/>
            <a:chExt cx="306910" cy="306910"/>
          </a:xfrm>
        </p:grpSpPr>
        <p:sp>
          <p:nvSpPr>
            <p:cNvPr id="68" name="Oval 18">
              <a:extLst>
                <a:ext uri="{FF2B5EF4-FFF2-40B4-BE49-F238E27FC236}">
                  <a16:creationId xmlns:a16="http://schemas.microsoft.com/office/drawing/2014/main" id="{2FA0B0B9-4444-E35C-2E38-71EC3DD8DBB2}"/>
                </a:ext>
              </a:extLst>
            </p:cNvPr>
            <p:cNvSpPr>
              <a:spLocks noChangeArrowheads="1"/>
            </p:cNvSpPr>
            <p:nvPr/>
          </p:nvSpPr>
          <p:spPr bwMode="auto">
            <a:xfrm>
              <a:off x="2963861" y="2693987"/>
              <a:ext cx="306910" cy="306910"/>
            </a:xfrm>
            <a:prstGeom prst="ellipse">
              <a:avLst/>
            </a:prstGeom>
            <a:solidFill>
              <a:srgbClr val="D2A00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 name="Rectangle 68">
              <a:extLst>
                <a:ext uri="{FF2B5EF4-FFF2-40B4-BE49-F238E27FC236}">
                  <a16:creationId xmlns:a16="http://schemas.microsoft.com/office/drawing/2014/main" id="{F14B8BAB-85A3-46CF-C4A2-4A3B8CC5CA29}"/>
                </a:ext>
              </a:extLst>
            </p:cNvPr>
            <p:cNvSpPr/>
            <p:nvPr/>
          </p:nvSpPr>
          <p:spPr>
            <a:xfrm>
              <a:off x="3020407" y="2776934"/>
              <a:ext cx="193817" cy="14101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a:t>
              </a:r>
            </a:p>
          </p:txBody>
        </p:sp>
      </p:grpSp>
      <p:grpSp>
        <p:nvGrpSpPr>
          <p:cNvPr id="70" name="Group 69">
            <a:extLst>
              <a:ext uri="{FF2B5EF4-FFF2-40B4-BE49-F238E27FC236}">
                <a16:creationId xmlns:a16="http://schemas.microsoft.com/office/drawing/2014/main" id="{03D9745D-AB46-EF25-2107-CA7EC0CD0039}"/>
              </a:ext>
            </a:extLst>
          </p:cNvPr>
          <p:cNvGrpSpPr/>
          <p:nvPr/>
        </p:nvGrpSpPr>
        <p:grpSpPr>
          <a:xfrm>
            <a:off x="2963861" y="4187303"/>
            <a:ext cx="306910" cy="306910"/>
            <a:chOff x="2963861" y="2693987"/>
            <a:chExt cx="306910" cy="306910"/>
          </a:xfrm>
        </p:grpSpPr>
        <p:sp>
          <p:nvSpPr>
            <p:cNvPr id="71" name="Oval 18">
              <a:extLst>
                <a:ext uri="{FF2B5EF4-FFF2-40B4-BE49-F238E27FC236}">
                  <a16:creationId xmlns:a16="http://schemas.microsoft.com/office/drawing/2014/main" id="{1897F854-E2AA-C662-8F99-A140821EEF64}"/>
                </a:ext>
              </a:extLst>
            </p:cNvPr>
            <p:cNvSpPr>
              <a:spLocks noChangeArrowheads="1"/>
            </p:cNvSpPr>
            <p:nvPr/>
          </p:nvSpPr>
          <p:spPr bwMode="auto">
            <a:xfrm>
              <a:off x="2963861" y="2693987"/>
              <a:ext cx="306910" cy="306910"/>
            </a:xfrm>
            <a:prstGeom prst="ellipse">
              <a:avLst/>
            </a:prstGeom>
            <a:solidFill>
              <a:srgbClr val="D2A000"/>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 name="Rectangle 71">
              <a:extLst>
                <a:ext uri="{FF2B5EF4-FFF2-40B4-BE49-F238E27FC236}">
                  <a16:creationId xmlns:a16="http://schemas.microsoft.com/office/drawing/2014/main" id="{E18B8C6D-37E5-9F74-92A4-A8D68CD0CD30}"/>
                </a:ext>
              </a:extLst>
            </p:cNvPr>
            <p:cNvSpPr/>
            <p:nvPr/>
          </p:nvSpPr>
          <p:spPr>
            <a:xfrm>
              <a:off x="3020407" y="2776934"/>
              <a:ext cx="193817" cy="14101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a:t>
              </a:r>
            </a:p>
          </p:txBody>
        </p:sp>
      </p:grpSp>
      <p:grpSp>
        <p:nvGrpSpPr>
          <p:cNvPr id="73" name="Group 72">
            <a:extLst>
              <a:ext uri="{FF2B5EF4-FFF2-40B4-BE49-F238E27FC236}">
                <a16:creationId xmlns:a16="http://schemas.microsoft.com/office/drawing/2014/main" id="{BE9EA242-CD82-8128-7475-FD37B95DFD22}"/>
              </a:ext>
            </a:extLst>
          </p:cNvPr>
          <p:cNvGrpSpPr/>
          <p:nvPr/>
        </p:nvGrpSpPr>
        <p:grpSpPr>
          <a:xfrm>
            <a:off x="7739064" y="996405"/>
            <a:ext cx="242887" cy="242887"/>
            <a:chOff x="2963861" y="2693987"/>
            <a:chExt cx="306910" cy="306910"/>
          </a:xfrm>
        </p:grpSpPr>
        <p:sp>
          <p:nvSpPr>
            <p:cNvPr id="74" name="Oval 18">
              <a:extLst>
                <a:ext uri="{FF2B5EF4-FFF2-40B4-BE49-F238E27FC236}">
                  <a16:creationId xmlns:a16="http://schemas.microsoft.com/office/drawing/2014/main" id="{42EE995A-408E-2F82-0E87-62D41185C77F}"/>
                </a:ext>
              </a:extLst>
            </p:cNvPr>
            <p:cNvSpPr>
              <a:spLocks noChangeArrowheads="1"/>
            </p:cNvSpPr>
            <p:nvPr/>
          </p:nvSpPr>
          <p:spPr bwMode="auto">
            <a:xfrm>
              <a:off x="2963861" y="2693987"/>
              <a:ext cx="306910" cy="306910"/>
            </a:xfrm>
            <a:prstGeom prst="ellipse">
              <a:avLst/>
            </a:prstGeom>
            <a:solidFill>
              <a:srgbClr val="D2A000"/>
            </a:solidFill>
            <a:ln>
              <a:noFill/>
            </a:ln>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75" name="Rectangle 74">
              <a:extLst>
                <a:ext uri="{FF2B5EF4-FFF2-40B4-BE49-F238E27FC236}">
                  <a16:creationId xmlns:a16="http://schemas.microsoft.com/office/drawing/2014/main" id="{B383A201-2EBD-8969-4701-BA2D6B878E3A}"/>
                </a:ext>
              </a:extLst>
            </p:cNvPr>
            <p:cNvSpPr/>
            <p:nvPr/>
          </p:nvSpPr>
          <p:spPr>
            <a:xfrm>
              <a:off x="3020407" y="2776934"/>
              <a:ext cx="193817" cy="14101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t>
              </a:r>
            </a:p>
          </p:txBody>
        </p:sp>
      </p:grpSp>
      <p:sp>
        <p:nvSpPr>
          <p:cNvPr id="76" name="Rectangle 75">
            <a:extLst>
              <a:ext uri="{FF2B5EF4-FFF2-40B4-BE49-F238E27FC236}">
                <a16:creationId xmlns:a16="http://schemas.microsoft.com/office/drawing/2014/main" id="{FDDD9469-DD85-7809-6A8D-64F54AF8C44C}"/>
              </a:ext>
            </a:extLst>
          </p:cNvPr>
          <p:cNvSpPr/>
          <p:nvPr/>
        </p:nvSpPr>
        <p:spPr>
          <a:xfrm>
            <a:off x="8061960" y="743881"/>
            <a:ext cx="641342" cy="17859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i="1">
                <a:solidFill>
                  <a:schemeClr val="tx1"/>
                </a:solidFill>
              </a:rPr>
              <a:t>Done</a:t>
            </a:r>
          </a:p>
        </p:txBody>
      </p:sp>
      <p:sp>
        <p:nvSpPr>
          <p:cNvPr id="77" name="Rectangle 76">
            <a:extLst>
              <a:ext uri="{FF2B5EF4-FFF2-40B4-BE49-F238E27FC236}">
                <a16:creationId xmlns:a16="http://schemas.microsoft.com/office/drawing/2014/main" id="{85E7E1C5-6676-7AD8-3AF0-F40AEECD748A}"/>
              </a:ext>
            </a:extLst>
          </p:cNvPr>
          <p:cNvSpPr/>
          <p:nvPr/>
        </p:nvSpPr>
        <p:spPr>
          <a:xfrm>
            <a:off x="8061960" y="1027339"/>
            <a:ext cx="641342" cy="17859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i="1">
                <a:solidFill>
                  <a:schemeClr val="tx1"/>
                </a:solidFill>
              </a:rPr>
              <a:t>Open</a:t>
            </a:r>
          </a:p>
        </p:txBody>
      </p:sp>
      <p:cxnSp>
        <p:nvCxnSpPr>
          <p:cNvPr id="79" name="Straight Connector 78">
            <a:extLst>
              <a:ext uri="{FF2B5EF4-FFF2-40B4-BE49-F238E27FC236}">
                <a16:creationId xmlns:a16="http://schemas.microsoft.com/office/drawing/2014/main" id="{4CC23207-7369-CA24-FB4C-F6C92948DC11}"/>
              </a:ext>
            </a:extLst>
          </p:cNvPr>
          <p:cNvCxnSpPr>
            <a:cxnSpLocks/>
          </p:cNvCxnSpPr>
          <p:nvPr/>
        </p:nvCxnSpPr>
        <p:spPr>
          <a:xfrm>
            <a:off x="314325" y="2571750"/>
            <a:ext cx="1990725"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94EE8B-5BF3-5937-1896-D9C7E6045C10}"/>
              </a:ext>
            </a:extLst>
          </p:cNvPr>
          <p:cNvCxnSpPr>
            <a:cxnSpLocks/>
            <a:stCxn id="3" idx="3"/>
          </p:cNvCxnSpPr>
          <p:nvPr/>
        </p:nvCxnSpPr>
        <p:spPr>
          <a:xfrm>
            <a:off x="2305050" y="2571750"/>
            <a:ext cx="6480175" cy="0"/>
          </a:xfrm>
          <a:prstGeom prst="line">
            <a:avLst/>
          </a:prstGeom>
          <a:ln w="6350" cap="flat" cmpd="sng" algn="ctr">
            <a:solidFill>
              <a:srgbClr val="80808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Rectangle 9" descr="{&quot;templafy&quot;:{&quot;id&quot;:&quot;ecae834d-0ceb-4a6f-9f4a-41591a350c5c&quot;}}">
            <a:extLst>
              <a:ext uri="{FF2B5EF4-FFF2-40B4-BE49-F238E27FC236}">
                <a16:creationId xmlns:a16="http://schemas.microsoft.com/office/drawing/2014/main" id="{331ABC8F-BDDD-D3EF-3692-A95170EAAAC4}"/>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Tree>
    <p:extLst>
      <p:ext uri="{BB962C8B-B14F-4D97-AF65-F5344CB8AC3E}">
        <p14:creationId xmlns:p14="http://schemas.microsoft.com/office/powerpoint/2010/main" val="2062029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6" name="Object 5" hidden="1"/>
                      <p:cNvPicPr/>
                      <p:nvPr/>
                    </p:nvPicPr>
                    <p:blipFill>
                      <a:blip r:embed="rId5"/>
                      <a:stretch>
                        <a:fillRect/>
                      </a:stretch>
                    </p:blipFill>
                    <p:spPr>
                      <a:xfrm>
                        <a:off x="1191" y="1191"/>
                        <a:ext cx="1191" cy="119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FC3C9C1-B84E-095E-A480-FC1761296B8B}"/>
              </a:ext>
            </a:extLst>
          </p:cNvPr>
          <p:cNvPicPr>
            <a:picLocks noChangeAspect="1"/>
          </p:cNvPicPr>
          <p:nvPr/>
        </p:nvPicPr>
        <p:blipFill rotWithShape="1">
          <a:blip r:embed="rId6">
            <a:extLst>
              <a:ext uri="{28A0092B-C50C-407E-A947-70E740481C1C}">
                <a14:useLocalDpi xmlns:a14="http://schemas.microsoft.com/office/drawing/2010/main" val="0"/>
              </a:ext>
            </a:extLst>
          </a:blip>
          <a:srcRect t="2223" b="5376"/>
          <a:stretch/>
        </p:blipFill>
        <p:spPr>
          <a:xfrm>
            <a:off x="0" y="1"/>
            <a:ext cx="9144000" cy="3953856"/>
          </a:xfrm>
          <a:prstGeom prst="rect">
            <a:avLst/>
          </a:prstGeom>
          <a:effectLst>
            <a:innerShdw blurRad="63500" dist="50800" dir="16200000">
              <a:prstClr val="black">
                <a:alpha val="50000"/>
              </a:prstClr>
            </a:innerShdw>
          </a:effectLst>
        </p:spPr>
      </p:pic>
      <p:sp>
        <p:nvSpPr>
          <p:cNvPr id="8" name="Rectangle 7">
            <a:extLst>
              <a:ext uri="{FF2B5EF4-FFF2-40B4-BE49-F238E27FC236}">
                <a16:creationId xmlns:a16="http://schemas.microsoft.com/office/drawing/2014/main" id="{2A2BC584-7F63-4F84-D9CE-EA24DFA0D57D}"/>
              </a:ext>
            </a:extLst>
          </p:cNvPr>
          <p:cNvSpPr/>
          <p:nvPr/>
        </p:nvSpPr>
        <p:spPr>
          <a:xfrm>
            <a:off x="0" y="1"/>
            <a:ext cx="9144000" cy="3953856"/>
          </a:xfrm>
          <a:prstGeom prst="rect">
            <a:avLst/>
          </a:prstGeom>
          <a:solidFill>
            <a:srgbClr val="115C2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9">
            <a:extLst>
              <a:ext uri="{FF2B5EF4-FFF2-40B4-BE49-F238E27FC236}">
                <a16:creationId xmlns:a16="http://schemas.microsoft.com/office/drawing/2014/main" id="{79680696-313D-244F-01DE-9798B15AE574}"/>
              </a:ext>
            </a:extLst>
          </p:cNvPr>
          <p:cNvSpPr txBox="1">
            <a:spLocks/>
          </p:cNvSpPr>
          <p:nvPr/>
        </p:nvSpPr>
        <p:spPr>
          <a:xfrm>
            <a:off x="334606" y="4318890"/>
            <a:ext cx="8418245" cy="405000"/>
          </a:xfrm>
          <a:prstGeom prst="rect">
            <a:avLst/>
          </a:prstGeom>
        </p:spPr>
        <p:txBody>
          <a:bodyPr vert="horz" lIns="0" tIns="0" rIns="0" bIns="0" anchor="ctr"/>
          <a:lstStyle>
            <a:lvl1pPr algn="l" defTabSz="514281" rtl="0" eaLnBrk="1" latinLnBrk="0" hangingPunct="1">
              <a:spcBef>
                <a:spcPct val="0"/>
              </a:spcBef>
              <a:buNone/>
              <a:defRPr sz="2400" kern="1200">
                <a:solidFill>
                  <a:schemeClr val="tx1">
                    <a:lumMod val="85000"/>
                    <a:lumOff val="15000"/>
                  </a:schemeClr>
                </a:solidFill>
                <a:effectLst/>
                <a:latin typeface="Titillium Web" pitchFamily="2" charset="77"/>
                <a:ea typeface="+mj-ea"/>
                <a:cs typeface="+mj-cs"/>
              </a:defRPr>
            </a:lvl1pPr>
          </a:lstStyle>
          <a:p>
            <a:pPr marL="0" marR="0" lvl="0" indent="0" algn="l" defTabSz="514281"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prstClr val="black">
                    <a:lumMod val="85000"/>
                    <a:lumOff val="15000"/>
                  </a:prstClr>
                </a:solidFill>
                <a:effectLst/>
                <a:uLnTx/>
                <a:uFillTx/>
                <a:latin typeface="Titillium Web" pitchFamily="2" charset="77"/>
                <a:ea typeface="+mj-ea"/>
                <a:cs typeface="+mj-cs"/>
              </a:rPr>
              <a:t>Any questions?</a:t>
            </a:r>
            <a:endParaRPr kumimoji="0" lang="en-AU" sz="1400" b="0" i="0" u="none" strike="noStrike" kern="1200" cap="none" spc="0" normalizeH="0" baseline="0" noProof="0">
              <a:ln>
                <a:noFill/>
              </a:ln>
              <a:solidFill>
                <a:sysClr val="windowText" lastClr="000000">
                  <a:lumMod val="85000"/>
                  <a:lumOff val="15000"/>
                </a:sysClr>
              </a:solidFill>
              <a:effectLst/>
              <a:uLnTx/>
              <a:uFillTx/>
              <a:latin typeface="Titillium Web" pitchFamily="2" charset="77"/>
              <a:ea typeface="+mj-ea"/>
              <a:cs typeface="+mj-cs"/>
            </a:endParaRPr>
          </a:p>
        </p:txBody>
      </p:sp>
      <p:pic>
        <p:nvPicPr>
          <p:cNvPr id="2050" name="Picture 2" descr="University of St.Gallen – GSERM">
            <a:extLst>
              <a:ext uri="{FF2B5EF4-FFF2-40B4-BE49-F238E27FC236}">
                <a16:creationId xmlns:a16="http://schemas.microsoft.com/office/drawing/2014/main" id="{1FABF7F3-5182-6061-590B-FEE5136A08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2" y="210854"/>
            <a:ext cx="1589444" cy="33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581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13F0826-50E2-0946-A34C-EAFE78BE29C8}"/>
              </a:ext>
            </a:extLst>
          </p:cNvPr>
          <p:cNvGraphicFramePr>
            <a:graphicFrameLocks noChangeAspect="1"/>
          </p:cNvGraphicFramePr>
          <p:nvPr>
            <p:custDataLst>
              <p:tags r:id="rId1"/>
            </p:custDataLst>
            <p:extLst>
              <p:ext uri="{D42A27DB-BD31-4B8C-83A1-F6EECF244321}">
                <p14:modId xmlns:p14="http://schemas.microsoft.com/office/powerpoint/2010/main" val="735562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4" name="think-cell data - do not delete" hidden="1">
                        <a:extLst>
                          <a:ext uri="{FF2B5EF4-FFF2-40B4-BE49-F238E27FC236}">
                            <a16:creationId xmlns:a16="http://schemas.microsoft.com/office/drawing/2014/main" id="{013F0826-50E2-0946-A34C-EAFE78BE29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6F13769-AB17-8737-B1F9-061C42572173}"/>
              </a:ext>
            </a:extLst>
          </p:cNvPr>
          <p:cNvSpPr>
            <a:spLocks noGrp="1"/>
          </p:cNvSpPr>
          <p:nvPr>
            <p:ph type="title"/>
          </p:nvPr>
        </p:nvSpPr>
        <p:spPr/>
        <p:txBody>
          <a:bodyPr vert="horz"/>
          <a:lstStyle/>
          <a:p>
            <a:r>
              <a:rPr lang="en-US"/>
              <a:t>References</a:t>
            </a:r>
          </a:p>
        </p:txBody>
      </p:sp>
      <p:sp>
        <p:nvSpPr>
          <p:cNvPr id="3" name="Text Placeholder 2">
            <a:extLst>
              <a:ext uri="{FF2B5EF4-FFF2-40B4-BE49-F238E27FC236}">
                <a16:creationId xmlns:a16="http://schemas.microsoft.com/office/drawing/2014/main" id="{8EFBBB13-4C7E-A48E-0C7A-7B790A8985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3315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0EF76D2-8DA2-8041-50E2-CC74BB17DCDC}"/>
              </a:ext>
            </a:extLst>
          </p:cNvPr>
          <p:cNvGraphicFramePr>
            <a:graphicFrameLocks noChangeAspect="1"/>
          </p:cNvGraphicFramePr>
          <p:nvPr>
            <p:custDataLst>
              <p:tags r:id="rId1"/>
            </p:custDataLst>
            <p:extLst>
              <p:ext uri="{D42A27DB-BD31-4B8C-83A1-F6EECF244321}">
                <p14:modId xmlns:p14="http://schemas.microsoft.com/office/powerpoint/2010/main" val="10205848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5" name="think-cell data - do not delete" hidden="1">
                        <a:extLst>
                          <a:ext uri="{FF2B5EF4-FFF2-40B4-BE49-F238E27FC236}">
                            <a16:creationId xmlns:a16="http://schemas.microsoft.com/office/drawing/2014/main" id="{20EF76D2-8DA2-8041-50E2-CC74BB17DC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796F377-6FCE-B554-796C-A8BCA80BA4C8}"/>
              </a:ext>
            </a:extLst>
          </p:cNvPr>
          <p:cNvSpPr>
            <a:spLocks noGrp="1"/>
          </p:cNvSpPr>
          <p:nvPr>
            <p:ph type="title"/>
          </p:nvPr>
        </p:nvSpPr>
        <p:spPr/>
        <p:txBody>
          <a:bodyPr vert="horz"/>
          <a:lstStyle/>
          <a:p>
            <a:r>
              <a:rPr lang="en-US"/>
              <a:t>References</a:t>
            </a:r>
          </a:p>
        </p:txBody>
      </p:sp>
      <p:sp>
        <p:nvSpPr>
          <p:cNvPr id="3" name="Content Placeholder 2">
            <a:extLst>
              <a:ext uri="{FF2B5EF4-FFF2-40B4-BE49-F238E27FC236}">
                <a16:creationId xmlns:a16="http://schemas.microsoft.com/office/drawing/2014/main" id="{2F7E7C44-6542-CA4F-6AF3-7D98BDFE5255}"/>
              </a:ext>
            </a:extLst>
          </p:cNvPr>
          <p:cNvSpPr>
            <a:spLocks noGrp="1"/>
          </p:cNvSpPr>
          <p:nvPr>
            <p:ph idx="1"/>
          </p:nvPr>
        </p:nvSpPr>
        <p:spPr>
          <a:xfrm>
            <a:off x="358775" y="1171576"/>
            <a:ext cx="8426450" cy="3257549"/>
          </a:xfrm>
        </p:spPr>
        <p:txBody>
          <a:bodyPr>
            <a:noAutofit/>
          </a:bodyPr>
          <a:lstStyle/>
          <a:p>
            <a:pPr>
              <a:lnSpc>
                <a:spcPct val="95000"/>
              </a:lnSpc>
            </a:pPr>
            <a:r>
              <a:rPr lang="en-US" sz="1200" b="0" i="0">
                <a:solidFill>
                  <a:srgbClr val="000000"/>
                </a:solidFill>
                <a:effectLst/>
              </a:rPr>
              <a:t>Devlin, J., Chang, M-W., Lee, K., &amp; Toutanova, K. (2019). BERT: Pre-training of Deep Bidirectional Transformers for Language Understanding.</a:t>
            </a:r>
          </a:p>
          <a:p>
            <a:pPr>
              <a:lnSpc>
                <a:spcPct val="95000"/>
              </a:lnSpc>
            </a:pPr>
            <a:endParaRPr lang="en-US" sz="1200">
              <a:solidFill>
                <a:srgbClr val="000000"/>
              </a:solidFill>
            </a:endParaRPr>
          </a:p>
          <a:p>
            <a:pPr>
              <a:lnSpc>
                <a:spcPct val="95000"/>
              </a:lnSpc>
            </a:pPr>
            <a:r>
              <a:rPr lang="en-US" sz="1200" b="0" i="0" err="1">
                <a:solidFill>
                  <a:srgbClr val="000000"/>
                </a:solidFill>
                <a:effectLst/>
              </a:rPr>
              <a:t>Gokaslan</a:t>
            </a:r>
            <a:r>
              <a:rPr lang="en-US" sz="1200" b="0" i="0">
                <a:solidFill>
                  <a:srgbClr val="000000"/>
                </a:solidFill>
                <a:effectLst/>
              </a:rPr>
              <a:t>, A., Cohen, V., Ellie, P., &amp; </a:t>
            </a:r>
            <a:r>
              <a:rPr lang="en-US" sz="1200" b="0" i="0" err="1">
                <a:solidFill>
                  <a:srgbClr val="000000"/>
                </a:solidFill>
                <a:effectLst/>
              </a:rPr>
              <a:t>Tellex</a:t>
            </a:r>
            <a:r>
              <a:rPr lang="en-US" sz="1200" b="0" i="0">
                <a:solidFill>
                  <a:srgbClr val="000000"/>
                </a:solidFill>
                <a:effectLst/>
              </a:rPr>
              <a:t>, S. (2019). Openwebtext corpus.</a:t>
            </a:r>
          </a:p>
          <a:p>
            <a:pPr>
              <a:lnSpc>
                <a:spcPct val="95000"/>
              </a:lnSpc>
            </a:pPr>
            <a:endParaRPr lang="en-US" sz="1200" b="0" i="0">
              <a:solidFill>
                <a:srgbClr val="000000"/>
              </a:solidFill>
              <a:effectLst/>
            </a:endParaRPr>
          </a:p>
          <a:p>
            <a:pPr>
              <a:lnSpc>
                <a:spcPct val="95000"/>
              </a:lnSpc>
            </a:pPr>
            <a:r>
              <a:rPr lang="en-US" sz="1200" b="0" i="0" err="1">
                <a:solidFill>
                  <a:srgbClr val="000000"/>
                </a:solidFill>
                <a:effectLst/>
              </a:rPr>
              <a:t>Rajpurkar</a:t>
            </a:r>
            <a:r>
              <a:rPr lang="en-US" sz="1200" b="0" i="0">
                <a:solidFill>
                  <a:srgbClr val="000000"/>
                </a:solidFill>
                <a:effectLst/>
              </a:rPr>
              <a:t>, P., Zhang, J., </a:t>
            </a:r>
            <a:r>
              <a:rPr lang="en-US" sz="1200" b="0" i="0" err="1">
                <a:solidFill>
                  <a:srgbClr val="000000"/>
                </a:solidFill>
                <a:effectLst/>
              </a:rPr>
              <a:t>Lopyrev</a:t>
            </a:r>
            <a:r>
              <a:rPr lang="en-US" sz="1200" b="0" i="0">
                <a:solidFill>
                  <a:srgbClr val="000000"/>
                </a:solidFill>
                <a:effectLst/>
              </a:rPr>
              <a:t>, K., &amp; Liang, P. (2016). SQuAD: 100,000+ questions for Machine Comprehension of Text.</a:t>
            </a:r>
          </a:p>
          <a:p>
            <a:pPr>
              <a:lnSpc>
                <a:spcPct val="95000"/>
              </a:lnSpc>
            </a:pPr>
            <a:endParaRPr lang="en-US" sz="1200" b="0" i="0">
              <a:solidFill>
                <a:srgbClr val="000000"/>
              </a:solidFill>
              <a:effectLst/>
            </a:endParaRPr>
          </a:p>
          <a:p>
            <a:pPr>
              <a:lnSpc>
                <a:spcPct val="95000"/>
              </a:lnSpc>
            </a:pPr>
            <a:r>
              <a:rPr lang="en-US" sz="1200" b="0" i="0">
                <a:solidFill>
                  <a:srgbClr val="000000"/>
                </a:solidFill>
                <a:effectLst/>
              </a:rPr>
              <a:t>Sanh, V., Debut, L., Chaumond, J., &amp; Wolf, T. (2020). DistilBERT, a distilled version of BERT: smaller, faster, cheaper and lighter.</a:t>
            </a:r>
          </a:p>
          <a:p>
            <a:pPr>
              <a:lnSpc>
                <a:spcPct val="95000"/>
              </a:lnSpc>
            </a:pPr>
            <a:endParaRPr lang="en-US" sz="1200" b="0" i="0">
              <a:solidFill>
                <a:srgbClr val="000000"/>
              </a:solidFill>
              <a:effectLst/>
            </a:endParaRPr>
          </a:p>
          <a:p>
            <a:pPr>
              <a:lnSpc>
                <a:spcPct val="95000"/>
              </a:lnSpc>
            </a:pPr>
            <a:r>
              <a:rPr lang="en-US" sz="1200" b="0" i="0" err="1">
                <a:solidFill>
                  <a:srgbClr val="000000"/>
                </a:solidFill>
                <a:effectLst/>
              </a:rPr>
              <a:t>Schürholt</a:t>
            </a:r>
            <a:r>
              <a:rPr lang="en-US" sz="1200" b="0" i="0">
                <a:solidFill>
                  <a:srgbClr val="000000"/>
                </a:solidFill>
                <a:effectLst/>
              </a:rPr>
              <a:t>, K., </a:t>
            </a:r>
            <a:r>
              <a:rPr lang="en-US" sz="1200" b="0" i="0" err="1">
                <a:solidFill>
                  <a:srgbClr val="000000"/>
                </a:solidFill>
                <a:effectLst/>
              </a:rPr>
              <a:t>Taskiran</a:t>
            </a:r>
            <a:r>
              <a:rPr lang="en-US" sz="1200" b="0" i="0">
                <a:solidFill>
                  <a:srgbClr val="000000"/>
                </a:solidFill>
                <a:effectLst/>
              </a:rPr>
              <a:t>, D., Knyazev, B., </a:t>
            </a:r>
            <a:r>
              <a:rPr lang="en-US" sz="1200" b="0" i="0" err="1">
                <a:solidFill>
                  <a:srgbClr val="000000"/>
                </a:solidFill>
                <a:effectLst/>
              </a:rPr>
              <a:t>Giró</a:t>
            </a:r>
            <a:r>
              <a:rPr lang="en-US" sz="1200" b="0" i="0">
                <a:solidFill>
                  <a:srgbClr val="000000"/>
                </a:solidFill>
                <a:effectLst/>
              </a:rPr>
              <a:t>-i-Nieto, X., &amp; </a:t>
            </a:r>
            <a:r>
              <a:rPr lang="en-US" sz="1200" b="0" i="0" err="1">
                <a:solidFill>
                  <a:srgbClr val="000000"/>
                </a:solidFill>
                <a:effectLst/>
              </a:rPr>
              <a:t>Borth</a:t>
            </a:r>
            <a:r>
              <a:rPr lang="en-US" sz="1200" b="0" i="0">
                <a:solidFill>
                  <a:srgbClr val="000000"/>
                </a:solidFill>
                <a:effectLst/>
              </a:rPr>
              <a:t>, D. (2022). Model Zoos: A Dataset of Diverse Populations of Neural Network Models.</a:t>
            </a:r>
          </a:p>
          <a:p>
            <a:pPr>
              <a:lnSpc>
                <a:spcPct val="95000"/>
              </a:lnSpc>
            </a:pPr>
            <a:endParaRPr lang="en-US" sz="1200" b="0" i="0">
              <a:solidFill>
                <a:srgbClr val="000000"/>
              </a:solidFill>
              <a:effectLst/>
            </a:endParaRPr>
          </a:p>
          <a:p>
            <a:pPr>
              <a:lnSpc>
                <a:spcPct val="95000"/>
              </a:lnSpc>
            </a:pPr>
            <a:r>
              <a:rPr lang="en-US" sz="1200" b="0" i="0" err="1">
                <a:solidFill>
                  <a:srgbClr val="000000"/>
                </a:solidFill>
                <a:effectLst/>
              </a:rPr>
              <a:t>Socher</a:t>
            </a:r>
            <a:r>
              <a:rPr lang="en-US" sz="1200" b="0" i="0">
                <a:solidFill>
                  <a:srgbClr val="000000"/>
                </a:solidFill>
                <a:effectLst/>
              </a:rPr>
              <a:t>, R., </a:t>
            </a:r>
            <a:r>
              <a:rPr lang="en-US" sz="1200" b="0" i="0" err="1">
                <a:solidFill>
                  <a:srgbClr val="000000"/>
                </a:solidFill>
                <a:effectLst/>
              </a:rPr>
              <a:t>Perelygin</a:t>
            </a:r>
            <a:r>
              <a:rPr lang="en-US" sz="1200" b="0" i="0">
                <a:solidFill>
                  <a:srgbClr val="000000"/>
                </a:solidFill>
                <a:effectLst/>
              </a:rPr>
              <a:t>, A., Wu, J., Chuang, J., Manning, C., Ng, A., &amp; Potts, C. (2013). Recursive Deep Models for Semantic Compositionality Over a Sentiment Treebank.</a:t>
            </a:r>
          </a:p>
          <a:p>
            <a:pPr>
              <a:lnSpc>
                <a:spcPct val="95000"/>
              </a:lnSpc>
            </a:pPr>
            <a:endParaRPr lang="en-US" sz="1200" b="0" i="0">
              <a:solidFill>
                <a:srgbClr val="000000"/>
              </a:solidFill>
              <a:effectLst/>
            </a:endParaRPr>
          </a:p>
          <a:p>
            <a:pPr>
              <a:lnSpc>
                <a:spcPct val="95000"/>
              </a:lnSpc>
            </a:pPr>
            <a:r>
              <a:rPr lang="en-US" sz="1200" b="0" i="0">
                <a:solidFill>
                  <a:srgbClr val="000000"/>
                </a:solidFill>
                <a:effectLst/>
              </a:rPr>
              <a:t>Vaswani, A., Shazeer, N., Parmar, N., Uszkoreit, J., Jones, L., Gomez, A. N., Kaiser, L., &amp; Polosukhin, I. (2023). Attention Is All You Need.</a:t>
            </a:r>
          </a:p>
          <a:p>
            <a:pPr>
              <a:lnSpc>
                <a:spcPct val="95000"/>
              </a:lnSpc>
            </a:pPr>
            <a:endParaRPr lang="en-US" sz="1200" b="0" i="0">
              <a:solidFill>
                <a:srgbClr val="000000"/>
              </a:solidFill>
              <a:effectLst/>
            </a:endParaRPr>
          </a:p>
          <a:p>
            <a:pPr>
              <a:lnSpc>
                <a:spcPct val="95000"/>
              </a:lnSpc>
            </a:pPr>
            <a:r>
              <a:rPr lang="en-US" sz="1200" b="0" i="0">
                <a:solidFill>
                  <a:srgbClr val="000000"/>
                </a:solidFill>
                <a:effectLst/>
              </a:rPr>
              <a:t>Jiao, X., Yin, Y., Shang, L., Jiang, X., Chen, X., Li, L., Wang, F., &amp; Liu, Q. (2020). TinyBERT: Distilling BERT for Natural Language Understanding.</a:t>
            </a:r>
          </a:p>
          <a:p>
            <a:pPr>
              <a:lnSpc>
                <a:spcPct val="95000"/>
              </a:lnSpc>
            </a:pPr>
            <a:endParaRPr lang="en-US" sz="1200" b="0" i="0">
              <a:solidFill>
                <a:srgbClr val="000000"/>
              </a:solidFill>
              <a:effectLst/>
            </a:endParaRPr>
          </a:p>
        </p:txBody>
      </p:sp>
      <p:sp>
        <p:nvSpPr>
          <p:cNvPr id="4" name="Slide Number Placeholder 3">
            <a:extLst>
              <a:ext uri="{FF2B5EF4-FFF2-40B4-BE49-F238E27FC236}">
                <a16:creationId xmlns:a16="http://schemas.microsoft.com/office/drawing/2014/main" id="{051272BB-06F7-D8ED-6F9F-222F2FA8C066}"/>
              </a:ext>
            </a:extLst>
          </p:cNvPr>
          <p:cNvSpPr>
            <a:spLocks noGrp="1"/>
          </p:cNvSpPr>
          <p:nvPr>
            <p:ph type="sldNum" sz="quarter" idx="12"/>
          </p:nvPr>
        </p:nvSpPr>
        <p:spPr/>
        <p:txBody>
          <a:bodyPr/>
          <a:lstStyle/>
          <a:p>
            <a:fld id="{7559FC98-AF75-4A00-A03C-DF9FEBF6BCB9}" type="slidenum">
              <a:rPr lang="en-GB" smtClean="0"/>
              <a:pPr/>
              <a:t>24</a:t>
            </a:fld>
            <a:endParaRPr lang="en-GB"/>
          </a:p>
        </p:txBody>
      </p:sp>
    </p:spTree>
    <p:extLst>
      <p:ext uri="{BB962C8B-B14F-4D97-AF65-F5344CB8AC3E}">
        <p14:creationId xmlns:p14="http://schemas.microsoft.com/office/powerpoint/2010/main" val="3724117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8" name="think-cell data - do not delete" hidden="1">
            <a:extLst>
              <a:ext uri="{FF2B5EF4-FFF2-40B4-BE49-F238E27FC236}">
                <a16:creationId xmlns:a16="http://schemas.microsoft.com/office/drawing/2014/main" id="{7FC2D7BB-5DF1-AED4-9B14-C99655C09ABD}"/>
              </a:ext>
            </a:extLst>
          </p:cNvPr>
          <p:cNvGraphicFramePr>
            <a:graphicFrameLocks noChangeAspect="1"/>
          </p:cNvGraphicFramePr>
          <p:nvPr>
            <p:custDataLst>
              <p:tags r:id="rId1"/>
            </p:custDataLst>
            <p:extLst>
              <p:ext uri="{D42A27DB-BD31-4B8C-83A1-F6EECF244321}">
                <p14:modId xmlns:p14="http://schemas.microsoft.com/office/powerpoint/2010/main" val="3285643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8" name="think-cell data - do not delete" hidden="1">
                        <a:extLst>
                          <a:ext uri="{FF2B5EF4-FFF2-40B4-BE49-F238E27FC236}">
                            <a16:creationId xmlns:a16="http://schemas.microsoft.com/office/drawing/2014/main" id="{7FC2D7BB-5DF1-AED4-9B14-C99655C09AB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BC7230-FBCD-4C37-F71D-C766BA5DFC88}"/>
              </a:ext>
            </a:extLst>
          </p:cNvPr>
          <p:cNvSpPr>
            <a:spLocks noGrp="1"/>
          </p:cNvSpPr>
          <p:nvPr>
            <p:ph type="title"/>
          </p:nvPr>
        </p:nvSpPr>
        <p:spPr/>
        <p:txBody>
          <a:bodyPr vert="horz"/>
          <a:lstStyle/>
          <a:p>
            <a:r>
              <a:rPr lang="en-US"/>
              <a:t>We outline the decision space across three separate modules</a:t>
            </a:r>
          </a:p>
        </p:txBody>
      </p:sp>
      <p:sp>
        <p:nvSpPr>
          <p:cNvPr id="3" name="Slide Number Placeholder 2">
            <a:extLst>
              <a:ext uri="{FF2B5EF4-FFF2-40B4-BE49-F238E27FC236}">
                <a16:creationId xmlns:a16="http://schemas.microsoft.com/office/drawing/2014/main" id="{D79109D7-8979-09BA-7028-BDFF05403261}"/>
              </a:ext>
            </a:extLst>
          </p:cNvPr>
          <p:cNvSpPr>
            <a:spLocks noGrp="1"/>
          </p:cNvSpPr>
          <p:nvPr>
            <p:ph type="sldNum" sz="quarter" idx="12"/>
          </p:nvPr>
        </p:nvSpPr>
        <p:spPr/>
        <p:txBody>
          <a:bodyPr/>
          <a:lstStyle/>
          <a:p>
            <a:fld id="{7559FC98-AF75-4A00-A03C-DF9FEBF6BCB9}" type="slidenum">
              <a:rPr lang="en-US" smtClean="0"/>
              <a:t>25</a:t>
            </a:fld>
            <a:endParaRPr lang="en-US"/>
          </a:p>
        </p:txBody>
      </p:sp>
      <p:sp>
        <p:nvSpPr>
          <p:cNvPr id="32" name="Rectangle 31">
            <a:extLst>
              <a:ext uri="{FF2B5EF4-FFF2-40B4-BE49-F238E27FC236}">
                <a16:creationId xmlns:a16="http://schemas.microsoft.com/office/drawing/2014/main" id="{EB046634-93BF-3600-EE64-89153ACC7B6F}"/>
              </a:ext>
            </a:extLst>
          </p:cNvPr>
          <p:cNvSpPr/>
          <p:nvPr/>
        </p:nvSpPr>
        <p:spPr>
          <a:xfrm>
            <a:off x="1784348" y="2611734"/>
            <a:ext cx="3424905" cy="269964"/>
          </a:xfrm>
          <a:prstGeom prst="rect">
            <a:avLst/>
          </a:prstGeom>
          <a:solidFill>
            <a:srgbClr val="A98D5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Setup configurations</a:t>
            </a:r>
            <a:endParaRPr lang="en-US" sz="1000"/>
          </a:p>
        </p:txBody>
      </p:sp>
      <p:sp>
        <p:nvSpPr>
          <p:cNvPr id="34" name="Rectangle 33">
            <a:extLst>
              <a:ext uri="{FF2B5EF4-FFF2-40B4-BE49-F238E27FC236}">
                <a16:creationId xmlns:a16="http://schemas.microsoft.com/office/drawing/2014/main" id="{34154B64-418A-5FB1-298D-845EC0D0AC69}"/>
              </a:ext>
            </a:extLst>
          </p:cNvPr>
          <p:cNvSpPr/>
          <p:nvPr/>
        </p:nvSpPr>
        <p:spPr>
          <a:xfrm>
            <a:off x="5360316" y="2611734"/>
            <a:ext cx="3424905" cy="269964"/>
          </a:xfrm>
          <a:prstGeom prst="rect">
            <a:avLst/>
          </a:prstGeom>
          <a:solidFill>
            <a:srgbClr val="A98D5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Datasets </a:t>
            </a:r>
            <a:r>
              <a:rPr lang="en-US" sz="900"/>
              <a:t>(assuming sentiment classification)</a:t>
            </a:r>
          </a:p>
        </p:txBody>
      </p:sp>
      <p:sp>
        <p:nvSpPr>
          <p:cNvPr id="37" name="Rectangle 36">
            <a:extLst>
              <a:ext uri="{FF2B5EF4-FFF2-40B4-BE49-F238E27FC236}">
                <a16:creationId xmlns:a16="http://schemas.microsoft.com/office/drawing/2014/main" id="{0475C235-7CE1-9F66-2BA8-F9A088E679D3}"/>
              </a:ext>
            </a:extLst>
          </p:cNvPr>
          <p:cNvSpPr/>
          <p:nvPr/>
        </p:nvSpPr>
        <p:spPr>
          <a:xfrm>
            <a:off x="1784349" y="2939597"/>
            <a:ext cx="1040934" cy="379875"/>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multiple tasks, multiple datasets</a:t>
            </a:r>
          </a:p>
        </p:txBody>
      </p:sp>
      <p:sp>
        <p:nvSpPr>
          <p:cNvPr id="38" name="Rectangle 37">
            <a:extLst>
              <a:ext uri="{FF2B5EF4-FFF2-40B4-BE49-F238E27FC236}">
                <a16:creationId xmlns:a16="http://schemas.microsoft.com/office/drawing/2014/main" id="{14D9A170-5BBB-53C0-F2E4-344974EE4BE2}"/>
              </a:ext>
            </a:extLst>
          </p:cNvPr>
          <p:cNvSpPr/>
          <p:nvPr/>
        </p:nvSpPr>
        <p:spPr>
          <a:xfrm>
            <a:off x="2976338" y="2939597"/>
            <a:ext cx="1040934" cy="379875"/>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one task, </a:t>
            </a:r>
          </a:p>
          <a:p>
            <a:pPr algn="ctr"/>
            <a:r>
              <a:rPr lang="en-US" sz="1100">
                <a:solidFill>
                  <a:schemeClr val="tx1"/>
                </a:solidFill>
              </a:rPr>
              <a:t>multiple datasets</a:t>
            </a:r>
          </a:p>
        </p:txBody>
      </p:sp>
      <p:sp>
        <p:nvSpPr>
          <p:cNvPr id="39" name="Rectangle 38">
            <a:extLst>
              <a:ext uri="{FF2B5EF4-FFF2-40B4-BE49-F238E27FC236}">
                <a16:creationId xmlns:a16="http://schemas.microsoft.com/office/drawing/2014/main" id="{029F029E-A1B9-FFCA-AB75-0B4D1E03218C}"/>
              </a:ext>
            </a:extLst>
          </p:cNvPr>
          <p:cNvSpPr/>
          <p:nvPr/>
        </p:nvSpPr>
        <p:spPr>
          <a:xfrm>
            <a:off x="4168327" y="2939597"/>
            <a:ext cx="1040934" cy="379875"/>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one task, </a:t>
            </a:r>
            <a:br>
              <a:rPr lang="en-US" sz="1100">
                <a:solidFill>
                  <a:schemeClr val="tx1"/>
                </a:solidFill>
              </a:rPr>
            </a:br>
            <a:r>
              <a:rPr lang="en-US" sz="1100">
                <a:solidFill>
                  <a:schemeClr val="tx1"/>
                </a:solidFill>
              </a:rPr>
              <a:t>one dataset</a:t>
            </a:r>
          </a:p>
        </p:txBody>
      </p:sp>
      <p:sp>
        <p:nvSpPr>
          <p:cNvPr id="43" name="Rectangle 42">
            <a:extLst>
              <a:ext uri="{FF2B5EF4-FFF2-40B4-BE49-F238E27FC236}">
                <a16:creationId xmlns:a16="http://schemas.microsoft.com/office/drawing/2014/main" id="{158E43DD-EF50-B176-EDDA-A0AE155FB1FC}"/>
              </a:ext>
            </a:extLst>
          </p:cNvPr>
          <p:cNvSpPr/>
          <p:nvPr/>
        </p:nvSpPr>
        <p:spPr>
          <a:xfrm>
            <a:off x="5360316" y="2939597"/>
            <a:ext cx="1040934" cy="379875"/>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SST-2 dataset</a:t>
            </a:r>
          </a:p>
        </p:txBody>
      </p:sp>
      <p:sp>
        <p:nvSpPr>
          <p:cNvPr id="44" name="Rectangle 43">
            <a:extLst>
              <a:ext uri="{FF2B5EF4-FFF2-40B4-BE49-F238E27FC236}">
                <a16:creationId xmlns:a16="http://schemas.microsoft.com/office/drawing/2014/main" id="{655FF3B9-835E-1AE9-6591-E33A0FF77F52}"/>
              </a:ext>
            </a:extLst>
          </p:cNvPr>
          <p:cNvSpPr/>
          <p:nvPr/>
        </p:nvSpPr>
        <p:spPr>
          <a:xfrm>
            <a:off x="6552305" y="2939597"/>
            <a:ext cx="1040934" cy="379875"/>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IMDb Movie Review dataset</a:t>
            </a:r>
          </a:p>
        </p:txBody>
      </p:sp>
      <p:sp>
        <p:nvSpPr>
          <p:cNvPr id="45" name="Rectangle 44">
            <a:extLst>
              <a:ext uri="{FF2B5EF4-FFF2-40B4-BE49-F238E27FC236}">
                <a16:creationId xmlns:a16="http://schemas.microsoft.com/office/drawing/2014/main" id="{0C494B68-48D6-422E-5B33-A926800228C1}"/>
              </a:ext>
            </a:extLst>
          </p:cNvPr>
          <p:cNvSpPr/>
          <p:nvPr/>
        </p:nvSpPr>
        <p:spPr>
          <a:xfrm>
            <a:off x="7744291" y="2939597"/>
            <a:ext cx="1040934" cy="379875"/>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Amazon Product Review dataset</a:t>
            </a:r>
          </a:p>
        </p:txBody>
      </p:sp>
      <p:grpSp>
        <p:nvGrpSpPr>
          <p:cNvPr id="63" name="Group 62">
            <a:extLst>
              <a:ext uri="{FF2B5EF4-FFF2-40B4-BE49-F238E27FC236}">
                <a16:creationId xmlns:a16="http://schemas.microsoft.com/office/drawing/2014/main" id="{5C1B523C-B3D9-F352-31B7-1E5F5F22EE25}"/>
              </a:ext>
            </a:extLst>
          </p:cNvPr>
          <p:cNvGrpSpPr/>
          <p:nvPr/>
        </p:nvGrpSpPr>
        <p:grpSpPr>
          <a:xfrm>
            <a:off x="1784348" y="1613613"/>
            <a:ext cx="7000877" cy="656839"/>
            <a:chOff x="1784348" y="1437117"/>
            <a:chExt cx="7000877" cy="656839"/>
          </a:xfrm>
        </p:grpSpPr>
        <p:sp>
          <p:nvSpPr>
            <p:cNvPr id="18" name="Rectangle 17">
              <a:extLst>
                <a:ext uri="{FF2B5EF4-FFF2-40B4-BE49-F238E27FC236}">
                  <a16:creationId xmlns:a16="http://schemas.microsoft.com/office/drawing/2014/main" id="{96BA4627-409B-BDAB-0846-BA5022E571F7}"/>
                </a:ext>
              </a:extLst>
            </p:cNvPr>
            <p:cNvSpPr/>
            <p:nvPr/>
          </p:nvSpPr>
          <p:spPr>
            <a:xfrm>
              <a:off x="4168327" y="1437119"/>
              <a:ext cx="2232923" cy="400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Pre-Training </a:t>
              </a:r>
              <a:br>
                <a:rPr lang="en-US" sz="1200"/>
              </a:br>
              <a:r>
                <a:rPr lang="en-US" sz="900"/>
                <a:t>(with adjusted data / approach)</a:t>
              </a:r>
              <a:endParaRPr lang="en-US" sz="1000"/>
            </a:p>
          </p:txBody>
        </p:sp>
        <p:sp>
          <p:nvSpPr>
            <p:cNvPr id="23" name="Rectangle 22">
              <a:extLst>
                <a:ext uri="{FF2B5EF4-FFF2-40B4-BE49-F238E27FC236}">
                  <a16:creationId xmlns:a16="http://schemas.microsoft.com/office/drawing/2014/main" id="{F99EE346-6C3E-F7EA-CA7B-F335F83D0106}"/>
                </a:ext>
              </a:extLst>
            </p:cNvPr>
            <p:cNvSpPr/>
            <p:nvPr/>
          </p:nvSpPr>
          <p:spPr>
            <a:xfrm>
              <a:off x="1784348" y="1897113"/>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24" name="Rectangle 23">
              <a:extLst>
                <a:ext uri="{FF2B5EF4-FFF2-40B4-BE49-F238E27FC236}">
                  <a16:creationId xmlns:a16="http://schemas.microsoft.com/office/drawing/2014/main" id="{6775A9AC-F566-8A2F-EBD4-8B618BF7157C}"/>
                </a:ext>
              </a:extLst>
            </p:cNvPr>
            <p:cNvSpPr/>
            <p:nvPr/>
          </p:nvSpPr>
          <p:spPr>
            <a:xfrm>
              <a:off x="2976337" y="1897113"/>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grpSp>
          <p:nvGrpSpPr>
            <p:cNvPr id="60" name="Group 59">
              <a:extLst>
                <a:ext uri="{FF2B5EF4-FFF2-40B4-BE49-F238E27FC236}">
                  <a16:creationId xmlns:a16="http://schemas.microsoft.com/office/drawing/2014/main" id="{62988BD8-BCBC-1733-2362-571F836395E0}"/>
                </a:ext>
              </a:extLst>
            </p:cNvPr>
            <p:cNvGrpSpPr/>
            <p:nvPr/>
          </p:nvGrpSpPr>
          <p:grpSpPr>
            <a:xfrm>
              <a:off x="6552303" y="1437117"/>
              <a:ext cx="2232922" cy="656833"/>
              <a:chOff x="6552303" y="1437117"/>
              <a:chExt cx="2232922" cy="656833"/>
            </a:xfrm>
          </p:grpSpPr>
          <p:sp>
            <p:nvSpPr>
              <p:cNvPr id="20" name="Rectangle 19">
                <a:extLst>
                  <a:ext uri="{FF2B5EF4-FFF2-40B4-BE49-F238E27FC236}">
                    <a16:creationId xmlns:a16="http://schemas.microsoft.com/office/drawing/2014/main" id="{F096835B-D67E-362B-DEB3-08888D420D14}"/>
                  </a:ext>
                </a:extLst>
              </p:cNvPr>
              <p:cNvSpPr/>
              <p:nvPr/>
            </p:nvSpPr>
            <p:spPr>
              <a:xfrm>
                <a:off x="6552303" y="1437120"/>
                <a:ext cx="1040934" cy="400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Continual Learning </a:t>
                </a:r>
                <a:r>
                  <a:rPr lang="en-US" sz="900"/>
                  <a:t>(BERT)</a:t>
                </a:r>
              </a:p>
            </p:txBody>
          </p:sp>
          <p:sp>
            <p:nvSpPr>
              <p:cNvPr id="21" name="Rectangle 20">
                <a:extLst>
                  <a:ext uri="{FF2B5EF4-FFF2-40B4-BE49-F238E27FC236}">
                    <a16:creationId xmlns:a16="http://schemas.microsoft.com/office/drawing/2014/main" id="{17CBCC91-9C6D-A250-769E-B86BB26627EB}"/>
                  </a:ext>
                </a:extLst>
              </p:cNvPr>
              <p:cNvSpPr/>
              <p:nvPr/>
            </p:nvSpPr>
            <p:spPr>
              <a:xfrm>
                <a:off x="7744291" y="1437117"/>
                <a:ext cx="1040934" cy="6568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No</a:t>
                </a:r>
              </a:p>
              <a:p>
                <a:pPr algn="ctr"/>
                <a:r>
                  <a:rPr lang="en-US" sz="1200"/>
                  <a:t>Pre-Training</a:t>
                </a:r>
              </a:p>
            </p:txBody>
          </p:sp>
        </p:grpSp>
        <p:sp>
          <p:nvSpPr>
            <p:cNvPr id="29" name="Rectangle 28">
              <a:extLst>
                <a:ext uri="{FF2B5EF4-FFF2-40B4-BE49-F238E27FC236}">
                  <a16:creationId xmlns:a16="http://schemas.microsoft.com/office/drawing/2014/main" id="{0CAAB26B-3866-4552-F77F-DB556256F150}"/>
                </a:ext>
              </a:extLst>
            </p:cNvPr>
            <p:cNvSpPr/>
            <p:nvPr/>
          </p:nvSpPr>
          <p:spPr>
            <a:xfrm>
              <a:off x="1784348" y="1437119"/>
              <a:ext cx="2232923" cy="400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Pre-Training </a:t>
              </a:r>
              <a:br>
                <a:rPr lang="en-US" sz="1200"/>
              </a:br>
              <a:r>
                <a:rPr lang="en-US" sz="900"/>
                <a:t>(with original paper approach)</a:t>
              </a:r>
              <a:endParaRPr lang="en-US" sz="1000"/>
            </a:p>
          </p:txBody>
        </p:sp>
        <p:sp>
          <p:nvSpPr>
            <p:cNvPr id="31" name="Rectangle 30">
              <a:extLst>
                <a:ext uri="{FF2B5EF4-FFF2-40B4-BE49-F238E27FC236}">
                  <a16:creationId xmlns:a16="http://schemas.microsoft.com/office/drawing/2014/main" id="{6B3D013D-F309-B09E-B1E4-157B2894D9D6}"/>
                </a:ext>
              </a:extLst>
            </p:cNvPr>
            <p:cNvSpPr/>
            <p:nvPr/>
          </p:nvSpPr>
          <p:spPr>
            <a:xfrm>
              <a:off x="6552304" y="1897113"/>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27" name="Rectangle 26">
              <a:extLst>
                <a:ext uri="{FF2B5EF4-FFF2-40B4-BE49-F238E27FC236}">
                  <a16:creationId xmlns:a16="http://schemas.microsoft.com/office/drawing/2014/main" id="{E67758E9-24ED-631E-ACAD-0488BF20D447}"/>
                </a:ext>
              </a:extLst>
            </p:cNvPr>
            <p:cNvSpPr/>
            <p:nvPr/>
          </p:nvSpPr>
          <p:spPr>
            <a:xfrm>
              <a:off x="4168326" y="1897113"/>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26" name="Rectangle 25">
              <a:extLst>
                <a:ext uri="{FF2B5EF4-FFF2-40B4-BE49-F238E27FC236}">
                  <a16:creationId xmlns:a16="http://schemas.microsoft.com/office/drawing/2014/main" id="{C49AC2C4-BEEE-A0C8-A9FF-2E87F55424BD}"/>
                </a:ext>
              </a:extLst>
            </p:cNvPr>
            <p:cNvSpPr/>
            <p:nvPr/>
          </p:nvSpPr>
          <p:spPr>
            <a:xfrm>
              <a:off x="5360315" y="1897113"/>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grpSp>
      <p:sp>
        <p:nvSpPr>
          <p:cNvPr id="4" name="Rectangle 3">
            <a:extLst>
              <a:ext uri="{FF2B5EF4-FFF2-40B4-BE49-F238E27FC236}">
                <a16:creationId xmlns:a16="http://schemas.microsoft.com/office/drawing/2014/main" id="{D8628706-8CFA-7E32-71EE-09F6EFCE5E3A}"/>
              </a:ext>
            </a:extLst>
          </p:cNvPr>
          <p:cNvSpPr/>
          <p:nvPr/>
        </p:nvSpPr>
        <p:spPr>
          <a:xfrm>
            <a:off x="371475" y="1488379"/>
            <a:ext cx="1108076" cy="90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 tIns="405720" rIns="37440" rtlCol="0" anchor="ctr"/>
          <a:lstStyle/>
          <a:p>
            <a:pPr algn="r"/>
            <a:r>
              <a:rPr lang="en-US" b="1">
                <a:solidFill>
                  <a:schemeClr val="accent1"/>
                </a:solidFill>
              </a:rPr>
              <a:t>Pre-Training</a:t>
            </a:r>
          </a:p>
        </p:txBody>
      </p:sp>
      <p:cxnSp>
        <p:nvCxnSpPr>
          <p:cNvPr id="9" name="Straight Connector 8">
            <a:extLst>
              <a:ext uri="{FF2B5EF4-FFF2-40B4-BE49-F238E27FC236}">
                <a16:creationId xmlns:a16="http://schemas.microsoft.com/office/drawing/2014/main" id="{2796912A-3951-232C-289B-F169199D310F}"/>
              </a:ext>
            </a:extLst>
          </p:cNvPr>
          <p:cNvCxnSpPr/>
          <p:nvPr/>
        </p:nvCxnSpPr>
        <p:spPr>
          <a:xfrm>
            <a:off x="1600201" y="1488379"/>
            <a:ext cx="0" cy="907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9941A6-7A36-13DB-C4A9-2CAFB5043919}"/>
              </a:ext>
            </a:extLst>
          </p:cNvPr>
          <p:cNvCxnSpPr/>
          <p:nvPr/>
        </p:nvCxnSpPr>
        <p:spPr>
          <a:xfrm>
            <a:off x="358775" y="2459309"/>
            <a:ext cx="842645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EC9D53-A1B5-E272-CD12-CD7AB854790D}"/>
              </a:ext>
            </a:extLst>
          </p:cNvPr>
          <p:cNvCxnSpPr/>
          <p:nvPr/>
        </p:nvCxnSpPr>
        <p:spPr>
          <a:xfrm>
            <a:off x="358775" y="3491094"/>
            <a:ext cx="842645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D5467B2-DB87-626E-FFD8-F1CBC723AEF7}"/>
              </a:ext>
            </a:extLst>
          </p:cNvPr>
          <p:cNvSpPr/>
          <p:nvPr/>
        </p:nvSpPr>
        <p:spPr>
          <a:xfrm>
            <a:off x="371475" y="2511950"/>
            <a:ext cx="1108076" cy="90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 tIns="405720" rIns="37440" rtlCol="0" anchor="ctr"/>
          <a:lstStyle/>
          <a:p>
            <a:pPr algn="r"/>
            <a:r>
              <a:rPr lang="en-US" b="1">
                <a:solidFill>
                  <a:srgbClr val="A98D55"/>
                </a:solidFill>
              </a:rPr>
              <a:t>Fine-Tuning</a:t>
            </a:r>
          </a:p>
        </p:txBody>
      </p:sp>
      <p:cxnSp>
        <p:nvCxnSpPr>
          <p:cNvPr id="11" name="Straight Connector 10">
            <a:extLst>
              <a:ext uri="{FF2B5EF4-FFF2-40B4-BE49-F238E27FC236}">
                <a16:creationId xmlns:a16="http://schemas.microsoft.com/office/drawing/2014/main" id="{0F2848B6-F295-F1B0-2901-A7B75F4F43C6}"/>
              </a:ext>
            </a:extLst>
          </p:cNvPr>
          <p:cNvCxnSpPr/>
          <p:nvPr/>
        </p:nvCxnSpPr>
        <p:spPr>
          <a:xfrm>
            <a:off x="1600201" y="2511950"/>
            <a:ext cx="0" cy="907307"/>
          </a:xfrm>
          <a:prstGeom prst="line">
            <a:avLst/>
          </a:prstGeom>
          <a:ln w="6350" cap="flat" cmpd="sng" algn="ctr">
            <a:solidFill>
              <a:srgbClr val="A98D5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E22182A-7EE4-A34A-2ECA-29CA333E9699}"/>
              </a:ext>
            </a:extLst>
          </p:cNvPr>
          <p:cNvSpPr/>
          <p:nvPr/>
        </p:nvSpPr>
        <p:spPr>
          <a:xfrm>
            <a:off x="371474" y="3562931"/>
            <a:ext cx="1108076" cy="90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 tIns="405720" rIns="37440" rtlCol="0" anchor="ctr"/>
          <a:lstStyle/>
          <a:p>
            <a:pPr algn="r"/>
            <a:r>
              <a:rPr lang="en-US" b="1">
                <a:solidFill>
                  <a:srgbClr val="4B7B85"/>
                </a:solidFill>
              </a:rPr>
              <a:t>Distillation</a:t>
            </a:r>
          </a:p>
        </p:txBody>
      </p:sp>
      <p:cxnSp>
        <p:nvCxnSpPr>
          <p:cNvPr id="10" name="Straight Connector 9">
            <a:extLst>
              <a:ext uri="{FF2B5EF4-FFF2-40B4-BE49-F238E27FC236}">
                <a16:creationId xmlns:a16="http://schemas.microsoft.com/office/drawing/2014/main" id="{ABEF4114-C8DB-56FB-CC36-E01757ABDCDD}"/>
              </a:ext>
            </a:extLst>
          </p:cNvPr>
          <p:cNvCxnSpPr/>
          <p:nvPr/>
        </p:nvCxnSpPr>
        <p:spPr>
          <a:xfrm>
            <a:off x="1600200" y="3562931"/>
            <a:ext cx="0" cy="907307"/>
          </a:xfrm>
          <a:prstGeom prst="line">
            <a:avLst/>
          </a:prstGeom>
          <a:ln w="6350" cap="flat" cmpd="sng" algn="ctr">
            <a:solidFill>
              <a:srgbClr val="4B7B8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52DF4CD-5C4C-1671-78A9-7D32B6C3F310}"/>
              </a:ext>
            </a:extLst>
          </p:cNvPr>
          <p:cNvSpPr/>
          <p:nvPr/>
        </p:nvSpPr>
        <p:spPr>
          <a:xfrm>
            <a:off x="1784348" y="3707763"/>
            <a:ext cx="2232923" cy="349266"/>
          </a:xfrm>
          <a:prstGeom prst="rect">
            <a:avLst/>
          </a:prstGeom>
          <a:solidFill>
            <a:srgbClr val="4B7B8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err="1"/>
              <a:t>TinyBERT</a:t>
            </a:r>
            <a:endParaRPr lang="en-US" sz="1000"/>
          </a:p>
        </p:txBody>
      </p:sp>
      <p:sp>
        <p:nvSpPr>
          <p:cNvPr id="50" name="Rectangle 49">
            <a:extLst>
              <a:ext uri="{FF2B5EF4-FFF2-40B4-BE49-F238E27FC236}">
                <a16:creationId xmlns:a16="http://schemas.microsoft.com/office/drawing/2014/main" id="{7444778A-79AC-6E48-E8A9-3A9B107B7186}"/>
              </a:ext>
            </a:extLst>
          </p:cNvPr>
          <p:cNvSpPr/>
          <p:nvPr/>
        </p:nvSpPr>
        <p:spPr>
          <a:xfrm>
            <a:off x="4168327" y="3707763"/>
            <a:ext cx="2232923" cy="349266"/>
          </a:xfrm>
          <a:prstGeom prst="rect">
            <a:avLst/>
          </a:prstGeom>
          <a:solidFill>
            <a:srgbClr val="4B7B8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err="1"/>
              <a:t>DistillBERT</a:t>
            </a:r>
            <a:endParaRPr lang="en-US" sz="1000"/>
          </a:p>
        </p:txBody>
      </p:sp>
      <p:sp>
        <p:nvSpPr>
          <p:cNvPr id="51" name="Rectangle 50">
            <a:extLst>
              <a:ext uri="{FF2B5EF4-FFF2-40B4-BE49-F238E27FC236}">
                <a16:creationId xmlns:a16="http://schemas.microsoft.com/office/drawing/2014/main" id="{EB9D929B-6079-2659-623F-E6F6E2D683F0}"/>
              </a:ext>
            </a:extLst>
          </p:cNvPr>
          <p:cNvSpPr/>
          <p:nvPr/>
        </p:nvSpPr>
        <p:spPr>
          <a:xfrm>
            <a:off x="6552303" y="3707763"/>
            <a:ext cx="2232922" cy="349266"/>
          </a:xfrm>
          <a:prstGeom prst="rect">
            <a:avLst/>
          </a:prstGeom>
          <a:solidFill>
            <a:srgbClr val="4B7B8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BERT-Tiny/Mini/Small</a:t>
            </a:r>
            <a:endParaRPr lang="en-US" sz="1000"/>
          </a:p>
        </p:txBody>
      </p:sp>
      <p:grpSp>
        <p:nvGrpSpPr>
          <p:cNvPr id="61" name="Group 60">
            <a:extLst>
              <a:ext uri="{FF2B5EF4-FFF2-40B4-BE49-F238E27FC236}">
                <a16:creationId xmlns:a16="http://schemas.microsoft.com/office/drawing/2014/main" id="{E10B27DF-7083-50A9-2060-B3DB4A5E5526}"/>
              </a:ext>
            </a:extLst>
          </p:cNvPr>
          <p:cNvGrpSpPr/>
          <p:nvPr/>
        </p:nvGrpSpPr>
        <p:grpSpPr>
          <a:xfrm>
            <a:off x="1784348" y="4128562"/>
            <a:ext cx="2232923" cy="196843"/>
            <a:chOff x="1784348" y="4081558"/>
            <a:chExt cx="2232923" cy="196843"/>
          </a:xfrm>
        </p:grpSpPr>
        <p:sp>
          <p:nvSpPr>
            <p:cNvPr id="54" name="Rectangle 53">
              <a:extLst>
                <a:ext uri="{FF2B5EF4-FFF2-40B4-BE49-F238E27FC236}">
                  <a16:creationId xmlns:a16="http://schemas.microsoft.com/office/drawing/2014/main" id="{205C39CB-D134-BF12-700B-B4FD12B5AF1C}"/>
                </a:ext>
              </a:extLst>
            </p:cNvPr>
            <p:cNvSpPr/>
            <p:nvPr/>
          </p:nvSpPr>
          <p:spPr>
            <a:xfrm>
              <a:off x="1784348" y="4081558"/>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55" name="Rectangle 54">
              <a:extLst>
                <a:ext uri="{FF2B5EF4-FFF2-40B4-BE49-F238E27FC236}">
                  <a16:creationId xmlns:a16="http://schemas.microsoft.com/office/drawing/2014/main" id="{3F85F2B0-D064-38D3-B93E-2532A857C01F}"/>
                </a:ext>
              </a:extLst>
            </p:cNvPr>
            <p:cNvSpPr/>
            <p:nvPr/>
          </p:nvSpPr>
          <p:spPr>
            <a:xfrm>
              <a:off x="2976337" y="4081558"/>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grpSp>
      <p:sp>
        <p:nvSpPr>
          <p:cNvPr id="56" name="Rectangle 55">
            <a:extLst>
              <a:ext uri="{FF2B5EF4-FFF2-40B4-BE49-F238E27FC236}">
                <a16:creationId xmlns:a16="http://schemas.microsoft.com/office/drawing/2014/main" id="{C354EFBF-C133-AE9E-F65F-FE49F486D910}"/>
              </a:ext>
            </a:extLst>
          </p:cNvPr>
          <p:cNvSpPr/>
          <p:nvPr/>
        </p:nvSpPr>
        <p:spPr>
          <a:xfrm>
            <a:off x="4168327" y="4128562"/>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57" name="Rectangle 56">
            <a:extLst>
              <a:ext uri="{FF2B5EF4-FFF2-40B4-BE49-F238E27FC236}">
                <a16:creationId xmlns:a16="http://schemas.microsoft.com/office/drawing/2014/main" id="{821FD397-7675-E11A-2FD9-004F153A40BE}"/>
              </a:ext>
            </a:extLst>
          </p:cNvPr>
          <p:cNvSpPr/>
          <p:nvPr/>
        </p:nvSpPr>
        <p:spPr>
          <a:xfrm>
            <a:off x="5360316" y="4128562"/>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sp>
        <p:nvSpPr>
          <p:cNvPr id="58" name="Rectangle 57">
            <a:extLst>
              <a:ext uri="{FF2B5EF4-FFF2-40B4-BE49-F238E27FC236}">
                <a16:creationId xmlns:a16="http://schemas.microsoft.com/office/drawing/2014/main" id="{013B9EA2-8498-556D-7C91-7FDA4E0B9EE2}"/>
              </a:ext>
            </a:extLst>
          </p:cNvPr>
          <p:cNvSpPr/>
          <p:nvPr/>
        </p:nvSpPr>
        <p:spPr>
          <a:xfrm>
            <a:off x="6539576" y="4128562"/>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59" name="Rectangle 58">
            <a:extLst>
              <a:ext uri="{FF2B5EF4-FFF2-40B4-BE49-F238E27FC236}">
                <a16:creationId xmlns:a16="http://schemas.microsoft.com/office/drawing/2014/main" id="{C325003A-A1F0-07D2-44A7-771C83A4D88F}"/>
              </a:ext>
            </a:extLst>
          </p:cNvPr>
          <p:cNvSpPr/>
          <p:nvPr/>
        </p:nvSpPr>
        <p:spPr>
          <a:xfrm>
            <a:off x="7731565" y="4128562"/>
            <a:ext cx="1040934" cy="196843"/>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sp>
        <p:nvSpPr>
          <p:cNvPr id="67" name="Rectangle 66">
            <a:extLst>
              <a:ext uri="{FF2B5EF4-FFF2-40B4-BE49-F238E27FC236}">
                <a16:creationId xmlns:a16="http://schemas.microsoft.com/office/drawing/2014/main" id="{BA2AFC77-44F4-06C1-AA97-847A2A74FD8C}"/>
              </a:ext>
            </a:extLst>
          </p:cNvPr>
          <p:cNvSpPr/>
          <p:nvPr/>
        </p:nvSpPr>
        <p:spPr>
          <a:xfrm>
            <a:off x="7261194" y="1176692"/>
            <a:ext cx="1524031" cy="184081"/>
          </a:xfrm>
          <a:prstGeom prst="rect">
            <a:avLst/>
          </a:prstGeom>
          <a:solidFill>
            <a:srgbClr val="D9D9D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spc="-60">
                <a:solidFill>
                  <a:schemeClr val="tx1"/>
                </a:solidFill>
              </a:rPr>
              <a:t>Simplified, not exhaustive</a:t>
            </a:r>
          </a:p>
        </p:txBody>
      </p:sp>
      <p:pic>
        <p:nvPicPr>
          <p:cNvPr id="71" name="Picture 70" descr="A green graduation cap on a stack of books&#10;&#10;Description automatically generated">
            <a:extLst>
              <a:ext uri="{FF2B5EF4-FFF2-40B4-BE49-F238E27FC236}">
                <a16:creationId xmlns:a16="http://schemas.microsoft.com/office/drawing/2014/main" id="{B8DBCB65-7AA9-CCCE-12B4-1AC2F2223D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373" y="1557189"/>
            <a:ext cx="435178" cy="435178"/>
          </a:xfrm>
          <a:prstGeom prst="rect">
            <a:avLst/>
          </a:prstGeom>
        </p:spPr>
      </p:pic>
      <p:pic>
        <p:nvPicPr>
          <p:cNvPr id="73" name="Picture 72" descr="A blue and black icon of a beaker&#10;&#10;Description automatically generated">
            <a:extLst>
              <a:ext uri="{FF2B5EF4-FFF2-40B4-BE49-F238E27FC236}">
                <a16:creationId xmlns:a16="http://schemas.microsoft.com/office/drawing/2014/main" id="{BCC8ED0A-9B45-1BB6-AF07-708577201F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372" y="3631741"/>
            <a:ext cx="435178" cy="435178"/>
          </a:xfrm>
          <a:prstGeom prst="rect">
            <a:avLst/>
          </a:prstGeom>
        </p:spPr>
      </p:pic>
      <p:pic>
        <p:nvPicPr>
          <p:cNvPr id="75" name="Picture 74" descr="A gold and black logo&#10;&#10;Description automatically generated">
            <a:extLst>
              <a:ext uri="{FF2B5EF4-FFF2-40B4-BE49-F238E27FC236}">
                <a16:creationId xmlns:a16="http://schemas.microsoft.com/office/drawing/2014/main" id="{6C3A06AC-4D74-F262-595C-BE03A2A088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373" y="2580760"/>
            <a:ext cx="435178" cy="435178"/>
          </a:xfrm>
          <a:prstGeom prst="rect">
            <a:avLst/>
          </a:prstGeom>
        </p:spPr>
      </p:pic>
    </p:spTree>
    <p:extLst>
      <p:ext uri="{BB962C8B-B14F-4D97-AF65-F5344CB8AC3E}">
        <p14:creationId xmlns:p14="http://schemas.microsoft.com/office/powerpoint/2010/main" val="1580961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6889A2C-6572-D4DB-61F8-3F3CBAEA077C}"/>
              </a:ext>
            </a:extLst>
          </p:cNvPr>
          <p:cNvGraphicFramePr>
            <a:graphicFrameLocks noChangeAspect="1"/>
          </p:cNvGraphicFramePr>
          <p:nvPr>
            <p:custDataLst>
              <p:tags r:id="rId1"/>
            </p:custDataLst>
            <p:extLst>
              <p:ext uri="{D42A27DB-BD31-4B8C-83A1-F6EECF244321}">
                <p14:modId xmlns:p14="http://schemas.microsoft.com/office/powerpoint/2010/main" val="1655832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5" name="think-cell data - do not delete" hidden="1">
                        <a:extLst>
                          <a:ext uri="{FF2B5EF4-FFF2-40B4-BE49-F238E27FC236}">
                            <a16:creationId xmlns:a16="http://schemas.microsoft.com/office/drawing/2014/main" id="{66889A2C-6572-D4DB-61F8-3F3CBAEA07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77748D-3F78-5A42-21C6-49DDFB92F136}"/>
              </a:ext>
            </a:extLst>
          </p:cNvPr>
          <p:cNvSpPr>
            <a:spLocks noGrp="1"/>
          </p:cNvSpPr>
          <p:nvPr>
            <p:ph type="title"/>
          </p:nvPr>
        </p:nvSpPr>
        <p:spPr/>
        <p:txBody>
          <a:bodyPr vert="horz"/>
          <a:lstStyle/>
          <a:p>
            <a:r>
              <a:rPr lang="en-US" b="1"/>
              <a:t>Deep-Dive:</a:t>
            </a:r>
            <a:r>
              <a:rPr lang="en-US"/>
              <a:t> Pre-Training module</a:t>
            </a:r>
          </a:p>
        </p:txBody>
      </p:sp>
      <p:sp>
        <p:nvSpPr>
          <p:cNvPr id="3" name="Slide Number Placeholder 2">
            <a:extLst>
              <a:ext uri="{FF2B5EF4-FFF2-40B4-BE49-F238E27FC236}">
                <a16:creationId xmlns:a16="http://schemas.microsoft.com/office/drawing/2014/main" id="{EFECAE91-3693-75AD-238B-01F781043438}"/>
              </a:ext>
            </a:extLst>
          </p:cNvPr>
          <p:cNvSpPr>
            <a:spLocks noGrp="1"/>
          </p:cNvSpPr>
          <p:nvPr>
            <p:ph type="sldNum" sz="quarter" idx="12"/>
          </p:nvPr>
        </p:nvSpPr>
        <p:spPr/>
        <p:txBody>
          <a:bodyPr/>
          <a:lstStyle/>
          <a:p>
            <a:fld id="{7559FC98-AF75-4A00-A03C-DF9FEBF6BCB9}" type="slidenum">
              <a:rPr lang="en-US" smtClean="0"/>
              <a:t>26</a:t>
            </a:fld>
            <a:endParaRPr lang="en-US"/>
          </a:p>
        </p:txBody>
      </p:sp>
      <p:sp>
        <p:nvSpPr>
          <p:cNvPr id="11" name="Rectangle 10">
            <a:extLst>
              <a:ext uri="{FF2B5EF4-FFF2-40B4-BE49-F238E27FC236}">
                <a16:creationId xmlns:a16="http://schemas.microsoft.com/office/drawing/2014/main" id="{0B1F9AF5-DC86-883F-9DCD-592075AE858C}"/>
              </a:ext>
            </a:extLst>
          </p:cNvPr>
          <p:cNvSpPr/>
          <p:nvPr/>
        </p:nvSpPr>
        <p:spPr>
          <a:xfrm>
            <a:off x="358775" y="2359820"/>
            <a:ext cx="1252898" cy="1024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Pre-Training </a:t>
            </a:r>
            <a:br>
              <a:rPr lang="en-US" sz="1400"/>
            </a:br>
            <a:r>
              <a:rPr lang="en-US" sz="1000"/>
              <a:t>(with adjusted data / architecture)</a:t>
            </a:r>
            <a:endParaRPr lang="en-US" sz="1050"/>
          </a:p>
        </p:txBody>
      </p:sp>
      <p:sp>
        <p:nvSpPr>
          <p:cNvPr id="20" name="Rectangle 19">
            <a:extLst>
              <a:ext uri="{FF2B5EF4-FFF2-40B4-BE49-F238E27FC236}">
                <a16:creationId xmlns:a16="http://schemas.microsoft.com/office/drawing/2014/main" id="{75A3A14D-6EF3-512B-CE28-C069AA89702B}"/>
              </a:ext>
            </a:extLst>
          </p:cNvPr>
          <p:cNvSpPr/>
          <p:nvPr/>
        </p:nvSpPr>
        <p:spPr>
          <a:xfrm>
            <a:off x="358776" y="3985023"/>
            <a:ext cx="2542825" cy="494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No Pre-Training</a:t>
            </a:r>
          </a:p>
        </p:txBody>
      </p:sp>
      <p:sp>
        <p:nvSpPr>
          <p:cNvPr id="15" name="Rectangle 14">
            <a:extLst>
              <a:ext uri="{FF2B5EF4-FFF2-40B4-BE49-F238E27FC236}">
                <a16:creationId xmlns:a16="http://schemas.microsoft.com/office/drawing/2014/main" id="{50FBE2EE-819C-65B0-21CA-16E897B21C9B}"/>
              </a:ext>
            </a:extLst>
          </p:cNvPr>
          <p:cNvSpPr/>
          <p:nvPr/>
        </p:nvSpPr>
        <p:spPr>
          <a:xfrm>
            <a:off x="358776" y="1276350"/>
            <a:ext cx="1252897" cy="1024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Pre-Training </a:t>
            </a:r>
            <a:br>
              <a:rPr lang="en-US" sz="1400"/>
            </a:br>
            <a:r>
              <a:rPr lang="en-US" sz="1000"/>
              <a:t>(with original paper approach)</a:t>
            </a:r>
            <a:endParaRPr lang="en-US" sz="1050"/>
          </a:p>
        </p:txBody>
      </p:sp>
      <p:sp>
        <p:nvSpPr>
          <p:cNvPr id="12" name="Rectangle 11">
            <a:extLst>
              <a:ext uri="{FF2B5EF4-FFF2-40B4-BE49-F238E27FC236}">
                <a16:creationId xmlns:a16="http://schemas.microsoft.com/office/drawing/2014/main" id="{59489F3E-9B3D-96FF-791D-C09A5F5DD9FE}"/>
              </a:ext>
            </a:extLst>
          </p:cNvPr>
          <p:cNvSpPr/>
          <p:nvPr/>
        </p:nvSpPr>
        <p:spPr>
          <a:xfrm>
            <a:off x="1691639" y="1276350"/>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13" name="Rectangle 12">
            <a:extLst>
              <a:ext uri="{FF2B5EF4-FFF2-40B4-BE49-F238E27FC236}">
                <a16:creationId xmlns:a16="http://schemas.microsoft.com/office/drawing/2014/main" id="{CF9F7D6F-2896-948A-DA8E-C009EF228C94}"/>
              </a:ext>
            </a:extLst>
          </p:cNvPr>
          <p:cNvSpPr/>
          <p:nvPr/>
        </p:nvSpPr>
        <p:spPr>
          <a:xfrm>
            <a:off x="1691639" y="1818085"/>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sp>
        <p:nvSpPr>
          <p:cNvPr id="29" name="Rectangle 28">
            <a:extLst>
              <a:ext uri="{FF2B5EF4-FFF2-40B4-BE49-F238E27FC236}">
                <a16:creationId xmlns:a16="http://schemas.microsoft.com/office/drawing/2014/main" id="{100601D6-F27A-9430-3112-BCA61FE9D795}"/>
              </a:ext>
            </a:extLst>
          </p:cNvPr>
          <p:cNvSpPr/>
          <p:nvPr/>
        </p:nvSpPr>
        <p:spPr>
          <a:xfrm>
            <a:off x="1691639" y="2359820"/>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40" name="Rectangle 39">
            <a:extLst>
              <a:ext uri="{FF2B5EF4-FFF2-40B4-BE49-F238E27FC236}">
                <a16:creationId xmlns:a16="http://schemas.microsoft.com/office/drawing/2014/main" id="{15A275F0-BEA6-49F9-E6CA-7D2FDBFBCA9E}"/>
              </a:ext>
            </a:extLst>
          </p:cNvPr>
          <p:cNvSpPr/>
          <p:nvPr/>
        </p:nvSpPr>
        <p:spPr>
          <a:xfrm>
            <a:off x="1691638" y="2901555"/>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sp>
        <p:nvSpPr>
          <p:cNvPr id="19" name="Rectangle 18">
            <a:extLst>
              <a:ext uri="{FF2B5EF4-FFF2-40B4-BE49-F238E27FC236}">
                <a16:creationId xmlns:a16="http://schemas.microsoft.com/office/drawing/2014/main" id="{B003A0F1-EF44-E4F1-36A6-F2169C88CEB0}"/>
              </a:ext>
            </a:extLst>
          </p:cNvPr>
          <p:cNvSpPr/>
          <p:nvPr/>
        </p:nvSpPr>
        <p:spPr>
          <a:xfrm>
            <a:off x="358776" y="3443289"/>
            <a:ext cx="1252897" cy="4796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Continual Learning </a:t>
            </a:r>
            <a:r>
              <a:rPr lang="en-US" sz="1000"/>
              <a:t>(BERT)</a:t>
            </a:r>
          </a:p>
        </p:txBody>
      </p:sp>
      <p:sp>
        <p:nvSpPr>
          <p:cNvPr id="31" name="Rectangle 30">
            <a:extLst>
              <a:ext uri="{FF2B5EF4-FFF2-40B4-BE49-F238E27FC236}">
                <a16:creationId xmlns:a16="http://schemas.microsoft.com/office/drawing/2014/main" id="{41C33023-3102-B642-8755-1AE2A2AE536E}"/>
              </a:ext>
            </a:extLst>
          </p:cNvPr>
          <p:cNvSpPr/>
          <p:nvPr/>
        </p:nvSpPr>
        <p:spPr>
          <a:xfrm>
            <a:off x="1691639" y="3443290"/>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cxnSp>
        <p:nvCxnSpPr>
          <p:cNvPr id="41" name="Straight Connector 40">
            <a:extLst>
              <a:ext uri="{FF2B5EF4-FFF2-40B4-BE49-F238E27FC236}">
                <a16:creationId xmlns:a16="http://schemas.microsoft.com/office/drawing/2014/main" id="{FF943E80-AD92-3871-51A9-146467B483BA}"/>
              </a:ext>
            </a:extLst>
          </p:cNvPr>
          <p:cNvCxnSpPr/>
          <p:nvPr/>
        </p:nvCxnSpPr>
        <p:spPr>
          <a:xfrm>
            <a:off x="358774" y="2328763"/>
            <a:ext cx="8510178"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92F6D7-04BC-EE6D-E050-F6074F9F3C67}"/>
              </a:ext>
            </a:extLst>
          </p:cNvPr>
          <p:cNvCxnSpPr/>
          <p:nvPr/>
        </p:nvCxnSpPr>
        <p:spPr>
          <a:xfrm>
            <a:off x="358774" y="3412233"/>
            <a:ext cx="8510178"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311E0B-4FA5-5141-43AB-3495EA635614}"/>
              </a:ext>
            </a:extLst>
          </p:cNvPr>
          <p:cNvCxnSpPr/>
          <p:nvPr/>
        </p:nvCxnSpPr>
        <p:spPr>
          <a:xfrm>
            <a:off x="358774" y="3953967"/>
            <a:ext cx="8510178"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24876A2-5A26-F3CB-62BD-677AD758F07C}"/>
              </a:ext>
            </a:extLst>
          </p:cNvPr>
          <p:cNvGrpSpPr/>
          <p:nvPr/>
        </p:nvGrpSpPr>
        <p:grpSpPr>
          <a:xfrm>
            <a:off x="2981568" y="1787028"/>
            <a:ext cx="4206631" cy="1083470"/>
            <a:chOff x="2981569" y="1787028"/>
            <a:chExt cx="5803656" cy="1083470"/>
          </a:xfrm>
        </p:grpSpPr>
        <p:cxnSp>
          <p:nvCxnSpPr>
            <p:cNvPr id="44" name="Straight Connector 43">
              <a:extLst>
                <a:ext uri="{FF2B5EF4-FFF2-40B4-BE49-F238E27FC236}">
                  <a16:creationId xmlns:a16="http://schemas.microsoft.com/office/drawing/2014/main" id="{995306EE-0E43-2AB6-8A8A-6870D941F74A}"/>
                </a:ext>
              </a:extLst>
            </p:cNvPr>
            <p:cNvCxnSpPr/>
            <p:nvPr/>
          </p:nvCxnSpPr>
          <p:spPr>
            <a:xfrm>
              <a:off x="2981569" y="2870498"/>
              <a:ext cx="5803656"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E55C211-95C6-1B7C-55B6-38D074A514E8}"/>
                </a:ext>
              </a:extLst>
            </p:cNvPr>
            <p:cNvCxnSpPr/>
            <p:nvPr/>
          </p:nvCxnSpPr>
          <p:spPr>
            <a:xfrm>
              <a:off x="2981569" y="1787028"/>
              <a:ext cx="5803656"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74065F4E-286D-D430-1CA2-0481105CAECC}"/>
              </a:ext>
            </a:extLst>
          </p:cNvPr>
          <p:cNvSpPr/>
          <p:nvPr/>
        </p:nvSpPr>
        <p:spPr>
          <a:xfrm>
            <a:off x="358774" y="4474166"/>
            <a:ext cx="7974195" cy="240027"/>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700">
                <a:solidFill>
                  <a:schemeClr val="tx1"/>
                </a:solidFill>
              </a:rPr>
              <a:t>1. Current resources based on </a:t>
            </a:r>
            <a:r>
              <a:rPr lang="en-US" sz="700" u="sng">
                <a:solidFill>
                  <a:schemeClr val="tx1"/>
                </a:solidFill>
              </a:rPr>
              <a:t>one</a:t>
            </a:r>
            <a:r>
              <a:rPr lang="en-US" sz="700">
                <a:solidFill>
                  <a:schemeClr val="tx1"/>
                </a:solidFill>
              </a:rPr>
              <a:t> 24 GB V100 GPU. Calculation done in two ways: (1) </a:t>
            </a:r>
            <a:r>
              <a:rPr lang="en-US" sz="700" err="1">
                <a:solidFill>
                  <a:schemeClr val="tx1"/>
                </a:solidFill>
              </a:rPr>
              <a:t>RoBERTa</a:t>
            </a:r>
            <a:r>
              <a:rPr lang="en-US" sz="700">
                <a:solidFill>
                  <a:schemeClr val="tx1"/>
                </a:solidFill>
              </a:rPr>
              <a:t> took 1 day of pre-training with 1024 32 GB V100 GPUs. Adjusting pre-training data scope to original BERT approach and linear adjustment of compute resources leads to ~840 days. (2) The original BERT paper authors used 16 TPU chips for pre-training. Linearly converting to 1 24GB V100 GPU results in ~820 days</a:t>
            </a:r>
          </a:p>
        </p:txBody>
      </p:sp>
      <p:sp>
        <p:nvSpPr>
          <p:cNvPr id="56" name="Rectangle 55">
            <a:extLst>
              <a:ext uri="{FF2B5EF4-FFF2-40B4-BE49-F238E27FC236}">
                <a16:creationId xmlns:a16="http://schemas.microsoft.com/office/drawing/2014/main" id="{3A5EA597-C38D-FF59-90B3-60B78F0EDEE7}"/>
              </a:ext>
            </a:extLst>
          </p:cNvPr>
          <p:cNvSpPr/>
          <p:nvPr/>
        </p:nvSpPr>
        <p:spPr>
          <a:xfrm>
            <a:off x="2981570" y="3443290"/>
            <a:ext cx="5351400" cy="47962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5440" rIns="54000" bIns="46800" rtlCol="0" anchor="ctr"/>
          <a:lstStyle/>
          <a:p>
            <a:pPr marL="285750" indent="-285750">
              <a:spcAft>
                <a:spcPts val="200"/>
              </a:spcAft>
              <a:buFont typeface="Arial" panose="020B0604020202020204" pitchFamily="34" charset="0"/>
              <a:buChar char="•"/>
            </a:pPr>
            <a:r>
              <a:rPr lang="en-US" sz="1100">
                <a:solidFill>
                  <a:schemeClr val="tx1"/>
                </a:solidFill>
              </a:rPr>
              <a:t>CL offers most flexibility (e.g., number of epochs, learning rate)</a:t>
            </a:r>
          </a:p>
          <a:p>
            <a:pPr marL="285750" indent="-285750">
              <a:spcAft>
                <a:spcPts val="200"/>
              </a:spcAft>
              <a:buFont typeface="Arial" panose="020B0604020202020204" pitchFamily="34" charset="0"/>
              <a:buChar char="•"/>
            </a:pPr>
            <a:r>
              <a:rPr lang="en-US" sz="1100">
                <a:solidFill>
                  <a:schemeClr val="tx1"/>
                </a:solidFill>
              </a:rPr>
              <a:t>Risk that CL has limited impact on pre-trained BERT (i.e., small weight updates)</a:t>
            </a:r>
          </a:p>
        </p:txBody>
      </p:sp>
      <p:sp>
        <p:nvSpPr>
          <p:cNvPr id="57" name="Rectangle 56">
            <a:extLst>
              <a:ext uri="{FF2B5EF4-FFF2-40B4-BE49-F238E27FC236}">
                <a16:creationId xmlns:a16="http://schemas.microsoft.com/office/drawing/2014/main" id="{009E5BB0-DF58-4280-8196-183FEFB482FA}"/>
              </a:ext>
            </a:extLst>
          </p:cNvPr>
          <p:cNvSpPr/>
          <p:nvPr/>
        </p:nvSpPr>
        <p:spPr>
          <a:xfrm>
            <a:off x="2981570" y="3992664"/>
            <a:ext cx="5351400" cy="47962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5440" rIns="54000" bIns="46800" rtlCol="0" anchor="ctr"/>
          <a:lstStyle/>
          <a:p>
            <a:pPr marL="285750" indent="-285750">
              <a:spcAft>
                <a:spcPts val="200"/>
              </a:spcAft>
              <a:buFont typeface="Arial" panose="020B0604020202020204" pitchFamily="34" charset="0"/>
              <a:buChar char="•"/>
            </a:pPr>
            <a:r>
              <a:rPr lang="en-US" sz="1100">
                <a:solidFill>
                  <a:schemeClr val="tx1"/>
                </a:solidFill>
              </a:rPr>
              <a:t>Using pre-trained base BERT (i) to distill smaller models or (ii) variations in fine-tuning to ensure model diversity</a:t>
            </a:r>
          </a:p>
        </p:txBody>
      </p:sp>
      <p:pic>
        <p:nvPicPr>
          <p:cNvPr id="58" name="Graphic 57">
            <a:extLst>
              <a:ext uri="{FF2B5EF4-FFF2-40B4-BE49-F238E27FC236}">
                <a16:creationId xmlns:a16="http://schemas.microsoft.com/office/drawing/2014/main" id="{A53AB8F9-FD77-E039-296C-9CAE920204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70" y="1891504"/>
            <a:ext cx="332782" cy="332782"/>
          </a:xfrm>
          <a:prstGeom prst="rect">
            <a:avLst/>
          </a:prstGeom>
        </p:spPr>
      </p:pic>
      <p:pic>
        <p:nvPicPr>
          <p:cNvPr id="59" name="Graphic 58">
            <a:extLst>
              <a:ext uri="{FF2B5EF4-FFF2-40B4-BE49-F238E27FC236}">
                <a16:creationId xmlns:a16="http://schemas.microsoft.com/office/drawing/2014/main" id="{91759C4F-008C-3CCC-D138-0CF51A8CA6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170" y="2433239"/>
            <a:ext cx="332782" cy="332782"/>
          </a:xfrm>
          <a:prstGeom prst="rect">
            <a:avLst/>
          </a:prstGeom>
        </p:spPr>
      </p:pic>
      <p:pic>
        <p:nvPicPr>
          <p:cNvPr id="60" name="Graphic 59">
            <a:extLst>
              <a:ext uri="{FF2B5EF4-FFF2-40B4-BE49-F238E27FC236}">
                <a16:creationId xmlns:a16="http://schemas.microsoft.com/office/drawing/2014/main" id="{74AE1EE6-C9AD-F4A2-9A7F-508104D865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70" y="2974975"/>
            <a:ext cx="332782" cy="332782"/>
          </a:xfrm>
          <a:prstGeom prst="rect">
            <a:avLst/>
          </a:prstGeom>
        </p:spPr>
      </p:pic>
      <p:pic>
        <p:nvPicPr>
          <p:cNvPr id="61" name="Graphic 60">
            <a:extLst>
              <a:ext uri="{FF2B5EF4-FFF2-40B4-BE49-F238E27FC236}">
                <a16:creationId xmlns:a16="http://schemas.microsoft.com/office/drawing/2014/main" id="{B04180FF-933E-2F81-5011-4C473F3C4F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70" y="1349769"/>
            <a:ext cx="332782" cy="332782"/>
          </a:xfrm>
          <a:prstGeom prst="rect">
            <a:avLst/>
          </a:prstGeom>
        </p:spPr>
      </p:pic>
      <p:pic>
        <p:nvPicPr>
          <p:cNvPr id="63" name="Graphic 62">
            <a:extLst>
              <a:ext uri="{FF2B5EF4-FFF2-40B4-BE49-F238E27FC236}">
                <a16:creationId xmlns:a16="http://schemas.microsoft.com/office/drawing/2014/main" id="{0077D3CE-8A76-655A-8E8B-A693E28BEC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170" y="3516709"/>
            <a:ext cx="332782" cy="332782"/>
          </a:xfrm>
          <a:prstGeom prst="rect">
            <a:avLst/>
          </a:prstGeom>
        </p:spPr>
      </p:pic>
      <p:pic>
        <p:nvPicPr>
          <p:cNvPr id="64" name="Graphic 63">
            <a:extLst>
              <a:ext uri="{FF2B5EF4-FFF2-40B4-BE49-F238E27FC236}">
                <a16:creationId xmlns:a16="http://schemas.microsoft.com/office/drawing/2014/main" id="{976C00B3-4F11-7BD4-C80E-072F0F9CA9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170" y="4066084"/>
            <a:ext cx="332782" cy="332782"/>
          </a:xfrm>
          <a:prstGeom prst="rect">
            <a:avLst/>
          </a:prstGeom>
        </p:spPr>
      </p:pic>
      <p:grpSp>
        <p:nvGrpSpPr>
          <p:cNvPr id="16" name="Group 15">
            <a:extLst>
              <a:ext uri="{FF2B5EF4-FFF2-40B4-BE49-F238E27FC236}">
                <a16:creationId xmlns:a16="http://schemas.microsoft.com/office/drawing/2014/main" id="{C8215165-5C6D-4D8A-1717-52328C332642}"/>
              </a:ext>
            </a:extLst>
          </p:cNvPr>
          <p:cNvGrpSpPr/>
          <p:nvPr/>
        </p:nvGrpSpPr>
        <p:grpSpPr>
          <a:xfrm>
            <a:off x="1691639" y="1787026"/>
            <a:ext cx="1209962" cy="1083470"/>
            <a:chOff x="2981564" y="1787026"/>
            <a:chExt cx="5887387" cy="1083470"/>
          </a:xfrm>
        </p:grpSpPr>
        <p:cxnSp>
          <p:nvCxnSpPr>
            <p:cNvPr id="8" name="Straight Connector 7">
              <a:extLst>
                <a:ext uri="{FF2B5EF4-FFF2-40B4-BE49-F238E27FC236}">
                  <a16:creationId xmlns:a16="http://schemas.microsoft.com/office/drawing/2014/main" id="{D6F580BB-09A0-A75E-2465-91EFE9DD6E0D}"/>
                </a:ext>
              </a:extLst>
            </p:cNvPr>
            <p:cNvCxnSpPr/>
            <p:nvPr/>
          </p:nvCxnSpPr>
          <p:spPr>
            <a:xfrm>
              <a:off x="2981564" y="178702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869AA8-0C25-AFB1-5252-15FA819F0085}"/>
                </a:ext>
              </a:extLst>
            </p:cNvPr>
            <p:cNvCxnSpPr/>
            <p:nvPr/>
          </p:nvCxnSpPr>
          <p:spPr>
            <a:xfrm>
              <a:off x="2981564" y="287049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CB3CB13B-7409-25D3-5892-0E5E8ED84AC9}"/>
              </a:ext>
            </a:extLst>
          </p:cNvPr>
          <p:cNvSpPr/>
          <p:nvPr/>
        </p:nvSpPr>
        <p:spPr>
          <a:xfrm>
            <a:off x="2981570" y="1276350"/>
            <a:ext cx="5351400" cy="1009649"/>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5440" rIns="54000" bIns="46800" rtlCol="0" anchor="ctr"/>
          <a:lstStyle/>
          <a:p>
            <a:pPr marL="285750" indent="-285750">
              <a:spcAft>
                <a:spcPts val="200"/>
              </a:spcAft>
              <a:buFont typeface="Arial" panose="020B0604020202020204" pitchFamily="34" charset="0"/>
              <a:buChar char="•"/>
            </a:pPr>
            <a:r>
              <a:rPr lang="en-US" sz="1100">
                <a:solidFill>
                  <a:schemeClr val="tx1"/>
                </a:solidFill>
              </a:rPr>
              <a:t>Pre-Training BERT based on the original approach is computationally very heavy</a:t>
            </a:r>
          </a:p>
          <a:p>
            <a:pPr marL="285750" indent="-285750">
              <a:spcAft>
                <a:spcPts val="200"/>
              </a:spcAft>
              <a:buFont typeface="Arial" panose="020B0604020202020204" pitchFamily="34" charset="0"/>
              <a:buChar char="•"/>
            </a:pPr>
            <a:r>
              <a:rPr lang="en-US" sz="1100">
                <a:solidFill>
                  <a:schemeClr val="tx1"/>
                </a:solidFill>
              </a:rPr>
              <a:t>Per our high-level estimations, BERT pre-training can take up to 800 days based on our current resources (for one model)</a:t>
            </a:r>
            <a:r>
              <a:rPr lang="en-US" sz="1100" baseline="30000">
                <a:solidFill>
                  <a:schemeClr val="tx1"/>
                </a:solidFill>
              </a:rPr>
              <a:t>1</a:t>
            </a:r>
          </a:p>
          <a:p>
            <a:pPr marL="285750" indent="-285750">
              <a:spcAft>
                <a:spcPts val="200"/>
              </a:spcAft>
              <a:buFont typeface="Arial" panose="020B0604020202020204" pitchFamily="34" charset="0"/>
              <a:buChar char="•"/>
            </a:pPr>
            <a:r>
              <a:rPr lang="en-US" sz="1100">
                <a:solidFill>
                  <a:schemeClr val="tx1"/>
                </a:solidFill>
              </a:rPr>
              <a:t>For this reason, we believe that pre-training BERT based on the original approach is not realistic given the scope of this project</a:t>
            </a:r>
          </a:p>
        </p:txBody>
      </p:sp>
      <p:sp>
        <p:nvSpPr>
          <p:cNvPr id="54" name="Rectangle 53">
            <a:extLst>
              <a:ext uri="{FF2B5EF4-FFF2-40B4-BE49-F238E27FC236}">
                <a16:creationId xmlns:a16="http://schemas.microsoft.com/office/drawing/2014/main" id="{22527DC7-95DD-D3A6-4F31-EE806A49B3BB}"/>
              </a:ext>
            </a:extLst>
          </p:cNvPr>
          <p:cNvSpPr/>
          <p:nvPr/>
        </p:nvSpPr>
        <p:spPr>
          <a:xfrm>
            <a:off x="2981570" y="2371527"/>
            <a:ext cx="5351400" cy="1009649"/>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5440" rIns="54000" bIns="46800" rtlCol="0" anchor="ctr"/>
          <a:lstStyle/>
          <a:p>
            <a:pPr marL="285750" indent="-285750">
              <a:spcAft>
                <a:spcPts val="200"/>
              </a:spcAft>
              <a:buFont typeface="Arial" panose="020B0604020202020204" pitchFamily="34" charset="0"/>
              <a:buChar char="•"/>
            </a:pPr>
            <a:r>
              <a:rPr lang="en-US" sz="1100">
                <a:solidFill>
                  <a:schemeClr val="tx1"/>
                </a:solidFill>
              </a:rPr>
              <a:t>We can reduce pre-training time by adjusting approach (e.g., reduced sequence length, smaller dataset, smaller architecture) – showed promising results on SST-2</a:t>
            </a:r>
          </a:p>
          <a:p>
            <a:pPr marL="285750" indent="-285750">
              <a:spcAft>
                <a:spcPts val="200"/>
              </a:spcAft>
              <a:buFont typeface="Arial" panose="020B0604020202020204" pitchFamily="34" charset="0"/>
              <a:buChar char="•"/>
            </a:pPr>
            <a:r>
              <a:rPr lang="en-US" sz="1100">
                <a:solidFill>
                  <a:schemeClr val="tx1"/>
                </a:solidFill>
              </a:rPr>
              <a:t>However, we still face risks: (</a:t>
            </a:r>
            <a:r>
              <a:rPr lang="en-US" sz="1100" err="1">
                <a:solidFill>
                  <a:schemeClr val="tx1"/>
                </a:solidFill>
              </a:rPr>
              <a:t>i</a:t>
            </a:r>
            <a:r>
              <a:rPr lang="en-US" sz="1100">
                <a:solidFill>
                  <a:schemeClr val="tx1"/>
                </a:solidFill>
              </a:rPr>
              <a:t>) still computationally heavy (we need to decrease complexity by factor of 100) and (ii) no distillation possible due to small model size</a:t>
            </a:r>
          </a:p>
          <a:p>
            <a:pPr marL="285750" indent="-285750">
              <a:spcAft>
                <a:spcPts val="200"/>
              </a:spcAft>
              <a:buFont typeface="Arial" panose="020B0604020202020204" pitchFamily="34" charset="0"/>
              <a:buChar char="•"/>
            </a:pPr>
            <a:r>
              <a:rPr lang="en-US" sz="1100">
                <a:solidFill>
                  <a:schemeClr val="tx1"/>
                </a:solidFill>
              </a:rPr>
              <a:t>Pre-training 1-2 models will not have significant impact, due to low model zoo diversity</a:t>
            </a:r>
          </a:p>
        </p:txBody>
      </p:sp>
      <p:grpSp>
        <p:nvGrpSpPr>
          <p:cNvPr id="17" name="Group 16">
            <a:extLst>
              <a:ext uri="{FF2B5EF4-FFF2-40B4-BE49-F238E27FC236}">
                <a16:creationId xmlns:a16="http://schemas.microsoft.com/office/drawing/2014/main" id="{02D41766-8AAB-DA42-1F36-5836ED2720A8}"/>
              </a:ext>
            </a:extLst>
          </p:cNvPr>
          <p:cNvGrpSpPr/>
          <p:nvPr/>
        </p:nvGrpSpPr>
        <p:grpSpPr>
          <a:xfrm>
            <a:off x="8536169" y="1787026"/>
            <a:ext cx="332782" cy="1083470"/>
            <a:chOff x="2981564" y="1787026"/>
            <a:chExt cx="5887387" cy="1083470"/>
          </a:xfrm>
        </p:grpSpPr>
        <p:cxnSp>
          <p:nvCxnSpPr>
            <p:cNvPr id="18" name="Straight Connector 17">
              <a:extLst>
                <a:ext uri="{FF2B5EF4-FFF2-40B4-BE49-F238E27FC236}">
                  <a16:creationId xmlns:a16="http://schemas.microsoft.com/office/drawing/2014/main" id="{6634F06A-22F1-8CE2-BD6A-28CC233D7730}"/>
                </a:ext>
              </a:extLst>
            </p:cNvPr>
            <p:cNvCxnSpPr/>
            <p:nvPr/>
          </p:nvCxnSpPr>
          <p:spPr>
            <a:xfrm>
              <a:off x="2981564" y="178702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6DDF117-2AAA-6A24-3920-1A8B002A370D}"/>
                </a:ext>
              </a:extLst>
            </p:cNvPr>
            <p:cNvCxnSpPr/>
            <p:nvPr/>
          </p:nvCxnSpPr>
          <p:spPr>
            <a:xfrm>
              <a:off x="2981564" y="287049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2" name="Graphic 21">
            <a:extLst>
              <a:ext uri="{FF2B5EF4-FFF2-40B4-BE49-F238E27FC236}">
                <a16:creationId xmlns:a16="http://schemas.microsoft.com/office/drawing/2014/main" id="{A0A1BCD3-5B8D-D354-81D4-BCF7A21A0D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5825" y="844025"/>
            <a:ext cx="259439" cy="259439"/>
          </a:xfrm>
          <a:prstGeom prst="rect">
            <a:avLst/>
          </a:prstGeom>
        </p:spPr>
      </p:pic>
      <p:sp>
        <p:nvSpPr>
          <p:cNvPr id="23" name="Rectangle 22">
            <a:extLst>
              <a:ext uri="{FF2B5EF4-FFF2-40B4-BE49-F238E27FC236}">
                <a16:creationId xmlns:a16="http://schemas.microsoft.com/office/drawing/2014/main" id="{AE55B60B-39EF-8BFD-15B6-F9E1CB707865}"/>
              </a:ext>
            </a:extLst>
          </p:cNvPr>
          <p:cNvSpPr/>
          <p:nvPr/>
        </p:nvSpPr>
        <p:spPr>
          <a:xfrm>
            <a:off x="7897995" y="844025"/>
            <a:ext cx="847725" cy="2594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i="1">
                <a:solidFill>
                  <a:schemeClr val="tx1"/>
                </a:solidFill>
              </a:rPr>
              <a:t>Not considered </a:t>
            </a:r>
            <a:br>
              <a:rPr lang="en-US" sz="1000" i="1">
                <a:solidFill>
                  <a:schemeClr val="tx1"/>
                </a:solidFill>
              </a:rPr>
            </a:br>
            <a:r>
              <a:rPr lang="en-US" sz="1000" i="1">
                <a:solidFill>
                  <a:schemeClr val="tx1"/>
                </a:solidFill>
              </a:rPr>
              <a:t>an option</a:t>
            </a:r>
          </a:p>
        </p:txBody>
      </p:sp>
      <p:sp>
        <p:nvSpPr>
          <p:cNvPr id="24" name="Rectangle 23">
            <a:extLst>
              <a:ext uri="{FF2B5EF4-FFF2-40B4-BE49-F238E27FC236}">
                <a16:creationId xmlns:a16="http://schemas.microsoft.com/office/drawing/2014/main" id="{BE4F6F03-0E03-8FDB-05E4-1CCB6E333813}"/>
              </a:ext>
            </a:extLst>
          </p:cNvPr>
          <p:cNvSpPr/>
          <p:nvPr/>
        </p:nvSpPr>
        <p:spPr>
          <a:xfrm>
            <a:off x="7897994" y="461433"/>
            <a:ext cx="847725" cy="2594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i="1">
                <a:solidFill>
                  <a:schemeClr val="tx1"/>
                </a:solidFill>
              </a:rPr>
              <a:t>Considered </a:t>
            </a:r>
            <a:br>
              <a:rPr lang="en-US" sz="1000" i="1">
                <a:solidFill>
                  <a:schemeClr val="tx1"/>
                </a:solidFill>
              </a:rPr>
            </a:br>
            <a:r>
              <a:rPr lang="en-US" sz="1000" i="1">
                <a:solidFill>
                  <a:schemeClr val="tx1"/>
                </a:solidFill>
              </a:rPr>
              <a:t>an option</a:t>
            </a:r>
          </a:p>
        </p:txBody>
      </p:sp>
      <p:pic>
        <p:nvPicPr>
          <p:cNvPr id="25" name="Graphic 24">
            <a:extLst>
              <a:ext uri="{FF2B5EF4-FFF2-40B4-BE49-F238E27FC236}">
                <a16:creationId xmlns:a16="http://schemas.microsoft.com/office/drawing/2014/main" id="{85C05198-BD58-0115-FA97-B7CAD4E893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65825" y="461433"/>
            <a:ext cx="259439" cy="259439"/>
          </a:xfrm>
          <a:prstGeom prst="rect">
            <a:avLst/>
          </a:prstGeom>
        </p:spPr>
      </p:pic>
    </p:spTree>
    <p:extLst>
      <p:ext uri="{BB962C8B-B14F-4D97-AF65-F5344CB8AC3E}">
        <p14:creationId xmlns:p14="http://schemas.microsoft.com/office/powerpoint/2010/main" val="2903821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7E1AF5-9358-0AE1-10B3-C39DCB2E0D19}"/>
              </a:ext>
            </a:extLst>
          </p:cNvPr>
          <p:cNvGraphicFramePr>
            <a:graphicFrameLocks noChangeAspect="1"/>
          </p:cNvGraphicFramePr>
          <p:nvPr>
            <p:custDataLst>
              <p:tags r:id="rId1"/>
            </p:custDataLst>
            <p:extLst>
              <p:ext uri="{D42A27DB-BD31-4B8C-83A1-F6EECF244321}">
                <p14:modId xmlns:p14="http://schemas.microsoft.com/office/powerpoint/2010/main" val="2027698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5" name="think-cell data - do not delete" hidden="1">
                        <a:extLst>
                          <a:ext uri="{FF2B5EF4-FFF2-40B4-BE49-F238E27FC236}">
                            <a16:creationId xmlns:a16="http://schemas.microsoft.com/office/drawing/2014/main" id="{6C7E1AF5-9358-0AE1-10B3-C39DCB2E0D1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786EA3F-0370-097F-05AC-02373C74B52F}"/>
              </a:ext>
            </a:extLst>
          </p:cNvPr>
          <p:cNvSpPr>
            <a:spLocks noGrp="1"/>
          </p:cNvSpPr>
          <p:nvPr>
            <p:ph type="title"/>
          </p:nvPr>
        </p:nvSpPr>
        <p:spPr/>
        <p:txBody>
          <a:bodyPr vert="horz"/>
          <a:lstStyle/>
          <a:p>
            <a:r>
              <a:rPr lang="en-US" b="1"/>
              <a:t>Deep-Dive: </a:t>
            </a:r>
            <a:r>
              <a:rPr lang="en-US"/>
              <a:t>Fine-Tuning module</a:t>
            </a:r>
          </a:p>
        </p:txBody>
      </p:sp>
      <p:sp>
        <p:nvSpPr>
          <p:cNvPr id="3" name="Slide Number Placeholder 2">
            <a:extLst>
              <a:ext uri="{FF2B5EF4-FFF2-40B4-BE49-F238E27FC236}">
                <a16:creationId xmlns:a16="http://schemas.microsoft.com/office/drawing/2014/main" id="{01CAF0A5-3B5E-711D-3A97-63BC21ADE997}"/>
              </a:ext>
            </a:extLst>
          </p:cNvPr>
          <p:cNvSpPr>
            <a:spLocks noGrp="1"/>
          </p:cNvSpPr>
          <p:nvPr>
            <p:ph type="sldNum" sz="quarter" idx="12"/>
          </p:nvPr>
        </p:nvSpPr>
        <p:spPr/>
        <p:txBody>
          <a:bodyPr/>
          <a:lstStyle/>
          <a:p>
            <a:fld id="{7559FC98-AF75-4A00-A03C-DF9FEBF6BCB9}" type="slidenum">
              <a:rPr lang="en-US" smtClean="0"/>
              <a:t>27</a:t>
            </a:fld>
            <a:endParaRPr lang="en-US"/>
          </a:p>
        </p:txBody>
      </p:sp>
      <p:sp>
        <p:nvSpPr>
          <p:cNvPr id="13" name="Rectangle 12">
            <a:extLst>
              <a:ext uri="{FF2B5EF4-FFF2-40B4-BE49-F238E27FC236}">
                <a16:creationId xmlns:a16="http://schemas.microsoft.com/office/drawing/2014/main" id="{407A87B8-31D1-78E8-A564-E7148154EDC5}"/>
              </a:ext>
            </a:extLst>
          </p:cNvPr>
          <p:cNvSpPr/>
          <p:nvPr/>
        </p:nvSpPr>
        <p:spPr>
          <a:xfrm>
            <a:off x="358775" y="1276349"/>
            <a:ext cx="1252897" cy="1569203"/>
          </a:xfrm>
          <a:prstGeom prst="rect">
            <a:avLst/>
          </a:prstGeom>
          <a:solidFill>
            <a:srgbClr val="A98D5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Setup configurations</a:t>
            </a:r>
            <a:endParaRPr lang="en-US" sz="1050"/>
          </a:p>
        </p:txBody>
      </p:sp>
      <p:sp>
        <p:nvSpPr>
          <p:cNvPr id="14" name="Rectangle 13">
            <a:extLst>
              <a:ext uri="{FF2B5EF4-FFF2-40B4-BE49-F238E27FC236}">
                <a16:creationId xmlns:a16="http://schemas.microsoft.com/office/drawing/2014/main" id="{8943025F-0403-D85D-DF7D-E5A5B275349B}"/>
              </a:ext>
            </a:extLst>
          </p:cNvPr>
          <p:cNvSpPr/>
          <p:nvPr/>
        </p:nvSpPr>
        <p:spPr>
          <a:xfrm>
            <a:off x="358775" y="2910721"/>
            <a:ext cx="1252897" cy="1569203"/>
          </a:xfrm>
          <a:prstGeom prst="rect">
            <a:avLst/>
          </a:prstGeom>
          <a:solidFill>
            <a:srgbClr val="A98D5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Datasets</a:t>
            </a:r>
          </a:p>
          <a:p>
            <a:pPr algn="ctr"/>
            <a:r>
              <a:rPr lang="en-US" sz="1100" i="1"/>
              <a:t>(assuming sentiment classification)</a:t>
            </a:r>
            <a:endParaRPr lang="en-US" sz="900" i="1"/>
          </a:p>
        </p:txBody>
      </p:sp>
      <p:sp>
        <p:nvSpPr>
          <p:cNvPr id="15" name="Rectangle 14">
            <a:extLst>
              <a:ext uri="{FF2B5EF4-FFF2-40B4-BE49-F238E27FC236}">
                <a16:creationId xmlns:a16="http://schemas.microsoft.com/office/drawing/2014/main" id="{BCD5C835-1DDA-AFDC-852F-06AEE7AC8223}"/>
              </a:ext>
            </a:extLst>
          </p:cNvPr>
          <p:cNvSpPr/>
          <p:nvPr/>
        </p:nvSpPr>
        <p:spPr>
          <a:xfrm>
            <a:off x="1691639" y="1276350"/>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multiple tasks, multiple datasets </a:t>
            </a:r>
          </a:p>
        </p:txBody>
      </p:sp>
      <p:sp>
        <p:nvSpPr>
          <p:cNvPr id="16" name="Rectangle 15">
            <a:extLst>
              <a:ext uri="{FF2B5EF4-FFF2-40B4-BE49-F238E27FC236}">
                <a16:creationId xmlns:a16="http://schemas.microsoft.com/office/drawing/2014/main" id="{DDE3413C-A2CC-A171-5365-5A2263141FB5}"/>
              </a:ext>
            </a:extLst>
          </p:cNvPr>
          <p:cNvSpPr/>
          <p:nvPr/>
        </p:nvSpPr>
        <p:spPr>
          <a:xfrm>
            <a:off x="1691639" y="1821141"/>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one task,</a:t>
            </a:r>
          </a:p>
          <a:p>
            <a:pPr algn="ctr"/>
            <a:r>
              <a:rPr lang="en-US" sz="1100">
                <a:solidFill>
                  <a:schemeClr val="tx1"/>
                </a:solidFill>
              </a:rPr>
              <a:t>multiple datasets</a:t>
            </a:r>
          </a:p>
        </p:txBody>
      </p:sp>
      <p:sp>
        <p:nvSpPr>
          <p:cNvPr id="17" name="Rectangle 16">
            <a:extLst>
              <a:ext uri="{FF2B5EF4-FFF2-40B4-BE49-F238E27FC236}">
                <a16:creationId xmlns:a16="http://schemas.microsoft.com/office/drawing/2014/main" id="{BBB3CAC6-C46A-E636-CE49-8DE6D9AFA7F6}"/>
              </a:ext>
            </a:extLst>
          </p:cNvPr>
          <p:cNvSpPr/>
          <p:nvPr/>
        </p:nvSpPr>
        <p:spPr>
          <a:xfrm>
            <a:off x="1691639" y="2365932"/>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one task, </a:t>
            </a:r>
            <a:br>
              <a:rPr lang="en-US" sz="1100">
                <a:solidFill>
                  <a:schemeClr val="tx1"/>
                </a:solidFill>
              </a:rPr>
            </a:br>
            <a:r>
              <a:rPr lang="en-US" sz="1100">
                <a:solidFill>
                  <a:schemeClr val="tx1"/>
                </a:solidFill>
              </a:rPr>
              <a:t>one dataset</a:t>
            </a:r>
          </a:p>
        </p:txBody>
      </p:sp>
      <p:sp>
        <p:nvSpPr>
          <p:cNvPr id="18" name="Rectangle 17">
            <a:extLst>
              <a:ext uri="{FF2B5EF4-FFF2-40B4-BE49-F238E27FC236}">
                <a16:creationId xmlns:a16="http://schemas.microsoft.com/office/drawing/2014/main" id="{E7318F9F-C909-834C-9E89-BE64EF9F784E}"/>
              </a:ext>
            </a:extLst>
          </p:cNvPr>
          <p:cNvSpPr/>
          <p:nvPr/>
        </p:nvSpPr>
        <p:spPr>
          <a:xfrm>
            <a:off x="1691639" y="2910723"/>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SST-2</a:t>
            </a:r>
          </a:p>
          <a:p>
            <a:pPr algn="ctr"/>
            <a:r>
              <a:rPr lang="en-US" sz="1100">
                <a:solidFill>
                  <a:schemeClr val="tx1"/>
                </a:solidFill>
              </a:rPr>
              <a:t>dataset</a:t>
            </a:r>
          </a:p>
        </p:txBody>
      </p:sp>
      <p:sp>
        <p:nvSpPr>
          <p:cNvPr id="19" name="Rectangle 18">
            <a:extLst>
              <a:ext uri="{FF2B5EF4-FFF2-40B4-BE49-F238E27FC236}">
                <a16:creationId xmlns:a16="http://schemas.microsoft.com/office/drawing/2014/main" id="{73D54033-C85D-1213-F20B-F8F453F2FF44}"/>
              </a:ext>
            </a:extLst>
          </p:cNvPr>
          <p:cNvSpPr/>
          <p:nvPr/>
        </p:nvSpPr>
        <p:spPr>
          <a:xfrm>
            <a:off x="1691639" y="3455514"/>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IMDb Movie </a:t>
            </a:r>
            <a:br>
              <a:rPr lang="en-US" sz="1100">
                <a:solidFill>
                  <a:schemeClr val="tx1"/>
                </a:solidFill>
              </a:rPr>
            </a:br>
            <a:r>
              <a:rPr lang="en-US" sz="1100">
                <a:solidFill>
                  <a:schemeClr val="tx1"/>
                </a:solidFill>
              </a:rPr>
              <a:t>dataset</a:t>
            </a:r>
          </a:p>
        </p:txBody>
      </p:sp>
      <p:sp>
        <p:nvSpPr>
          <p:cNvPr id="20" name="Rectangle 19">
            <a:extLst>
              <a:ext uri="{FF2B5EF4-FFF2-40B4-BE49-F238E27FC236}">
                <a16:creationId xmlns:a16="http://schemas.microsoft.com/office/drawing/2014/main" id="{8CD25DB3-D964-7AE0-5262-149515CB8379}"/>
              </a:ext>
            </a:extLst>
          </p:cNvPr>
          <p:cNvSpPr/>
          <p:nvPr/>
        </p:nvSpPr>
        <p:spPr>
          <a:xfrm>
            <a:off x="1691639" y="4000304"/>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Amazon Product Review dataset</a:t>
            </a:r>
          </a:p>
        </p:txBody>
      </p:sp>
      <p:cxnSp>
        <p:nvCxnSpPr>
          <p:cNvPr id="31" name="Straight Connector 30">
            <a:extLst>
              <a:ext uri="{FF2B5EF4-FFF2-40B4-BE49-F238E27FC236}">
                <a16:creationId xmlns:a16="http://schemas.microsoft.com/office/drawing/2014/main" id="{8DC93FEF-F4F3-60E0-CFDE-C85451BB479B}"/>
              </a:ext>
            </a:extLst>
          </p:cNvPr>
          <p:cNvCxnSpPr/>
          <p:nvPr/>
        </p:nvCxnSpPr>
        <p:spPr>
          <a:xfrm>
            <a:off x="2981568" y="1787028"/>
            <a:ext cx="420663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8F9DB5-510B-37B4-BFD3-3B7CAA7D37AE}"/>
              </a:ext>
            </a:extLst>
          </p:cNvPr>
          <p:cNvCxnSpPr/>
          <p:nvPr/>
        </p:nvCxnSpPr>
        <p:spPr>
          <a:xfrm>
            <a:off x="2981568" y="2333347"/>
            <a:ext cx="420663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E4DA2A0-EF4F-83D8-6FBE-1B5155F36A42}"/>
              </a:ext>
            </a:extLst>
          </p:cNvPr>
          <p:cNvCxnSpPr/>
          <p:nvPr/>
        </p:nvCxnSpPr>
        <p:spPr>
          <a:xfrm>
            <a:off x="2981568" y="3422929"/>
            <a:ext cx="420663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255645-DBAB-5BB2-74FF-52B44D34A226}"/>
              </a:ext>
            </a:extLst>
          </p:cNvPr>
          <p:cNvCxnSpPr/>
          <p:nvPr/>
        </p:nvCxnSpPr>
        <p:spPr>
          <a:xfrm>
            <a:off x="2981568" y="3967720"/>
            <a:ext cx="420663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1CB702DB-4B47-02B1-75B4-3B8015CC5C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69" y="1891504"/>
            <a:ext cx="332782" cy="332782"/>
          </a:xfrm>
          <a:prstGeom prst="rect">
            <a:avLst/>
          </a:prstGeom>
        </p:spPr>
      </p:pic>
      <p:pic>
        <p:nvPicPr>
          <p:cNvPr id="42" name="Graphic 41">
            <a:extLst>
              <a:ext uri="{FF2B5EF4-FFF2-40B4-BE49-F238E27FC236}">
                <a16:creationId xmlns:a16="http://schemas.microsoft.com/office/drawing/2014/main" id="{1C47DA7E-F3A5-433F-C575-C028209F87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169" y="2433239"/>
            <a:ext cx="332782" cy="332782"/>
          </a:xfrm>
          <a:prstGeom prst="rect">
            <a:avLst/>
          </a:prstGeom>
        </p:spPr>
      </p:pic>
      <p:pic>
        <p:nvPicPr>
          <p:cNvPr id="63" name="Graphic 62">
            <a:extLst>
              <a:ext uri="{FF2B5EF4-FFF2-40B4-BE49-F238E27FC236}">
                <a16:creationId xmlns:a16="http://schemas.microsoft.com/office/drawing/2014/main" id="{6E319C6E-DF13-3C70-E750-6FF4A28C15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169" y="1349769"/>
            <a:ext cx="332782" cy="332782"/>
          </a:xfrm>
          <a:prstGeom prst="rect">
            <a:avLst/>
          </a:prstGeom>
        </p:spPr>
      </p:pic>
      <p:pic>
        <p:nvPicPr>
          <p:cNvPr id="45" name="Graphic 44">
            <a:extLst>
              <a:ext uri="{FF2B5EF4-FFF2-40B4-BE49-F238E27FC236}">
                <a16:creationId xmlns:a16="http://schemas.microsoft.com/office/drawing/2014/main" id="{1B6EB676-7691-D9E3-771C-008FC930B7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169" y="2974975"/>
            <a:ext cx="332782" cy="332782"/>
          </a:xfrm>
          <a:prstGeom prst="rect">
            <a:avLst/>
          </a:prstGeom>
        </p:spPr>
      </p:pic>
      <p:pic>
        <p:nvPicPr>
          <p:cNvPr id="44" name="Graphic 43">
            <a:extLst>
              <a:ext uri="{FF2B5EF4-FFF2-40B4-BE49-F238E27FC236}">
                <a16:creationId xmlns:a16="http://schemas.microsoft.com/office/drawing/2014/main" id="{66A5DE92-B84F-E94D-49F4-3B4DBFE41F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69" y="3516709"/>
            <a:ext cx="332782" cy="332782"/>
          </a:xfrm>
          <a:prstGeom prst="rect">
            <a:avLst/>
          </a:prstGeom>
        </p:spPr>
      </p:pic>
      <p:pic>
        <p:nvPicPr>
          <p:cNvPr id="47" name="Graphic 46">
            <a:extLst>
              <a:ext uri="{FF2B5EF4-FFF2-40B4-BE49-F238E27FC236}">
                <a16:creationId xmlns:a16="http://schemas.microsoft.com/office/drawing/2014/main" id="{66D57654-1583-D80C-2588-0F1E40A65B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69" y="4066084"/>
            <a:ext cx="332782" cy="332782"/>
          </a:xfrm>
          <a:prstGeom prst="rect">
            <a:avLst/>
          </a:prstGeom>
        </p:spPr>
      </p:pic>
      <p:sp>
        <p:nvSpPr>
          <p:cNvPr id="40" name="Rectangle 39">
            <a:extLst>
              <a:ext uri="{FF2B5EF4-FFF2-40B4-BE49-F238E27FC236}">
                <a16:creationId xmlns:a16="http://schemas.microsoft.com/office/drawing/2014/main" id="{0446339D-D7C4-2B2D-A399-3D026096DB33}"/>
              </a:ext>
            </a:extLst>
          </p:cNvPr>
          <p:cNvSpPr/>
          <p:nvPr/>
        </p:nvSpPr>
        <p:spPr>
          <a:xfrm>
            <a:off x="2981570" y="2911906"/>
            <a:ext cx="5351400" cy="1529897"/>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5440" rIns="54000" bIns="46800" rtlCol="0" anchor="ctr"/>
          <a:lstStyle/>
          <a:p>
            <a:pPr marL="285750" indent="-285750">
              <a:spcAft>
                <a:spcPts val="200"/>
              </a:spcAft>
              <a:buFont typeface="Arial" panose="020B0604020202020204" pitchFamily="34" charset="0"/>
              <a:buChar char="•"/>
            </a:pPr>
            <a:r>
              <a:rPr lang="en-US" sz="1100">
                <a:solidFill>
                  <a:schemeClr val="tx1"/>
                </a:solidFill>
              </a:rPr>
              <a:t>Overall, we evaluated 3 datasets: (i) Stanford Sentiment Treebank (SST-2) dataset with ~70k observations, (ii) IMDb Movie dataset with ~50k reviews, and (iii) Amazon Product Review dataset with ~4.2M reviews – all have been used for sentiment classification in other papers</a:t>
            </a:r>
          </a:p>
          <a:p>
            <a:pPr marL="285750" indent="-285750">
              <a:spcAft>
                <a:spcPts val="200"/>
              </a:spcAft>
              <a:buFont typeface="Arial" panose="020B0604020202020204" pitchFamily="34" charset="0"/>
              <a:buChar char="•"/>
            </a:pPr>
            <a:r>
              <a:rPr lang="en-US" sz="1100">
                <a:solidFill>
                  <a:schemeClr val="tx1"/>
                </a:solidFill>
              </a:rPr>
              <a:t>All datasets would be suitable, but we decided to use SST-2 for the following reasons: </a:t>
            </a:r>
          </a:p>
          <a:p>
            <a:pPr marL="447675" lvl="1" indent="-104775">
              <a:spcAft>
                <a:spcPts val="200"/>
              </a:spcAft>
              <a:buFont typeface="Arial" panose="020B0604020202020204" pitchFamily="34" charset="0"/>
              <a:buChar char="•"/>
            </a:pPr>
            <a:r>
              <a:rPr lang="en-US" sz="1100">
                <a:solidFill>
                  <a:schemeClr val="tx1"/>
                </a:solidFill>
              </a:rPr>
              <a:t>Part of the General Language Understanding Evaluation (GLUE) benchmark</a:t>
            </a:r>
          </a:p>
          <a:p>
            <a:pPr marL="447675" lvl="1" indent="-104775">
              <a:spcAft>
                <a:spcPts val="200"/>
              </a:spcAft>
              <a:buFont typeface="Arial" panose="020B0604020202020204" pitchFamily="34" charset="0"/>
              <a:buChar char="•"/>
            </a:pPr>
            <a:r>
              <a:rPr lang="en-US" sz="1100">
                <a:solidFill>
                  <a:schemeClr val="tx1"/>
                </a:solidFill>
              </a:rPr>
              <a:t>Regularly used in research papers, providing a benchmark for consistent comparison</a:t>
            </a:r>
          </a:p>
          <a:p>
            <a:pPr marL="447675" lvl="1" indent="-104775">
              <a:spcAft>
                <a:spcPts val="200"/>
              </a:spcAft>
              <a:buFont typeface="Arial" panose="020B0604020202020204" pitchFamily="34" charset="0"/>
              <a:buChar char="•"/>
            </a:pPr>
            <a:r>
              <a:rPr lang="en-US" sz="1100">
                <a:solidFill>
                  <a:schemeClr val="tx1"/>
                </a:solidFill>
              </a:rPr>
              <a:t>Smaller average (13.3) (vs. other datasets) and max (66) token size</a:t>
            </a:r>
          </a:p>
        </p:txBody>
      </p:sp>
      <p:sp>
        <p:nvSpPr>
          <p:cNvPr id="39" name="Rectangle 38">
            <a:extLst>
              <a:ext uri="{FF2B5EF4-FFF2-40B4-BE49-F238E27FC236}">
                <a16:creationId xmlns:a16="http://schemas.microsoft.com/office/drawing/2014/main" id="{8ED0458E-6128-8809-9080-F46981B4B62E}"/>
              </a:ext>
            </a:extLst>
          </p:cNvPr>
          <p:cNvSpPr/>
          <p:nvPr/>
        </p:nvSpPr>
        <p:spPr>
          <a:xfrm>
            <a:off x="2981567" y="1274438"/>
            <a:ext cx="5351400" cy="156920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5440" rIns="54000" bIns="46800" rtlCol="0" anchor="ctr"/>
          <a:lstStyle/>
          <a:p>
            <a:pPr marL="285750" indent="-285750">
              <a:spcAft>
                <a:spcPts val="200"/>
              </a:spcAft>
              <a:buFont typeface="Arial" panose="020B0604020202020204" pitchFamily="34" charset="0"/>
              <a:buChar char="•"/>
            </a:pPr>
            <a:r>
              <a:rPr lang="en-US" sz="1100">
                <a:solidFill>
                  <a:schemeClr val="tx1"/>
                </a:solidFill>
              </a:rPr>
              <a:t>Depending on the experiment setup for the pre-training part, we envision two different possibilities: </a:t>
            </a:r>
          </a:p>
          <a:p>
            <a:pPr marL="628650" lvl="1" indent="-285750">
              <a:spcAft>
                <a:spcPts val="200"/>
              </a:spcAft>
              <a:buFont typeface="Arial" panose="020B0604020202020204" pitchFamily="34" charset="0"/>
              <a:buChar char="•"/>
            </a:pPr>
            <a:r>
              <a:rPr lang="en-US" sz="1100">
                <a:solidFill>
                  <a:schemeClr val="tx1"/>
                </a:solidFill>
              </a:rPr>
              <a:t>If we do either pre-training, continual learning or distillation of the BERT model, we opt for simplicity in the fine-tuning module and focus one task (with one dataset), most likely sentiment classification </a:t>
            </a:r>
          </a:p>
          <a:p>
            <a:pPr marL="628650" lvl="1" indent="-285750">
              <a:spcAft>
                <a:spcPts val="200"/>
              </a:spcAft>
              <a:buFont typeface="Arial" panose="020B0604020202020204" pitchFamily="34" charset="0"/>
              <a:buChar char="•"/>
            </a:pPr>
            <a:r>
              <a:rPr lang="en-US" sz="1100">
                <a:solidFill>
                  <a:schemeClr val="tx1"/>
                </a:solidFill>
              </a:rPr>
              <a:t>If we proceed with the already pre-trained version of BERT (no distillation), we will inject diversity in the fine-tuning module by evaluating multiple tasks with different datasets (e.g., sentiment classification, named entity recognition)</a:t>
            </a:r>
          </a:p>
        </p:txBody>
      </p:sp>
      <p:grpSp>
        <p:nvGrpSpPr>
          <p:cNvPr id="35" name="Group 34">
            <a:extLst>
              <a:ext uri="{FF2B5EF4-FFF2-40B4-BE49-F238E27FC236}">
                <a16:creationId xmlns:a16="http://schemas.microsoft.com/office/drawing/2014/main" id="{9CED8063-0281-7CA2-626F-E24D0CBECC2C}"/>
              </a:ext>
            </a:extLst>
          </p:cNvPr>
          <p:cNvGrpSpPr/>
          <p:nvPr/>
        </p:nvGrpSpPr>
        <p:grpSpPr>
          <a:xfrm>
            <a:off x="1691639" y="1787026"/>
            <a:ext cx="1209962" cy="546321"/>
            <a:chOff x="2981564" y="1787026"/>
            <a:chExt cx="5887387" cy="1083470"/>
          </a:xfrm>
        </p:grpSpPr>
        <p:cxnSp>
          <p:nvCxnSpPr>
            <p:cNvPr id="36" name="Straight Connector 35">
              <a:extLst>
                <a:ext uri="{FF2B5EF4-FFF2-40B4-BE49-F238E27FC236}">
                  <a16:creationId xmlns:a16="http://schemas.microsoft.com/office/drawing/2014/main" id="{63EC5F57-C974-6421-EB15-76D1C78007C8}"/>
                </a:ext>
              </a:extLst>
            </p:cNvPr>
            <p:cNvCxnSpPr/>
            <p:nvPr/>
          </p:nvCxnSpPr>
          <p:spPr>
            <a:xfrm>
              <a:off x="2981564" y="178702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6193122-3572-8D87-7DE7-77BECBA69452}"/>
                </a:ext>
              </a:extLst>
            </p:cNvPr>
            <p:cNvCxnSpPr/>
            <p:nvPr/>
          </p:nvCxnSpPr>
          <p:spPr>
            <a:xfrm>
              <a:off x="2981564" y="287049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C901143-2201-5AE0-CE3A-D29EA72B6B4D}"/>
              </a:ext>
            </a:extLst>
          </p:cNvPr>
          <p:cNvGrpSpPr/>
          <p:nvPr/>
        </p:nvGrpSpPr>
        <p:grpSpPr>
          <a:xfrm>
            <a:off x="8536169" y="1787026"/>
            <a:ext cx="332782" cy="546321"/>
            <a:chOff x="2981564" y="1787026"/>
            <a:chExt cx="5887387" cy="1083470"/>
          </a:xfrm>
        </p:grpSpPr>
        <p:cxnSp>
          <p:nvCxnSpPr>
            <p:cNvPr id="46" name="Straight Connector 45">
              <a:extLst>
                <a:ext uri="{FF2B5EF4-FFF2-40B4-BE49-F238E27FC236}">
                  <a16:creationId xmlns:a16="http://schemas.microsoft.com/office/drawing/2014/main" id="{20FFCCCE-7C64-22C1-EADF-13C84751D4B9}"/>
                </a:ext>
              </a:extLst>
            </p:cNvPr>
            <p:cNvCxnSpPr/>
            <p:nvPr/>
          </p:nvCxnSpPr>
          <p:spPr>
            <a:xfrm>
              <a:off x="2981564" y="178702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42A8DDD-B138-EC60-A28D-FDA02A479D44}"/>
                </a:ext>
              </a:extLst>
            </p:cNvPr>
            <p:cNvCxnSpPr/>
            <p:nvPr/>
          </p:nvCxnSpPr>
          <p:spPr>
            <a:xfrm>
              <a:off x="2981564" y="287049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A6DE8FF-3A42-3434-1272-052A73D5A0F2}"/>
              </a:ext>
            </a:extLst>
          </p:cNvPr>
          <p:cNvGrpSpPr/>
          <p:nvPr/>
        </p:nvGrpSpPr>
        <p:grpSpPr>
          <a:xfrm>
            <a:off x="1691639" y="3422164"/>
            <a:ext cx="1209962" cy="546321"/>
            <a:chOff x="2981564" y="1787026"/>
            <a:chExt cx="5887387" cy="1083470"/>
          </a:xfrm>
        </p:grpSpPr>
        <p:cxnSp>
          <p:nvCxnSpPr>
            <p:cNvPr id="53" name="Straight Connector 52">
              <a:extLst>
                <a:ext uri="{FF2B5EF4-FFF2-40B4-BE49-F238E27FC236}">
                  <a16:creationId xmlns:a16="http://schemas.microsoft.com/office/drawing/2014/main" id="{F0F805BB-F560-0BAA-1BC0-B225E1EC9916}"/>
                </a:ext>
              </a:extLst>
            </p:cNvPr>
            <p:cNvCxnSpPr/>
            <p:nvPr/>
          </p:nvCxnSpPr>
          <p:spPr>
            <a:xfrm>
              <a:off x="2981564" y="178702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A3A556-A257-FAC6-A169-D2F262E41FB9}"/>
                </a:ext>
              </a:extLst>
            </p:cNvPr>
            <p:cNvCxnSpPr/>
            <p:nvPr/>
          </p:nvCxnSpPr>
          <p:spPr>
            <a:xfrm>
              <a:off x="2981564" y="287049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25AE09B-EA79-F688-5D85-3CF06C131A3E}"/>
              </a:ext>
            </a:extLst>
          </p:cNvPr>
          <p:cNvGrpSpPr/>
          <p:nvPr/>
        </p:nvGrpSpPr>
        <p:grpSpPr>
          <a:xfrm>
            <a:off x="8536169" y="3422164"/>
            <a:ext cx="332782" cy="546321"/>
            <a:chOff x="2981564" y="1787026"/>
            <a:chExt cx="5887387" cy="1083470"/>
          </a:xfrm>
        </p:grpSpPr>
        <p:cxnSp>
          <p:nvCxnSpPr>
            <p:cNvPr id="56" name="Straight Connector 55">
              <a:extLst>
                <a:ext uri="{FF2B5EF4-FFF2-40B4-BE49-F238E27FC236}">
                  <a16:creationId xmlns:a16="http://schemas.microsoft.com/office/drawing/2014/main" id="{514CDD02-02B4-A08D-9BDD-C27FA1BB69C0}"/>
                </a:ext>
              </a:extLst>
            </p:cNvPr>
            <p:cNvCxnSpPr/>
            <p:nvPr/>
          </p:nvCxnSpPr>
          <p:spPr>
            <a:xfrm>
              <a:off x="2981564" y="178702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2DAA5ED-A721-3EE1-7CF1-E22B8F4176C2}"/>
                </a:ext>
              </a:extLst>
            </p:cNvPr>
            <p:cNvCxnSpPr/>
            <p:nvPr/>
          </p:nvCxnSpPr>
          <p:spPr>
            <a:xfrm>
              <a:off x="2981564" y="287049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8" name="Straight Connector 57">
            <a:extLst>
              <a:ext uri="{FF2B5EF4-FFF2-40B4-BE49-F238E27FC236}">
                <a16:creationId xmlns:a16="http://schemas.microsoft.com/office/drawing/2014/main" id="{5E18CF66-A978-EDE9-7E51-D1FAEF5A2D33}"/>
              </a:ext>
            </a:extLst>
          </p:cNvPr>
          <p:cNvCxnSpPr/>
          <p:nvPr/>
        </p:nvCxnSpPr>
        <p:spPr>
          <a:xfrm>
            <a:off x="358774" y="2878137"/>
            <a:ext cx="8510178"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D518574B-054D-DB77-FF09-B31B68F356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5825" y="844025"/>
            <a:ext cx="259439" cy="259439"/>
          </a:xfrm>
          <a:prstGeom prst="rect">
            <a:avLst/>
          </a:prstGeom>
        </p:spPr>
      </p:pic>
      <p:sp>
        <p:nvSpPr>
          <p:cNvPr id="60" name="Rectangle 59">
            <a:extLst>
              <a:ext uri="{FF2B5EF4-FFF2-40B4-BE49-F238E27FC236}">
                <a16:creationId xmlns:a16="http://schemas.microsoft.com/office/drawing/2014/main" id="{446EA543-D4E1-424C-4060-7D5AC6EEC94B}"/>
              </a:ext>
            </a:extLst>
          </p:cNvPr>
          <p:cNvSpPr/>
          <p:nvPr/>
        </p:nvSpPr>
        <p:spPr>
          <a:xfrm>
            <a:off x="7897995" y="844025"/>
            <a:ext cx="847725" cy="2594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i="1">
                <a:solidFill>
                  <a:schemeClr val="tx1"/>
                </a:solidFill>
              </a:rPr>
              <a:t>Not considered </a:t>
            </a:r>
            <a:br>
              <a:rPr lang="en-US" sz="1000" i="1">
                <a:solidFill>
                  <a:schemeClr val="tx1"/>
                </a:solidFill>
              </a:rPr>
            </a:br>
            <a:r>
              <a:rPr lang="en-US" sz="1000" i="1">
                <a:solidFill>
                  <a:schemeClr val="tx1"/>
                </a:solidFill>
              </a:rPr>
              <a:t>an option</a:t>
            </a:r>
          </a:p>
        </p:txBody>
      </p:sp>
      <p:sp>
        <p:nvSpPr>
          <p:cNvPr id="61" name="Rectangle 60">
            <a:extLst>
              <a:ext uri="{FF2B5EF4-FFF2-40B4-BE49-F238E27FC236}">
                <a16:creationId xmlns:a16="http://schemas.microsoft.com/office/drawing/2014/main" id="{0C99B460-6A8E-3966-424D-9A2075DF5454}"/>
              </a:ext>
            </a:extLst>
          </p:cNvPr>
          <p:cNvSpPr/>
          <p:nvPr/>
        </p:nvSpPr>
        <p:spPr>
          <a:xfrm>
            <a:off x="7897994" y="461433"/>
            <a:ext cx="847725" cy="2594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i="1">
                <a:solidFill>
                  <a:schemeClr val="tx1"/>
                </a:solidFill>
              </a:rPr>
              <a:t>Considered </a:t>
            </a:r>
            <a:br>
              <a:rPr lang="en-US" sz="1000" i="1">
                <a:solidFill>
                  <a:schemeClr val="tx1"/>
                </a:solidFill>
              </a:rPr>
            </a:br>
            <a:r>
              <a:rPr lang="en-US" sz="1000" i="1">
                <a:solidFill>
                  <a:schemeClr val="tx1"/>
                </a:solidFill>
              </a:rPr>
              <a:t>an option</a:t>
            </a:r>
          </a:p>
        </p:txBody>
      </p:sp>
      <p:pic>
        <p:nvPicPr>
          <p:cNvPr id="62" name="Graphic 61">
            <a:extLst>
              <a:ext uri="{FF2B5EF4-FFF2-40B4-BE49-F238E27FC236}">
                <a16:creationId xmlns:a16="http://schemas.microsoft.com/office/drawing/2014/main" id="{746D518E-0F82-1450-57F9-6D2CADBEE8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65825" y="461433"/>
            <a:ext cx="259439" cy="259439"/>
          </a:xfrm>
          <a:prstGeom prst="rect">
            <a:avLst/>
          </a:prstGeom>
        </p:spPr>
      </p:pic>
    </p:spTree>
    <p:extLst>
      <p:ext uri="{BB962C8B-B14F-4D97-AF65-F5344CB8AC3E}">
        <p14:creationId xmlns:p14="http://schemas.microsoft.com/office/powerpoint/2010/main" val="3696889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7E1AF5-9358-0AE1-10B3-C39DCB2E0D19}"/>
              </a:ext>
            </a:extLst>
          </p:cNvPr>
          <p:cNvGraphicFramePr>
            <a:graphicFrameLocks noChangeAspect="1"/>
          </p:cNvGraphicFramePr>
          <p:nvPr>
            <p:custDataLst>
              <p:tags r:id="rId1"/>
            </p:custDataLst>
            <p:extLst>
              <p:ext uri="{D42A27DB-BD31-4B8C-83A1-F6EECF244321}">
                <p14:modId xmlns:p14="http://schemas.microsoft.com/office/powerpoint/2010/main" val="4156717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5" name="think-cell data - do not delete" hidden="1">
                        <a:extLst>
                          <a:ext uri="{FF2B5EF4-FFF2-40B4-BE49-F238E27FC236}">
                            <a16:creationId xmlns:a16="http://schemas.microsoft.com/office/drawing/2014/main" id="{6C7E1AF5-9358-0AE1-10B3-C39DCB2E0D1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786EA3F-0370-097F-05AC-02373C74B52F}"/>
              </a:ext>
            </a:extLst>
          </p:cNvPr>
          <p:cNvSpPr>
            <a:spLocks noGrp="1"/>
          </p:cNvSpPr>
          <p:nvPr>
            <p:ph type="title"/>
          </p:nvPr>
        </p:nvSpPr>
        <p:spPr/>
        <p:txBody>
          <a:bodyPr vert="horz"/>
          <a:lstStyle/>
          <a:p>
            <a:r>
              <a:rPr lang="en-US" b="1"/>
              <a:t>Deep-Dive: </a:t>
            </a:r>
            <a:r>
              <a:rPr lang="en-US"/>
              <a:t>Distillation module</a:t>
            </a:r>
          </a:p>
        </p:txBody>
      </p:sp>
      <p:sp>
        <p:nvSpPr>
          <p:cNvPr id="3" name="Slide Number Placeholder 2">
            <a:extLst>
              <a:ext uri="{FF2B5EF4-FFF2-40B4-BE49-F238E27FC236}">
                <a16:creationId xmlns:a16="http://schemas.microsoft.com/office/drawing/2014/main" id="{01CAF0A5-3B5E-711D-3A97-63BC21ADE997}"/>
              </a:ext>
            </a:extLst>
          </p:cNvPr>
          <p:cNvSpPr>
            <a:spLocks noGrp="1"/>
          </p:cNvSpPr>
          <p:nvPr>
            <p:ph type="sldNum" sz="quarter" idx="12"/>
          </p:nvPr>
        </p:nvSpPr>
        <p:spPr/>
        <p:txBody>
          <a:bodyPr/>
          <a:lstStyle/>
          <a:p>
            <a:fld id="{7559FC98-AF75-4A00-A03C-DF9FEBF6BCB9}" type="slidenum">
              <a:rPr lang="en-US" smtClean="0"/>
              <a:t>28</a:t>
            </a:fld>
            <a:endParaRPr lang="en-US"/>
          </a:p>
        </p:txBody>
      </p:sp>
      <p:sp>
        <p:nvSpPr>
          <p:cNvPr id="46" name="Rectangle 45">
            <a:extLst>
              <a:ext uri="{FF2B5EF4-FFF2-40B4-BE49-F238E27FC236}">
                <a16:creationId xmlns:a16="http://schemas.microsoft.com/office/drawing/2014/main" id="{3FC9D965-E579-F4C4-8F8D-7F997D7203BE}"/>
              </a:ext>
            </a:extLst>
          </p:cNvPr>
          <p:cNvSpPr/>
          <p:nvPr/>
        </p:nvSpPr>
        <p:spPr>
          <a:xfrm>
            <a:off x="358775" y="1276350"/>
            <a:ext cx="1252897" cy="1024412"/>
          </a:xfrm>
          <a:prstGeom prst="rect">
            <a:avLst/>
          </a:prstGeom>
          <a:solidFill>
            <a:srgbClr val="4B7B8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err="1"/>
              <a:t>TinyBERT</a:t>
            </a:r>
            <a:endParaRPr lang="en-US" sz="1050"/>
          </a:p>
        </p:txBody>
      </p:sp>
      <p:sp>
        <p:nvSpPr>
          <p:cNvPr id="48" name="Rectangle 47">
            <a:extLst>
              <a:ext uri="{FF2B5EF4-FFF2-40B4-BE49-F238E27FC236}">
                <a16:creationId xmlns:a16="http://schemas.microsoft.com/office/drawing/2014/main" id="{F5E2E284-12D9-47F8-DA4F-FAB5BD07E08E}"/>
              </a:ext>
            </a:extLst>
          </p:cNvPr>
          <p:cNvSpPr/>
          <p:nvPr/>
        </p:nvSpPr>
        <p:spPr>
          <a:xfrm>
            <a:off x="358775" y="2365932"/>
            <a:ext cx="1252897" cy="1024412"/>
          </a:xfrm>
          <a:prstGeom prst="rect">
            <a:avLst/>
          </a:prstGeom>
          <a:solidFill>
            <a:srgbClr val="4B7B8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err="1"/>
              <a:t>DistillBERT</a:t>
            </a:r>
            <a:endParaRPr lang="en-US" sz="1050"/>
          </a:p>
        </p:txBody>
      </p:sp>
      <p:grpSp>
        <p:nvGrpSpPr>
          <p:cNvPr id="26" name="Group 25">
            <a:extLst>
              <a:ext uri="{FF2B5EF4-FFF2-40B4-BE49-F238E27FC236}">
                <a16:creationId xmlns:a16="http://schemas.microsoft.com/office/drawing/2014/main" id="{804BEA4F-5CBC-A542-1E14-EE5BFD3FC134}"/>
              </a:ext>
            </a:extLst>
          </p:cNvPr>
          <p:cNvGrpSpPr/>
          <p:nvPr/>
        </p:nvGrpSpPr>
        <p:grpSpPr>
          <a:xfrm>
            <a:off x="1691639" y="1276350"/>
            <a:ext cx="1209962" cy="1024412"/>
            <a:chOff x="1691639" y="1276350"/>
            <a:chExt cx="1209962" cy="1024412"/>
          </a:xfrm>
        </p:grpSpPr>
        <p:sp>
          <p:nvSpPr>
            <p:cNvPr id="15" name="Rectangle 14">
              <a:extLst>
                <a:ext uri="{FF2B5EF4-FFF2-40B4-BE49-F238E27FC236}">
                  <a16:creationId xmlns:a16="http://schemas.microsoft.com/office/drawing/2014/main" id="{BCD5C835-1DDA-AFDC-852F-06AEE7AC8223}"/>
                </a:ext>
              </a:extLst>
            </p:cNvPr>
            <p:cNvSpPr/>
            <p:nvPr/>
          </p:nvSpPr>
          <p:spPr>
            <a:xfrm>
              <a:off x="1691639" y="1276350"/>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16" name="Rectangle 15">
              <a:extLst>
                <a:ext uri="{FF2B5EF4-FFF2-40B4-BE49-F238E27FC236}">
                  <a16:creationId xmlns:a16="http://schemas.microsoft.com/office/drawing/2014/main" id="{DDE3413C-A2CC-A171-5365-5A2263141FB5}"/>
                </a:ext>
              </a:extLst>
            </p:cNvPr>
            <p:cNvSpPr/>
            <p:nvPr/>
          </p:nvSpPr>
          <p:spPr>
            <a:xfrm>
              <a:off x="1691639" y="1821141"/>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grpSp>
      <p:grpSp>
        <p:nvGrpSpPr>
          <p:cNvPr id="25" name="Group 24">
            <a:extLst>
              <a:ext uri="{FF2B5EF4-FFF2-40B4-BE49-F238E27FC236}">
                <a16:creationId xmlns:a16="http://schemas.microsoft.com/office/drawing/2014/main" id="{A41617A4-CF7B-FEFB-0462-46E0887A570C}"/>
              </a:ext>
            </a:extLst>
          </p:cNvPr>
          <p:cNvGrpSpPr/>
          <p:nvPr/>
        </p:nvGrpSpPr>
        <p:grpSpPr>
          <a:xfrm>
            <a:off x="1691639" y="2365932"/>
            <a:ext cx="1209962" cy="1024412"/>
            <a:chOff x="1691639" y="2365932"/>
            <a:chExt cx="1209962" cy="1024412"/>
          </a:xfrm>
        </p:grpSpPr>
        <p:sp>
          <p:nvSpPr>
            <p:cNvPr id="17" name="Rectangle 16">
              <a:extLst>
                <a:ext uri="{FF2B5EF4-FFF2-40B4-BE49-F238E27FC236}">
                  <a16:creationId xmlns:a16="http://schemas.microsoft.com/office/drawing/2014/main" id="{BBB3CAC6-C46A-E636-CE49-8DE6D9AFA7F6}"/>
                </a:ext>
              </a:extLst>
            </p:cNvPr>
            <p:cNvSpPr/>
            <p:nvPr/>
          </p:nvSpPr>
          <p:spPr>
            <a:xfrm>
              <a:off x="1691639" y="2365932"/>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18" name="Rectangle 17">
              <a:extLst>
                <a:ext uri="{FF2B5EF4-FFF2-40B4-BE49-F238E27FC236}">
                  <a16:creationId xmlns:a16="http://schemas.microsoft.com/office/drawing/2014/main" id="{E7318F9F-C909-834C-9E89-BE64EF9F784E}"/>
                </a:ext>
              </a:extLst>
            </p:cNvPr>
            <p:cNvSpPr/>
            <p:nvPr/>
          </p:nvSpPr>
          <p:spPr>
            <a:xfrm>
              <a:off x="1691639" y="2910723"/>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grpSp>
      <p:sp>
        <p:nvSpPr>
          <p:cNvPr id="19" name="Rectangle 18">
            <a:extLst>
              <a:ext uri="{FF2B5EF4-FFF2-40B4-BE49-F238E27FC236}">
                <a16:creationId xmlns:a16="http://schemas.microsoft.com/office/drawing/2014/main" id="{73D54033-C85D-1213-F20B-F8F453F2FF44}"/>
              </a:ext>
            </a:extLst>
          </p:cNvPr>
          <p:cNvSpPr/>
          <p:nvPr/>
        </p:nvSpPr>
        <p:spPr>
          <a:xfrm>
            <a:off x="1691639" y="3455514"/>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5-7 models</a:t>
            </a:r>
          </a:p>
        </p:txBody>
      </p:sp>
      <p:sp>
        <p:nvSpPr>
          <p:cNvPr id="20" name="Rectangle 19">
            <a:extLst>
              <a:ext uri="{FF2B5EF4-FFF2-40B4-BE49-F238E27FC236}">
                <a16:creationId xmlns:a16="http://schemas.microsoft.com/office/drawing/2014/main" id="{8CD25DB3-D964-7AE0-5262-149515CB8379}"/>
              </a:ext>
            </a:extLst>
          </p:cNvPr>
          <p:cNvSpPr/>
          <p:nvPr/>
        </p:nvSpPr>
        <p:spPr>
          <a:xfrm>
            <a:off x="1691639" y="4000304"/>
            <a:ext cx="1209962" cy="4796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1"/>
                </a:solidFill>
              </a:rPr>
              <a:t>~ 1-2 models</a:t>
            </a:r>
          </a:p>
        </p:txBody>
      </p:sp>
      <p:cxnSp>
        <p:nvCxnSpPr>
          <p:cNvPr id="32" name="Straight Connector 31">
            <a:extLst>
              <a:ext uri="{FF2B5EF4-FFF2-40B4-BE49-F238E27FC236}">
                <a16:creationId xmlns:a16="http://schemas.microsoft.com/office/drawing/2014/main" id="{DB8F9DB5-510B-37B4-BFD3-3B7CAA7D37AE}"/>
              </a:ext>
            </a:extLst>
          </p:cNvPr>
          <p:cNvCxnSpPr/>
          <p:nvPr/>
        </p:nvCxnSpPr>
        <p:spPr>
          <a:xfrm>
            <a:off x="2981568" y="2878137"/>
            <a:ext cx="420663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C93FEF-F4F3-60E0-CFDE-C85451BB479B}"/>
              </a:ext>
            </a:extLst>
          </p:cNvPr>
          <p:cNvCxnSpPr/>
          <p:nvPr/>
        </p:nvCxnSpPr>
        <p:spPr>
          <a:xfrm>
            <a:off x="2981568" y="1787028"/>
            <a:ext cx="420663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B530EF-741F-9558-0CC3-6EA9169C78F7}"/>
              </a:ext>
            </a:extLst>
          </p:cNvPr>
          <p:cNvCxnSpPr>
            <a:cxnSpLocks/>
          </p:cNvCxnSpPr>
          <p:nvPr/>
        </p:nvCxnSpPr>
        <p:spPr>
          <a:xfrm>
            <a:off x="358775" y="2333347"/>
            <a:ext cx="8510176"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E4DA2A0-EF4F-83D8-6FBE-1B5155F36A42}"/>
              </a:ext>
            </a:extLst>
          </p:cNvPr>
          <p:cNvCxnSpPr>
            <a:cxnSpLocks/>
          </p:cNvCxnSpPr>
          <p:nvPr/>
        </p:nvCxnSpPr>
        <p:spPr>
          <a:xfrm>
            <a:off x="358775" y="3422929"/>
            <a:ext cx="8510176"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255645-DBAB-5BB2-74FF-52B44D34A226}"/>
              </a:ext>
            </a:extLst>
          </p:cNvPr>
          <p:cNvCxnSpPr/>
          <p:nvPr/>
        </p:nvCxnSpPr>
        <p:spPr>
          <a:xfrm>
            <a:off x="2981568" y="3967720"/>
            <a:ext cx="420663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D0458E-6128-8809-9080-F46981B4B62E}"/>
              </a:ext>
            </a:extLst>
          </p:cNvPr>
          <p:cNvSpPr/>
          <p:nvPr/>
        </p:nvSpPr>
        <p:spPr>
          <a:xfrm>
            <a:off x="2981570" y="1276350"/>
            <a:ext cx="5351400" cy="102441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5440" rIns="54000" bIns="46800" rtlCol="0" anchor="ctr"/>
          <a:lstStyle/>
          <a:p>
            <a:pPr marL="285750" indent="-285750">
              <a:spcAft>
                <a:spcPts val="200"/>
              </a:spcAft>
              <a:buFont typeface="Arial" panose="020B0604020202020204" pitchFamily="34" charset="0"/>
              <a:buChar char="•"/>
            </a:pPr>
            <a:r>
              <a:rPr lang="en-US" sz="1100" err="1">
                <a:solidFill>
                  <a:schemeClr val="tx1"/>
                </a:solidFill>
              </a:rPr>
              <a:t>TinyBERT</a:t>
            </a:r>
            <a:r>
              <a:rPr lang="en-US" sz="1100">
                <a:solidFill>
                  <a:schemeClr val="tx1"/>
                </a:solidFill>
              </a:rPr>
              <a:t> distillation involves a two-stage learning framework – general distillation during pre-training &amp; task-specific distillation during fine-tuning</a:t>
            </a:r>
          </a:p>
          <a:p>
            <a:pPr marL="285750" indent="-285750">
              <a:spcAft>
                <a:spcPts val="200"/>
              </a:spcAft>
              <a:buFont typeface="Arial" panose="020B0604020202020204" pitchFamily="34" charset="0"/>
              <a:buChar char="•"/>
            </a:pPr>
            <a:r>
              <a:rPr lang="en-US" sz="1100">
                <a:solidFill>
                  <a:schemeClr val="tx1"/>
                </a:solidFill>
              </a:rPr>
              <a:t>Performance (for SST-2) is highest (only by a few %-points) when compared with </a:t>
            </a:r>
            <a:r>
              <a:rPr lang="en-US" sz="1100" err="1">
                <a:solidFill>
                  <a:schemeClr val="tx1"/>
                </a:solidFill>
              </a:rPr>
              <a:t>DistillBERT</a:t>
            </a:r>
            <a:r>
              <a:rPr lang="en-US" sz="1100">
                <a:solidFill>
                  <a:schemeClr val="tx1"/>
                </a:solidFill>
              </a:rPr>
              <a:t> and BERT-small/m</a:t>
            </a:r>
          </a:p>
          <a:p>
            <a:pPr marL="285750" indent="-285750">
              <a:spcAft>
                <a:spcPts val="200"/>
              </a:spcAft>
              <a:buFont typeface="Arial" panose="020B0604020202020204" pitchFamily="34" charset="0"/>
              <a:buChar char="•"/>
            </a:pPr>
            <a:r>
              <a:rPr lang="en-US" sz="1100">
                <a:solidFill>
                  <a:schemeClr val="tx1"/>
                </a:solidFill>
              </a:rPr>
              <a:t>Given  </a:t>
            </a:r>
          </a:p>
        </p:txBody>
      </p:sp>
      <p:sp>
        <p:nvSpPr>
          <p:cNvPr id="40" name="Rectangle 39">
            <a:extLst>
              <a:ext uri="{FF2B5EF4-FFF2-40B4-BE49-F238E27FC236}">
                <a16:creationId xmlns:a16="http://schemas.microsoft.com/office/drawing/2014/main" id="{0446339D-D7C4-2B2D-A399-3D026096DB33}"/>
              </a:ext>
            </a:extLst>
          </p:cNvPr>
          <p:cNvSpPr/>
          <p:nvPr/>
        </p:nvSpPr>
        <p:spPr>
          <a:xfrm>
            <a:off x="2981570" y="2365932"/>
            <a:ext cx="5351400" cy="102441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5440" rIns="54000" bIns="46800" rtlCol="0" anchor="ctr"/>
          <a:lstStyle/>
          <a:p>
            <a:pPr marL="285750" indent="-285750">
              <a:spcAft>
                <a:spcPts val="200"/>
              </a:spcAft>
              <a:buFont typeface="Arial" panose="020B0604020202020204" pitchFamily="34" charset="0"/>
              <a:buChar char="•"/>
            </a:pPr>
            <a:r>
              <a:rPr lang="en-US" sz="1100" err="1">
                <a:solidFill>
                  <a:schemeClr val="tx1"/>
                </a:solidFill>
              </a:rPr>
              <a:t>DistillBERT</a:t>
            </a:r>
            <a:r>
              <a:rPr lang="en-US" sz="1100">
                <a:solidFill>
                  <a:schemeClr val="tx1"/>
                </a:solidFill>
              </a:rPr>
              <a:t> uses a truncation-based initialization method for the student model, which is pre-trained via distillation from larger teacher model</a:t>
            </a:r>
          </a:p>
          <a:p>
            <a:pPr marL="285750" indent="-285750">
              <a:spcAft>
                <a:spcPts val="200"/>
              </a:spcAft>
              <a:buFont typeface="Arial" panose="020B0604020202020204" pitchFamily="34" charset="0"/>
              <a:buChar char="•"/>
            </a:pPr>
            <a:r>
              <a:rPr lang="en-US" sz="1100">
                <a:solidFill>
                  <a:schemeClr val="tx1"/>
                </a:solidFill>
              </a:rPr>
              <a:t>Time to pre-train a </a:t>
            </a:r>
            <a:r>
              <a:rPr lang="en-US" sz="1100" err="1">
                <a:solidFill>
                  <a:schemeClr val="tx1"/>
                </a:solidFill>
              </a:rPr>
              <a:t>DistillBERT</a:t>
            </a:r>
            <a:r>
              <a:rPr lang="en-US" sz="1100">
                <a:solidFill>
                  <a:schemeClr val="tx1"/>
                </a:solidFill>
              </a:rPr>
              <a:t> (based on the same BERT data) up to 30 days with our current resources – with adjustments, we can potentially reduce training time</a:t>
            </a:r>
          </a:p>
        </p:txBody>
      </p:sp>
      <p:pic>
        <p:nvPicPr>
          <p:cNvPr id="41" name="Graphic 40">
            <a:extLst>
              <a:ext uri="{FF2B5EF4-FFF2-40B4-BE49-F238E27FC236}">
                <a16:creationId xmlns:a16="http://schemas.microsoft.com/office/drawing/2014/main" id="{1CB702DB-4B47-02B1-75B4-3B8015CC5C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69" y="1891504"/>
            <a:ext cx="332782" cy="332782"/>
          </a:xfrm>
          <a:prstGeom prst="rect">
            <a:avLst/>
          </a:prstGeom>
        </p:spPr>
      </p:pic>
      <p:pic>
        <p:nvPicPr>
          <p:cNvPr id="10" name="Graphic 9">
            <a:extLst>
              <a:ext uri="{FF2B5EF4-FFF2-40B4-BE49-F238E27FC236}">
                <a16:creationId xmlns:a16="http://schemas.microsoft.com/office/drawing/2014/main" id="{2F8A907C-513C-5560-4AF5-F6DF8E941E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69" y="2433239"/>
            <a:ext cx="332782" cy="332782"/>
          </a:xfrm>
          <a:prstGeom prst="rect">
            <a:avLst/>
          </a:prstGeom>
        </p:spPr>
      </p:pic>
      <p:pic>
        <p:nvPicPr>
          <p:cNvPr id="43" name="Graphic 42">
            <a:extLst>
              <a:ext uri="{FF2B5EF4-FFF2-40B4-BE49-F238E27FC236}">
                <a16:creationId xmlns:a16="http://schemas.microsoft.com/office/drawing/2014/main" id="{797BE671-D712-6BDF-8458-83BE3A0F5F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69" y="1349769"/>
            <a:ext cx="332782" cy="332782"/>
          </a:xfrm>
          <a:prstGeom prst="rect">
            <a:avLst/>
          </a:prstGeom>
        </p:spPr>
      </p:pic>
      <p:pic>
        <p:nvPicPr>
          <p:cNvPr id="9" name="Graphic 8">
            <a:extLst>
              <a:ext uri="{FF2B5EF4-FFF2-40B4-BE49-F238E27FC236}">
                <a16:creationId xmlns:a16="http://schemas.microsoft.com/office/drawing/2014/main" id="{CA5EE895-4539-65EC-F338-8AE75166B7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69" y="2974975"/>
            <a:ext cx="332782" cy="332782"/>
          </a:xfrm>
          <a:prstGeom prst="rect">
            <a:avLst/>
          </a:prstGeom>
        </p:spPr>
      </p:pic>
      <p:pic>
        <p:nvPicPr>
          <p:cNvPr id="47" name="Graphic 46">
            <a:extLst>
              <a:ext uri="{FF2B5EF4-FFF2-40B4-BE49-F238E27FC236}">
                <a16:creationId xmlns:a16="http://schemas.microsoft.com/office/drawing/2014/main" id="{66D57654-1583-D80C-2588-0F1E40A65B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6169" y="4066084"/>
            <a:ext cx="332782" cy="332782"/>
          </a:xfrm>
          <a:prstGeom prst="rect">
            <a:avLst/>
          </a:prstGeom>
        </p:spPr>
      </p:pic>
      <p:sp>
        <p:nvSpPr>
          <p:cNvPr id="49" name="Rectangle 48">
            <a:extLst>
              <a:ext uri="{FF2B5EF4-FFF2-40B4-BE49-F238E27FC236}">
                <a16:creationId xmlns:a16="http://schemas.microsoft.com/office/drawing/2014/main" id="{2BD92D7F-D498-FAC1-EE8A-CD1975E266A7}"/>
              </a:ext>
            </a:extLst>
          </p:cNvPr>
          <p:cNvSpPr/>
          <p:nvPr/>
        </p:nvSpPr>
        <p:spPr>
          <a:xfrm>
            <a:off x="358775" y="3455514"/>
            <a:ext cx="1252897" cy="1024411"/>
          </a:xfrm>
          <a:prstGeom prst="rect">
            <a:avLst/>
          </a:prstGeom>
          <a:solidFill>
            <a:srgbClr val="4B7B8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BERT-Tiny/Mini/Small</a:t>
            </a:r>
            <a:endParaRPr lang="en-US" sz="1050"/>
          </a:p>
        </p:txBody>
      </p:sp>
      <p:sp>
        <p:nvSpPr>
          <p:cNvPr id="29" name="Rectangle 28">
            <a:extLst>
              <a:ext uri="{FF2B5EF4-FFF2-40B4-BE49-F238E27FC236}">
                <a16:creationId xmlns:a16="http://schemas.microsoft.com/office/drawing/2014/main" id="{2AE59CC0-DAC4-3667-BA6E-B8DDCE0C105E}"/>
              </a:ext>
            </a:extLst>
          </p:cNvPr>
          <p:cNvSpPr/>
          <p:nvPr/>
        </p:nvSpPr>
        <p:spPr>
          <a:xfrm>
            <a:off x="2981570" y="3455513"/>
            <a:ext cx="5351400" cy="102441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55440" rIns="54000" bIns="46800" rtlCol="0" anchor="ctr"/>
          <a:lstStyle/>
          <a:p>
            <a:pPr marL="285750" indent="-285750">
              <a:spcAft>
                <a:spcPts val="200"/>
              </a:spcAft>
              <a:buFont typeface="Arial" panose="020B0604020202020204" pitchFamily="34" charset="0"/>
              <a:buChar char="•"/>
            </a:pPr>
            <a:r>
              <a:rPr lang="en-US" sz="1100">
                <a:solidFill>
                  <a:schemeClr val="tx1"/>
                </a:solidFill>
              </a:rPr>
              <a:t>Pre-Trained Distillation method: (i) pre-training of compact model with unlabeled data, (ii) distillation from teacher with transfer data and (iii) fine-tuning with labeled data</a:t>
            </a:r>
          </a:p>
          <a:p>
            <a:pPr marL="285750" indent="-285750">
              <a:spcAft>
                <a:spcPts val="200"/>
              </a:spcAft>
              <a:buFont typeface="Arial" panose="020B0604020202020204" pitchFamily="34" charset="0"/>
              <a:buChar char="•"/>
            </a:pPr>
            <a:r>
              <a:rPr lang="en-US" sz="1100">
                <a:solidFill>
                  <a:schemeClr val="tx1"/>
                </a:solidFill>
              </a:rPr>
              <a:t>Different variations of BERT model sizes – from 4.4M to 110M parameters</a:t>
            </a:r>
          </a:p>
          <a:p>
            <a:pPr marL="285750" indent="-285750">
              <a:spcAft>
                <a:spcPts val="200"/>
              </a:spcAft>
              <a:buFont typeface="Arial" panose="020B0604020202020204" pitchFamily="34" charset="0"/>
              <a:buChar char="•"/>
            </a:pPr>
            <a:r>
              <a:rPr lang="en-US" sz="1100">
                <a:solidFill>
                  <a:schemeClr val="tx1"/>
                </a:solidFill>
              </a:rPr>
              <a:t>Risk: No information about time required for pre-training</a:t>
            </a:r>
          </a:p>
        </p:txBody>
      </p:sp>
      <p:pic>
        <p:nvPicPr>
          <p:cNvPr id="11" name="Graphic 10">
            <a:extLst>
              <a:ext uri="{FF2B5EF4-FFF2-40B4-BE49-F238E27FC236}">
                <a16:creationId xmlns:a16="http://schemas.microsoft.com/office/drawing/2014/main" id="{BE525653-B018-6036-119C-0B1E1C1CF5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5825" y="844025"/>
            <a:ext cx="259439" cy="259439"/>
          </a:xfrm>
          <a:prstGeom prst="rect">
            <a:avLst/>
          </a:prstGeom>
        </p:spPr>
      </p:pic>
      <p:sp>
        <p:nvSpPr>
          <p:cNvPr id="12" name="Rectangle 11">
            <a:extLst>
              <a:ext uri="{FF2B5EF4-FFF2-40B4-BE49-F238E27FC236}">
                <a16:creationId xmlns:a16="http://schemas.microsoft.com/office/drawing/2014/main" id="{0F02E1B6-2846-DF87-6F3F-068F1DB7F988}"/>
              </a:ext>
            </a:extLst>
          </p:cNvPr>
          <p:cNvSpPr/>
          <p:nvPr/>
        </p:nvSpPr>
        <p:spPr>
          <a:xfrm>
            <a:off x="7897995" y="844025"/>
            <a:ext cx="847725" cy="2594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i="1">
                <a:solidFill>
                  <a:schemeClr val="tx1"/>
                </a:solidFill>
              </a:rPr>
              <a:t>Not considered </a:t>
            </a:r>
            <a:br>
              <a:rPr lang="en-US" sz="1000" i="1">
                <a:solidFill>
                  <a:schemeClr val="tx1"/>
                </a:solidFill>
              </a:rPr>
            </a:br>
            <a:r>
              <a:rPr lang="en-US" sz="1000" i="1">
                <a:solidFill>
                  <a:schemeClr val="tx1"/>
                </a:solidFill>
              </a:rPr>
              <a:t>an option</a:t>
            </a:r>
          </a:p>
        </p:txBody>
      </p:sp>
      <p:sp>
        <p:nvSpPr>
          <p:cNvPr id="13" name="Rectangle 12">
            <a:extLst>
              <a:ext uri="{FF2B5EF4-FFF2-40B4-BE49-F238E27FC236}">
                <a16:creationId xmlns:a16="http://schemas.microsoft.com/office/drawing/2014/main" id="{045BC158-A077-462F-2E1A-314AD9111720}"/>
              </a:ext>
            </a:extLst>
          </p:cNvPr>
          <p:cNvSpPr/>
          <p:nvPr/>
        </p:nvSpPr>
        <p:spPr>
          <a:xfrm>
            <a:off x="7897994" y="461433"/>
            <a:ext cx="847725" cy="2594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i="1">
                <a:solidFill>
                  <a:schemeClr val="tx1"/>
                </a:solidFill>
              </a:rPr>
              <a:t>Considered </a:t>
            </a:r>
            <a:br>
              <a:rPr lang="en-US" sz="1000" i="1">
                <a:solidFill>
                  <a:schemeClr val="tx1"/>
                </a:solidFill>
              </a:rPr>
            </a:br>
            <a:r>
              <a:rPr lang="en-US" sz="1000" i="1">
                <a:solidFill>
                  <a:schemeClr val="tx1"/>
                </a:solidFill>
              </a:rPr>
              <a:t>an option</a:t>
            </a:r>
          </a:p>
        </p:txBody>
      </p:sp>
      <p:pic>
        <p:nvPicPr>
          <p:cNvPr id="14" name="Graphic 13">
            <a:extLst>
              <a:ext uri="{FF2B5EF4-FFF2-40B4-BE49-F238E27FC236}">
                <a16:creationId xmlns:a16="http://schemas.microsoft.com/office/drawing/2014/main" id="{98AF3DF1-A5E3-DA33-089C-A2B98DED26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65825" y="461433"/>
            <a:ext cx="259439" cy="259439"/>
          </a:xfrm>
          <a:prstGeom prst="rect">
            <a:avLst/>
          </a:prstGeom>
        </p:spPr>
      </p:pic>
      <p:cxnSp>
        <p:nvCxnSpPr>
          <p:cNvPr id="24" name="Straight Connector 23">
            <a:extLst>
              <a:ext uri="{FF2B5EF4-FFF2-40B4-BE49-F238E27FC236}">
                <a16:creationId xmlns:a16="http://schemas.microsoft.com/office/drawing/2014/main" id="{9CB009C6-961D-F275-2932-109FEDC76570}"/>
              </a:ext>
            </a:extLst>
          </p:cNvPr>
          <p:cNvCxnSpPr/>
          <p:nvPr/>
        </p:nvCxnSpPr>
        <p:spPr>
          <a:xfrm>
            <a:off x="1691639" y="1787026"/>
            <a:ext cx="120996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3AD2FF-6760-4655-DDE2-B24923F4046A}"/>
              </a:ext>
            </a:extLst>
          </p:cNvPr>
          <p:cNvCxnSpPr/>
          <p:nvPr/>
        </p:nvCxnSpPr>
        <p:spPr>
          <a:xfrm>
            <a:off x="8536169" y="1787026"/>
            <a:ext cx="33278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6EBD03A-0C28-EAAF-2B0D-83005E7B7E09}"/>
              </a:ext>
            </a:extLst>
          </p:cNvPr>
          <p:cNvGrpSpPr/>
          <p:nvPr/>
        </p:nvGrpSpPr>
        <p:grpSpPr>
          <a:xfrm>
            <a:off x="1774304" y="5851219"/>
            <a:ext cx="1209962" cy="546321"/>
            <a:chOff x="2981564" y="1787026"/>
            <a:chExt cx="5887387" cy="1083470"/>
          </a:xfrm>
        </p:grpSpPr>
        <p:cxnSp>
          <p:nvCxnSpPr>
            <p:cNvPr id="59" name="Straight Connector 58">
              <a:extLst>
                <a:ext uri="{FF2B5EF4-FFF2-40B4-BE49-F238E27FC236}">
                  <a16:creationId xmlns:a16="http://schemas.microsoft.com/office/drawing/2014/main" id="{359B8D33-7757-E8DD-69AD-32BA5ECDB573}"/>
                </a:ext>
              </a:extLst>
            </p:cNvPr>
            <p:cNvCxnSpPr/>
            <p:nvPr/>
          </p:nvCxnSpPr>
          <p:spPr>
            <a:xfrm>
              <a:off x="2981564" y="178702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37F6A8-2D59-2B22-90EE-9F865338117D}"/>
                </a:ext>
              </a:extLst>
            </p:cNvPr>
            <p:cNvCxnSpPr/>
            <p:nvPr/>
          </p:nvCxnSpPr>
          <p:spPr>
            <a:xfrm>
              <a:off x="2981564" y="287049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A0B803A-1338-F36C-5A6F-10C1E0B61FF1}"/>
              </a:ext>
            </a:extLst>
          </p:cNvPr>
          <p:cNvGrpSpPr/>
          <p:nvPr/>
        </p:nvGrpSpPr>
        <p:grpSpPr>
          <a:xfrm>
            <a:off x="8618834" y="5851219"/>
            <a:ext cx="332782" cy="546321"/>
            <a:chOff x="2981564" y="1787026"/>
            <a:chExt cx="5887387" cy="1083470"/>
          </a:xfrm>
        </p:grpSpPr>
        <p:cxnSp>
          <p:nvCxnSpPr>
            <p:cNvPr id="62" name="Straight Connector 61">
              <a:extLst>
                <a:ext uri="{FF2B5EF4-FFF2-40B4-BE49-F238E27FC236}">
                  <a16:creationId xmlns:a16="http://schemas.microsoft.com/office/drawing/2014/main" id="{45851605-3CAD-7883-5C95-EE253804518F}"/>
                </a:ext>
              </a:extLst>
            </p:cNvPr>
            <p:cNvCxnSpPr/>
            <p:nvPr/>
          </p:nvCxnSpPr>
          <p:spPr>
            <a:xfrm>
              <a:off x="2981564" y="178702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A572BA-5CC4-3E6A-D778-35D0C68C79A7}"/>
                </a:ext>
              </a:extLst>
            </p:cNvPr>
            <p:cNvCxnSpPr/>
            <p:nvPr/>
          </p:nvCxnSpPr>
          <p:spPr>
            <a:xfrm>
              <a:off x="2981564" y="2870496"/>
              <a:ext cx="5887387"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7" name="Straight Connector 66">
            <a:extLst>
              <a:ext uri="{FF2B5EF4-FFF2-40B4-BE49-F238E27FC236}">
                <a16:creationId xmlns:a16="http://schemas.microsoft.com/office/drawing/2014/main" id="{1500873C-BE32-B6F3-6149-807C16370BDE}"/>
              </a:ext>
            </a:extLst>
          </p:cNvPr>
          <p:cNvCxnSpPr/>
          <p:nvPr/>
        </p:nvCxnSpPr>
        <p:spPr>
          <a:xfrm>
            <a:off x="8536169" y="2870498"/>
            <a:ext cx="33278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E6F02AF-7889-D2C3-1988-6A1185ACBF15}"/>
              </a:ext>
            </a:extLst>
          </p:cNvPr>
          <p:cNvCxnSpPr/>
          <p:nvPr/>
        </p:nvCxnSpPr>
        <p:spPr>
          <a:xfrm>
            <a:off x="1691639" y="2870498"/>
            <a:ext cx="120996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13FF045-AEE2-7601-1B88-3D5E22C01E5B}"/>
              </a:ext>
            </a:extLst>
          </p:cNvPr>
          <p:cNvCxnSpPr/>
          <p:nvPr/>
        </p:nvCxnSpPr>
        <p:spPr>
          <a:xfrm>
            <a:off x="1691639" y="3967720"/>
            <a:ext cx="120996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6425B2-4EE8-657D-F9EB-B23F87E0E939}"/>
              </a:ext>
            </a:extLst>
          </p:cNvPr>
          <p:cNvCxnSpPr/>
          <p:nvPr/>
        </p:nvCxnSpPr>
        <p:spPr>
          <a:xfrm>
            <a:off x="8536169" y="3957787"/>
            <a:ext cx="332782"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7E3F7BB4-6D7B-A767-CEE1-AC6485762A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169" y="3528933"/>
            <a:ext cx="332782" cy="332782"/>
          </a:xfrm>
          <a:prstGeom prst="rect">
            <a:avLst/>
          </a:prstGeom>
        </p:spPr>
      </p:pic>
    </p:spTree>
    <p:extLst>
      <p:ext uri="{BB962C8B-B14F-4D97-AF65-F5344CB8AC3E}">
        <p14:creationId xmlns:p14="http://schemas.microsoft.com/office/powerpoint/2010/main" val="3404486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4ECA11-E17F-EFFE-1283-0B18DF2284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5" name="think-cell data - do not delete" hidden="1">
                        <a:extLst>
                          <a:ext uri="{FF2B5EF4-FFF2-40B4-BE49-F238E27FC236}">
                            <a16:creationId xmlns:a16="http://schemas.microsoft.com/office/drawing/2014/main" id="{714ECA11-E17F-EFFE-1283-0B18DF22846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EB83AD95-B9EB-03C2-8EA0-848D72848E51}"/>
              </a:ext>
            </a:extLst>
          </p:cNvPr>
          <p:cNvSpPr>
            <a:spLocks noGrp="1"/>
          </p:cNvSpPr>
          <p:nvPr>
            <p:ph type="sldNum" sz="quarter" idx="12"/>
          </p:nvPr>
        </p:nvSpPr>
        <p:spPr/>
        <p:txBody>
          <a:bodyPr/>
          <a:lstStyle/>
          <a:p>
            <a:fld id="{7559FC98-AF75-4A00-A03C-DF9FEBF6BCB9}" type="slidenum">
              <a:rPr lang="en-GB" smtClean="0"/>
              <a:t>29</a:t>
            </a:fld>
            <a:endParaRPr lang="en-GB"/>
          </a:p>
        </p:txBody>
      </p:sp>
      <p:sp>
        <p:nvSpPr>
          <p:cNvPr id="4" name="Rectangle 3">
            <a:extLst>
              <a:ext uri="{FF2B5EF4-FFF2-40B4-BE49-F238E27FC236}">
                <a16:creationId xmlns:a16="http://schemas.microsoft.com/office/drawing/2014/main" id="{A3037C80-4421-46AC-31BD-D923FB1F9936}"/>
              </a:ext>
            </a:extLst>
          </p:cNvPr>
          <p:cNvSpPr/>
          <p:nvPr/>
        </p:nvSpPr>
        <p:spPr>
          <a:xfrm>
            <a:off x="0" y="0"/>
            <a:ext cx="2667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546642A-294C-C0EA-4697-08C95C9E4A2E}"/>
              </a:ext>
            </a:extLst>
          </p:cNvPr>
          <p:cNvSpPr/>
          <p:nvPr/>
        </p:nvSpPr>
        <p:spPr>
          <a:xfrm>
            <a:off x="265340" y="662754"/>
            <a:ext cx="2298751" cy="39875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a:solidFill>
                  <a:schemeClr val="bg1"/>
                </a:solidFill>
              </a:rPr>
              <a:t>Bert introduced two main innovations:</a:t>
            </a:r>
          </a:p>
          <a:p>
            <a:endParaRPr lang="en-US">
              <a:solidFill>
                <a:schemeClr val="bg1"/>
              </a:solidFill>
            </a:endParaRPr>
          </a:p>
          <a:p>
            <a:r>
              <a:rPr lang="en-US">
                <a:solidFill>
                  <a:schemeClr val="bg1"/>
                </a:solidFill>
              </a:rPr>
              <a:t>1. </a:t>
            </a:r>
            <a:r>
              <a:rPr lang="en-US" b="1">
                <a:solidFill>
                  <a:schemeClr val="bg1"/>
                </a:solidFill>
              </a:rPr>
              <a:t>Bidirectional Context: </a:t>
            </a:r>
            <a:r>
              <a:rPr lang="en-US">
                <a:solidFill>
                  <a:schemeClr val="bg1"/>
                </a:solidFill>
              </a:rPr>
              <a:t>Unlike previous models, BERT processes text both ways (left and right), providing a richer understanding of language context and flow.</a:t>
            </a:r>
          </a:p>
          <a:p>
            <a:endParaRPr lang="en-US">
              <a:solidFill>
                <a:schemeClr val="bg1"/>
              </a:solidFill>
            </a:endParaRPr>
          </a:p>
          <a:p>
            <a:r>
              <a:rPr lang="en-US">
                <a:solidFill>
                  <a:schemeClr val="bg1"/>
                </a:solidFill>
              </a:rPr>
              <a:t>2. </a:t>
            </a:r>
            <a:r>
              <a:rPr lang="en-US" b="1">
                <a:solidFill>
                  <a:schemeClr val="bg1"/>
                </a:solidFill>
              </a:rPr>
              <a:t>Transformers Architecture: </a:t>
            </a:r>
          </a:p>
          <a:p>
            <a:r>
              <a:rPr lang="en-US">
                <a:solidFill>
                  <a:schemeClr val="bg1"/>
                </a:solidFill>
              </a:rPr>
              <a:t>BERT employs the Transformer architecture, which emphasizes self-attention mechanisms. This architecture enhances the creation of contextualized word representations.</a:t>
            </a:r>
          </a:p>
        </p:txBody>
      </p:sp>
      <p:sp>
        <p:nvSpPr>
          <p:cNvPr id="14" name="Rectangle 13">
            <a:extLst>
              <a:ext uri="{FF2B5EF4-FFF2-40B4-BE49-F238E27FC236}">
                <a16:creationId xmlns:a16="http://schemas.microsoft.com/office/drawing/2014/main" id="{768C4AF8-8461-AB5F-6BE3-23F2686D0DDA}"/>
              </a:ext>
            </a:extLst>
          </p:cNvPr>
          <p:cNvSpPr/>
          <p:nvPr/>
        </p:nvSpPr>
        <p:spPr>
          <a:xfrm>
            <a:off x="2813904" y="259645"/>
            <a:ext cx="1279978" cy="6724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b="1">
              <a:solidFill>
                <a:schemeClr val="bg1"/>
              </a:solidFill>
            </a:endParaRPr>
          </a:p>
          <a:p>
            <a:pPr algn="ctr"/>
            <a:r>
              <a:rPr lang="en-GB" sz="1050" b="1">
                <a:solidFill>
                  <a:schemeClr val="bg1"/>
                </a:solidFill>
              </a:rPr>
              <a:t>Model Details</a:t>
            </a:r>
          </a:p>
          <a:p>
            <a:pPr algn="ctr"/>
            <a:endParaRPr lang="en-GB" sz="1050" b="1">
              <a:solidFill>
                <a:schemeClr val="bg1"/>
              </a:solidFill>
            </a:endParaRPr>
          </a:p>
        </p:txBody>
      </p:sp>
      <p:sp>
        <p:nvSpPr>
          <p:cNvPr id="15" name="Rectangle 14">
            <a:extLst>
              <a:ext uri="{FF2B5EF4-FFF2-40B4-BE49-F238E27FC236}">
                <a16:creationId xmlns:a16="http://schemas.microsoft.com/office/drawing/2014/main" id="{ED2AE626-71D3-ACF2-AEA5-D9B0FBBF90DF}"/>
              </a:ext>
            </a:extLst>
          </p:cNvPr>
          <p:cNvSpPr/>
          <p:nvPr/>
        </p:nvSpPr>
        <p:spPr>
          <a:xfrm>
            <a:off x="2813904" y="1031774"/>
            <a:ext cx="1279978" cy="1430462"/>
          </a:xfrm>
          <a:prstGeom prst="rect">
            <a:avLst/>
          </a:prstGeom>
          <a:solidFill>
            <a:srgbClr val="008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b="1">
              <a:solidFill>
                <a:schemeClr val="bg1"/>
              </a:solidFill>
            </a:endParaRPr>
          </a:p>
          <a:p>
            <a:pPr algn="ctr"/>
            <a:r>
              <a:rPr lang="en-GB" sz="1050" b="1">
                <a:solidFill>
                  <a:schemeClr val="bg1"/>
                </a:solidFill>
              </a:rPr>
              <a:t>Model Architecture</a:t>
            </a:r>
          </a:p>
          <a:p>
            <a:pPr algn="ctr"/>
            <a:endParaRPr lang="en-GB" sz="1050" b="1">
              <a:solidFill>
                <a:schemeClr val="bg1"/>
              </a:solidFill>
            </a:endParaRPr>
          </a:p>
        </p:txBody>
      </p:sp>
      <p:sp>
        <p:nvSpPr>
          <p:cNvPr id="16" name="Rectangle 15">
            <a:extLst>
              <a:ext uri="{FF2B5EF4-FFF2-40B4-BE49-F238E27FC236}">
                <a16:creationId xmlns:a16="http://schemas.microsoft.com/office/drawing/2014/main" id="{93D2224C-325A-4380-A65A-F8F2B3B1CB6D}"/>
              </a:ext>
            </a:extLst>
          </p:cNvPr>
          <p:cNvSpPr/>
          <p:nvPr/>
        </p:nvSpPr>
        <p:spPr>
          <a:xfrm>
            <a:off x="2813904" y="2568772"/>
            <a:ext cx="1279978" cy="11689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a:solidFill>
                  <a:schemeClr val="bg1"/>
                </a:solidFill>
              </a:rPr>
              <a:t>Training Mechanism</a:t>
            </a:r>
          </a:p>
        </p:txBody>
      </p:sp>
      <p:sp>
        <p:nvSpPr>
          <p:cNvPr id="17" name="Rectangle 16">
            <a:extLst>
              <a:ext uri="{FF2B5EF4-FFF2-40B4-BE49-F238E27FC236}">
                <a16:creationId xmlns:a16="http://schemas.microsoft.com/office/drawing/2014/main" id="{E95CD6F7-B265-A515-D3A3-456E5D08D992}"/>
              </a:ext>
            </a:extLst>
          </p:cNvPr>
          <p:cNvSpPr/>
          <p:nvPr/>
        </p:nvSpPr>
        <p:spPr>
          <a:xfrm>
            <a:off x="2813904" y="3844289"/>
            <a:ext cx="1279978" cy="858907"/>
          </a:xfrm>
          <a:prstGeom prst="rect">
            <a:avLst/>
          </a:prstGeom>
          <a:solidFill>
            <a:srgbClr val="05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a:solidFill>
                  <a:schemeClr val="bg1"/>
                </a:solidFill>
              </a:rPr>
              <a:t>Variations of Bert</a:t>
            </a:r>
          </a:p>
        </p:txBody>
      </p:sp>
      <p:sp>
        <p:nvSpPr>
          <p:cNvPr id="18" name="Rectangle 17">
            <a:extLst>
              <a:ext uri="{FF2B5EF4-FFF2-40B4-BE49-F238E27FC236}">
                <a16:creationId xmlns:a16="http://schemas.microsoft.com/office/drawing/2014/main" id="{BD474EE2-1FE8-C605-6427-3D7CD003CB78}"/>
              </a:ext>
            </a:extLst>
          </p:cNvPr>
          <p:cNvSpPr/>
          <p:nvPr/>
        </p:nvSpPr>
        <p:spPr>
          <a:xfrm>
            <a:off x="4240786" y="235742"/>
            <a:ext cx="3746612" cy="672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35731" indent="-135731">
              <a:buFont typeface="Arial" panose="020B0604020202020204" pitchFamily="34" charset="0"/>
              <a:buChar char="•"/>
            </a:pPr>
            <a:r>
              <a:rPr lang="en-US" sz="1050" b="1">
                <a:solidFill>
                  <a:schemeClr val="tx1"/>
                </a:solidFill>
              </a:rPr>
              <a:t>Data: </a:t>
            </a:r>
            <a:r>
              <a:rPr lang="en-US" sz="1050">
                <a:solidFill>
                  <a:schemeClr val="tx1"/>
                </a:solidFill>
              </a:rPr>
              <a:t>Wikipedia (2.5B words) + BookCorpus (800M words)</a:t>
            </a:r>
          </a:p>
          <a:p>
            <a:pPr marL="135731" indent="-135731">
              <a:buFont typeface="Arial" panose="020B0604020202020204" pitchFamily="34" charset="0"/>
              <a:buChar char="•"/>
            </a:pPr>
            <a:r>
              <a:rPr lang="en-US" sz="1050" b="1">
                <a:solidFill>
                  <a:schemeClr val="tx1"/>
                </a:solidFill>
              </a:rPr>
              <a:t>Training Time: </a:t>
            </a:r>
            <a:r>
              <a:rPr lang="en-US" sz="1050">
                <a:solidFill>
                  <a:schemeClr val="tx1"/>
                </a:solidFill>
              </a:rPr>
              <a:t>40 epochs (~1M steps)</a:t>
            </a:r>
          </a:p>
          <a:p>
            <a:pPr marL="135731" indent="-135731">
              <a:buFont typeface="Arial" panose="020B0604020202020204" pitchFamily="34" charset="0"/>
              <a:buChar char="•"/>
            </a:pPr>
            <a:r>
              <a:rPr lang="en-US" sz="1050" b="1">
                <a:solidFill>
                  <a:schemeClr val="tx1"/>
                </a:solidFill>
              </a:rPr>
              <a:t>BERT-Base: </a:t>
            </a:r>
            <a:r>
              <a:rPr lang="en-US" sz="1050">
                <a:solidFill>
                  <a:schemeClr val="tx1"/>
                </a:solidFill>
              </a:rPr>
              <a:t>12-layer, 768-hidden, 12-head</a:t>
            </a:r>
          </a:p>
        </p:txBody>
      </p:sp>
      <p:sp>
        <p:nvSpPr>
          <p:cNvPr id="19" name="Rectangle 18">
            <a:extLst>
              <a:ext uri="{FF2B5EF4-FFF2-40B4-BE49-F238E27FC236}">
                <a16:creationId xmlns:a16="http://schemas.microsoft.com/office/drawing/2014/main" id="{8D579117-0953-CEB2-ED9A-5F07D208C100}"/>
              </a:ext>
            </a:extLst>
          </p:cNvPr>
          <p:cNvSpPr/>
          <p:nvPr/>
        </p:nvSpPr>
        <p:spPr>
          <a:xfrm>
            <a:off x="4240786" y="1083737"/>
            <a:ext cx="2960861" cy="1314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35731" indent="-135731">
              <a:buFont typeface="Arial" panose="020B0604020202020204" pitchFamily="34" charset="0"/>
              <a:buChar char="•"/>
            </a:pPr>
            <a:r>
              <a:rPr lang="en-US" sz="1050" b="1">
                <a:solidFill>
                  <a:schemeClr val="tx1"/>
                </a:solidFill>
              </a:rPr>
              <a:t>Multi-headed self attention</a:t>
            </a:r>
          </a:p>
          <a:p>
            <a:pPr marL="478631" lvl="1" indent="-135731">
              <a:buFont typeface="Arial" panose="020B0604020202020204" pitchFamily="34" charset="0"/>
              <a:buChar char="•"/>
            </a:pPr>
            <a:r>
              <a:rPr lang="en-US" sz="1050">
                <a:solidFill>
                  <a:schemeClr val="tx1"/>
                </a:solidFill>
              </a:rPr>
              <a:t>Models context</a:t>
            </a:r>
          </a:p>
          <a:p>
            <a:pPr marL="135731" indent="-135731">
              <a:buFont typeface="Arial" panose="020B0604020202020204" pitchFamily="34" charset="0"/>
              <a:buChar char="•"/>
            </a:pPr>
            <a:r>
              <a:rPr lang="en-US" sz="1050" b="1">
                <a:solidFill>
                  <a:schemeClr val="tx1"/>
                </a:solidFill>
              </a:rPr>
              <a:t>Feed-forward layers</a:t>
            </a:r>
          </a:p>
          <a:p>
            <a:pPr marL="478631" lvl="1" indent="-135731">
              <a:buFont typeface="Arial" panose="020B0604020202020204" pitchFamily="34" charset="0"/>
              <a:buChar char="•"/>
            </a:pPr>
            <a:r>
              <a:rPr lang="en-US" sz="1050">
                <a:solidFill>
                  <a:schemeClr val="tx1"/>
                </a:solidFill>
              </a:rPr>
              <a:t>Computes non-linear hierarchical features</a:t>
            </a:r>
          </a:p>
          <a:p>
            <a:pPr marL="135731" indent="-135731">
              <a:buFont typeface="Arial" panose="020B0604020202020204" pitchFamily="34" charset="0"/>
              <a:buChar char="•"/>
            </a:pPr>
            <a:r>
              <a:rPr lang="en-US" sz="1050" b="1">
                <a:solidFill>
                  <a:schemeClr val="tx1"/>
                </a:solidFill>
              </a:rPr>
              <a:t>Layer norm and residuals</a:t>
            </a:r>
          </a:p>
          <a:p>
            <a:pPr marL="478631" lvl="1" indent="-135731">
              <a:buFont typeface="Arial" panose="020B0604020202020204" pitchFamily="34" charset="0"/>
              <a:buChar char="•"/>
            </a:pPr>
            <a:r>
              <a:rPr lang="en-US" sz="1050">
                <a:solidFill>
                  <a:schemeClr val="tx1"/>
                </a:solidFill>
              </a:rPr>
              <a:t>Makes training deep networks healthy</a:t>
            </a:r>
          </a:p>
          <a:p>
            <a:pPr marL="135731" indent="-135731">
              <a:buFont typeface="Arial" panose="020B0604020202020204" pitchFamily="34" charset="0"/>
              <a:buChar char="•"/>
            </a:pPr>
            <a:r>
              <a:rPr lang="en-US" sz="1050" b="1">
                <a:solidFill>
                  <a:schemeClr val="tx1"/>
                </a:solidFill>
              </a:rPr>
              <a:t>Positional embeddings</a:t>
            </a:r>
          </a:p>
          <a:p>
            <a:pPr marL="478631" lvl="1" indent="-135731">
              <a:buFont typeface="Arial" panose="020B0604020202020204" pitchFamily="34" charset="0"/>
              <a:buChar char="•"/>
            </a:pPr>
            <a:r>
              <a:rPr lang="en-US" sz="1050">
                <a:solidFill>
                  <a:schemeClr val="tx1"/>
                </a:solidFill>
              </a:rPr>
              <a:t>Allows model to learn relative positioning</a:t>
            </a:r>
          </a:p>
        </p:txBody>
      </p:sp>
      <p:pic>
        <p:nvPicPr>
          <p:cNvPr id="21" name="Picture 20">
            <a:extLst>
              <a:ext uri="{FF2B5EF4-FFF2-40B4-BE49-F238E27FC236}">
                <a16:creationId xmlns:a16="http://schemas.microsoft.com/office/drawing/2014/main" id="{95888194-BFAA-67C4-C71B-35D285A893F1}"/>
              </a:ext>
            </a:extLst>
          </p:cNvPr>
          <p:cNvPicPr>
            <a:picLocks noChangeAspect="1"/>
          </p:cNvPicPr>
          <p:nvPr/>
        </p:nvPicPr>
        <p:blipFill>
          <a:blip r:embed="rId5"/>
          <a:stretch>
            <a:fillRect/>
          </a:stretch>
        </p:blipFill>
        <p:spPr>
          <a:xfrm>
            <a:off x="7293734" y="1024549"/>
            <a:ext cx="1584926" cy="1373772"/>
          </a:xfrm>
          <a:prstGeom prst="rect">
            <a:avLst/>
          </a:prstGeom>
        </p:spPr>
      </p:pic>
      <p:sp>
        <p:nvSpPr>
          <p:cNvPr id="22" name="Rectangle 21">
            <a:extLst>
              <a:ext uri="{FF2B5EF4-FFF2-40B4-BE49-F238E27FC236}">
                <a16:creationId xmlns:a16="http://schemas.microsoft.com/office/drawing/2014/main" id="{F0E2D515-0E59-E5D9-EA13-8F68A4414B97}"/>
              </a:ext>
            </a:extLst>
          </p:cNvPr>
          <p:cNvSpPr/>
          <p:nvPr/>
        </p:nvSpPr>
        <p:spPr>
          <a:xfrm>
            <a:off x="4240786" y="2580723"/>
            <a:ext cx="4637874" cy="1168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35731" indent="-135731">
              <a:buFont typeface="Arial" panose="020B0604020202020204" pitchFamily="34" charset="0"/>
              <a:buChar char="•"/>
            </a:pPr>
            <a:r>
              <a:rPr lang="en-US" sz="1050" b="1">
                <a:solidFill>
                  <a:schemeClr val="tx1"/>
                </a:solidFill>
              </a:rPr>
              <a:t>Masked LM: </a:t>
            </a:r>
            <a:r>
              <a:rPr lang="en-US" sz="1050">
                <a:solidFill>
                  <a:schemeClr val="tx1"/>
                </a:solidFill>
              </a:rPr>
              <a:t>15% of words in a sentence are replaced with a [MASK] token. BERT tries to predict the original word using surrounding context.</a:t>
            </a:r>
          </a:p>
          <a:p>
            <a:pPr marL="514350" lvl="1" indent="-171450">
              <a:buFont typeface="Courier New" panose="02070309020205020404" pitchFamily="49" charset="0"/>
              <a:buChar char="o"/>
            </a:pPr>
            <a:r>
              <a:rPr lang="en-US" sz="1050">
                <a:solidFill>
                  <a:schemeClr val="tx1"/>
                </a:solidFill>
              </a:rPr>
              <a:t>f. ex. The man went to the [MASK] to buy a [MASK] of milk.</a:t>
            </a:r>
            <a:endParaRPr lang="en-US" sz="1050" b="1">
              <a:solidFill>
                <a:schemeClr val="tx1"/>
              </a:solidFill>
            </a:endParaRPr>
          </a:p>
          <a:p>
            <a:pPr marL="135731" indent="-135731">
              <a:buFont typeface="Arial" panose="020B0604020202020204" pitchFamily="34" charset="0"/>
              <a:buChar char="•"/>
            </a:pPr>
            <a:r>
              <a:rPr lang="en-US" sz="1050" b="1">
                <a:solidFill>
                  <a:schemeClr val="tx1"/>
                </a:solidFill>
              </a:rPr>
              <a:t>Next sentence prediction: </a:t>
            </a:r>
            <a:r>
              <a:rPr lang="en-US" sz="1050">
                <a:solidFill>
                  <a:schemeClr val="tx1"/>
                </a:solidFill>
              </a:rPr>
              <a:t>To learn relationships between sentences, BERT tries to predict whether Sentence B is actual sentence that proceeds Sentence A, or a random sentence.</a:t>
            </a:r>
          </a:p>
          <a:p>
            <a:pPr marL="135731" indent="-135731">
              <a:buFont typeface="Arial" panose="020B0604020202020204" pitchFamily="34" charset="0"/>
              <a:buChar char="•"/>
            </a:pPr>
            <a:r>
              <a:rPr lang="en-US" sz="1050" b="1">
                <a:solidFill>
                  <a:schemeClr val="tx1"/>
                </a:solidFill>
              </a:rPr>
              <a:t>Downstream tasks</a:t>
            </a:r>
            <a:r>
              <a:rPr lang="en-US" sz="1050">
                <a:solidFill>
                  <a:schemeClr val="tx1"/>
                </a:solidFill>
              </a:rPr>
              <a:t>: Text classification, question answering, translation etc. </a:t>
            </a:r>
          </a:p>
        </p:txBody>
      </p:sp>
      <p:sp>
        <p:nvSpPr>
          <p:cNvPr id="25" name="Rectangle 24">
            <a:extLst>
              <a:ext uri="{FF2B5EF4-FFF2-40B4-BE49-F238E27FC236}">
                <a16:creationId xmlns:a16="http://schemas.microsoft.com/office/drawing/2014/main" id="{585A2D54-3E57-6136-6506-9D866A9D5947}"/>
              </a:ext>
            </a:extLst>
          </p:cNvPr>
          <p:cNvSpPr/>
          <p:nvPr/>
        </p:nvSpPr>
        <p:spPr>
          <a:xfrm>
            <a:off x="4240786" y="3932106"/>
            <a:ext cx="4637874" cy="7229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35731" indent="-135731">
              <a:buFont typeface="Arial" panose="020B0604020202020204" pitchFamily="34" charset="0"/>
              <a:buChar char="•"/>
            </a:pPr>
            <a:r>
              <a:rPr lang="en-US" sz="1050" b="1">
                <a:solidFill>
                  <a:schemeClr val="tx1"/>
                </a:solidFill>
              </a:rPr>
              <a:t>BERT-Base: </a:t>
            </a:r>
            <a:r>
              <a:rPr lang="en-US" sz="1050">
                <a:solidFill>
                  <a:schemeClr val="tx1"/>
                </a:solidFill>
              </a:rPr>
              <a:t>110M parameters, 12-layer, 768-hidden, 12-heads</a:t>
            </a:r>
          </a:p>
          <a:p>
            <a:pPr marL="135731" indent="-135731">
              <a:buFont typeface="Arial" panose="020B0604020202020204" pitchFamily="34" charset="0"/>
              <a:buChar char="•"/>
            </a:pPr>
            <a:r>
              <a:rPr lang="en-US" sz="1050" b="1">
                <a:solidFill>
                  <a:schemeClr val="tx1"/>
                </a:solidFill>
              </a:rPr>
              <a:t>BERT-Large: </a:t>
            </a:r>
            <a:r>
              <a:rPr lang="en-US" sz="1050">
                <a:solidFill>
                  <a:schemeClr val="tx1"/>
                </a:solidFill>
              </a:rPr>
              <a:t>340M para., 24-layer, 1024-hidden, 16-heads</a:t>
            </a:r>
          </a:p>
          <a:p>
            <a:pPr marL="135731" indent="-135731">
              <a:buFont typeface="Arial" panose="020B0604020202020204" pitchFamily="34" charset="0"/>
              <a:buChar char="•"/>
            </a:pPr>
            <a:r>
              <a:rPr lang="en-US" sz="1050" b="1">
                <a:solidFill>
                  <a:schemeClr val="tx1"/>
                </a:solidFill>
              </a:rPr>
              <a:t>DistillBert: </a:t>
            </a:r>
            <a:r>
              <a:rPr lang="en-US" sz="1050">
                <a:solidFill>
                  <a:schemeClr val="tx1"/>
                </a:solidFill>
              </a:rPr>
              <a:t>66M para., designed for speed by distilling knowledge from BERT</a:t>
            </a:r>
          </a:p>
          <a:p>
            <a:pPr marL="135731" indent="-135731">
              <a:buFont typeface="Arial" panose="020B0604020202020204" pitchFamily="34" charset="0"/>
              <a:buChar char="•"/>
            </a:pPr>
            <a:r>
              <a:rPr lang="en-US" sz="1050" b="1">
                <a:solidFill>
                  <a:schemeClr val="tx1"/>
                </a:solidFill>
              </a:rPr>
              <a:t>TinyBert: </a:t>
            </a:r>
            <a:r>
              <a:rPr lang="en-US" sz="1050">
                <a:solidFill>
                  <a:schemeClr val="tx1"/>
                </a:solidFill>
              </a:rPr>
              <a:t>14.5M para., a smaller version distilled for even more speed</a:t>
            </a:r>
          </a:p>
          <a:p>
            <a:endParaRPr lang="en-US" sz="1050">
              <a:solidFill>
                <a:schemeClr val="tx1"/>
              </a:solidFill>
            </a:endParaRPr>
          </a:p>
        </p:txBody>
      </p:sp>
      <p:sp>
        <p:nvSpPr>
          <p:cNvPr id="26" name="Rectangle 25">
            <a:extLst>
              <a:ext uri="{FF2B5EF4-FFF2-40B4-BE49-F238E27FC236}">
                <a16:creationId xmlns:a16="http://schemas.microsoft.com/office/drawing/2014/main" id="{876513CD-003E-A6F3-4526-DBEC8AAAB608}"/>
              </a:ext>
            </a:extLst>
          </p:cNvPr>
          <p:cNvSpPr/>
          <p:nvPr/>
        </p:nvSpPr>
        <p:spPr>
          <a:xfrm>
            <a:off x="265340" y="186257"/>
            <a:ext cx="2176202" cy="28123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lstStyle/>
          <a:p>
            <a:r>
              <a:rPr lang="de-DE" sz="2000">
                <a:solidFill>
                  <a:schemeClr val="bg1"/>
                </a:solidFill>
              </a:rPr>
              <a:t>BERT OVERVIEW</a:t>
            </a:r>
          </a:p>
          <a:p>
            <a:endParaRPr lang="en-CH">
              <a:solidFill>
                <a:schemeClr val="bg1"/>
              </a:solidFill>
            </a:endParaRPr>
          </a:p>
        </p:txBody>
      </p:sp>
      <p:pic>
        <p:nvPicPr>
          <p:cNvPr id="2" name="Rectangle 9" descr="{&quot;templafy&quot;:{&quot;id&quot;:&quot;ecae834d-0ceb-4a6f-9f4a-41591a350c5c&quot;}}">
            <a:extLst>
              <a:ext uri="{FF2B5EF4-FFF2-40B4-BE49-F238E27FC236}">
                <a16:creationId xmlns:a16="http://schemas.microsoft.com/office/drawing/2014/main" id="{ED3AAEF3-1235-276B-DA64-9A9692DF7B17}"/>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Tree>
    <p:extLst>
      <p:ext uri="{BB962C8B-B14F-4D97-AF65-F5344CB8AC3E}">
        <p14:creationId xmlns:p14="http://schemas.microsoft.com/office/powerpoint/2010/main" val="69857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p:bldP spid="19" grpId="0"/>
      <p:bldP spid="22"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381B4-8A12-444A-811C-9DAB03DA3D1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8" name="think-cell data - do not delete" hidden="1">
                        <a:extLst>
                          <a:ext uri="{FF2B5EF4-FFF2-40B4-BE49-F238E27FC236}">
                            <a16:creationId xmlns:a16="http://schemas.microsoft.com/office/drawing/2014/main" id="{AB0381B4-8A12-444A-811C-9DAB03DA3D1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73D917F9-5338-408D-BB5D-E27E226C3528}"/>
              </a:ext>
            </a:extLst>
          </p:cNvPr>
          <p:cNvPicPr>
            <a:picLocks noChangeAspect="1"/>
          </p:cNvPicPr>
          <p:nvPr/>
        </p:nvPicPr>
        <p:blipFill rotWithShape="1">
          <a:blip r:embed="rId8">
            <a:extLst>
              <a:ext uri="{28A0092B-C50C-407E-A947-70E740481C1C}">
                <a14:useLocalDpi xmlns:a14="http://schemas.microsoft.com/office/drawing/2010/main" val="0"/>
              </a:ext>
            </a:extLst>
          </a:blip>
          <a:srcRect l="25042" r="43564"/>
          <a:stretch/>
        </p:blipFill>
        <p:spPr>
          <a:xfrm>
            <a:off x="0" y="0"/>
            <a:ext cx="2426941" cy="5143500"/>
          </a:xfrm>
          <a:prstGeom prst="rect">
            <a:avLst/>
          </a:prstGeom>
        </p:spPr>
      </p:pic>
      <p:sp>
        <p:nvSpPr>
          <p:cNvPr id="3" name="Rectangle 2">
            <a:extLst>
              <a:ext uri="{FF2B5EF4-FFF2-40B4-BE49-F238E27FC236}">
                <a16:creationId xmlns:a16="http://schemas.microsoft.com/office/drawing/2014/main" id="{7A7EC2F9-41A6-D0D9-243F-14256C3F685E}"/>
              </a:ext>
            </a:extLst>
          </p:cNvPr>
          <p:cNvSpPr/>
          <p:nvPr/>
        </p:nvSpPr>
        <p:spPr>
          <a:xfrm>
            <a:off x="0" y="0"/>
            <a:ext cx="2426941"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1">
            <a:extLst>
              <a:ext uri="{FF2B5EF4-FFF2-40B4-BE49-F238E27FC236}">
                <a16:creationId xmlns:a16="http://schemas.microsoft.com/office/drawing/2014/main" id="{BED4E8D3-5C30-AC1F-5761-4257D28A18EF}"/>
              </a:ext>
            </a:extLst>
          </p:cNvPr>
          <p:cNvSpPr txBox="1">
            <a:spLocks/>
          </p:cNvSpPr>
          <p:nvPr/>
        </p:nvSpPr>
        <p:spPr>
          <a:xfrm>
            <a:off x="358775" y="2266919"/>
            <a:ext cx="1908175" cy="609662"/>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2800">
                <a:solidFill>
                  <a:schemeClr val="bg1"/>
                </a:solidFill>
              </a:rPr>
              <a:t>Agenda</a:t>
            </a:r>
          </a:p>
        </p:txBody>
      </p:sp>
      <p:pic>
        <p:nvPicPr>
          <p:cNvPr id="5" name="Rectangle 9" descr="{&quot;templafy&quot;:{&quot;id&quot;:&quot;ecae834d-0ceb-4a6f-9f4a-41591a350c5c&quot;}}">
            <a:extLst>
              <a:ext uri="{FF2B5EF4-FFF2-40B4-BE49-F238E27FC236}">
                <a16:creationId xmlns:a16="http://schemas.microsoft.com/office/drawing/2014/main" id="{075DB763-760D-3AA3-BB9E-BBCDF10209D2}"/>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2" name="Rectangle 1">
            <a:extLst>
              <a:ext uri="{FF2B5EF4-FFF2-40B4-BE49-F238E27FC236}">
                <a16:creationId xmlns:a16="http://schemas.microsoft.com/office/drawing/2014/main" id="{D4376661-58A2-4220-92E1-06AB599CB87C}"/>
              </a:ext>
            </a:extLst>
          </p:cNvPr>
          <p:cNvSpPr/>
          <p:nvPr/>
        </p:nvSpPr>
        <p:spPr>
          <a:xfrm>
            <a:off x="3606800" y="976630"/>
            <a:ext cx="5202462" cy="31902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300"/>
              </a:spcAft>
            </a:pPr>
            <a:r>
              <a:rPr lang="en-US" sz="1800" b="1">
                <a:solidFill>
                  <a:schemeClr val="accent1"/>
                </a:solidFill>
              </a:rPr>
              <a:t>Introduction</a:t>
            </a:r>
            <a:endParaRPr lang="en-US" sz="1800">
              <a:solidFill>
                <a:schemeClr val="tx1"/>
              </a:solidFill>
            </a:endParaRPr>
          </a:p>
          <a:p>
            <a:pPr>
              <a:spcAft>
                <a:spcPts val="4300"/>
              </a:spcAft>
            </a:pPr>
            <a:r>
              <a:rPr lang="en-US" sz="1800" b="1">
                <a:solidFill>
                  <a:srgbClr val="D9D9D9"/>
                </a:solidFill>
              </a:rPr>
              <a:t>Configuration Space</a:t>
            </a:r>
            <a:endParaRPr lang="en-US" sz="1800">
              <a:solidFill>
                <a:srgbClr val="D9D9D9"/>
              </a:solidFill>
            </a:endParaRPr>
          </a:p>
          <a:p>
            <a:pPr>
              <a:spcAft>
                <a:spcPts val="4300"/>
              </a:spcAft>
            </a:pPr>
            <a:r>
              <a:rPr lang="en-US" sz="1800" b="1">
                <a:solidFill>
                  <a:srgbClr val="D9D9D9"/>
                </a:solidFill>
              </a:rPr>
              <a:t>Latent Generating Factors</a:t>
            </a:r>
          </a:p>
          <a:p>
            <a:pPr>
              <a:spcAft>
                <a:spcPts val="4300"/>
              </a:spcAft>
            </a:pPr>
            <a:r>
              <a:rPr lang="en-US" sz="1800" b="1">
                <a:solidFill>
                  <a:srgbClr val="D9D9D9"/>
                </a:solidFill>
              </a:rPr>
              <a:t>Trainings Protocol</a:t>
            </a:r>
          </a:p>
          <a:p>
            <a:pPr>
              <a:spcAft>
                <a:spcPts val="4300"/>
              </a:spcAft>
            </a:pPr>
            <a:r>
              <a:rPr lang="en-US" sz="1800" b="1">
                <a:solidFill>
                  <a:srgbClr val="D9D9D9"/>
                </a:solidFill>
              </a:rPr>
              <a:t>Status &amp; Next Steps</a:t>
            </a:r>
          </a:p>
        </p:txBody>
      </p:sp>
      <p:sp>
        <p:nvSpPr>
          <p:cNvPr id="26" name="Freeform: Shape 25">
            <a:extLst>
              <a:ext uri="{FF2B5EF4-FFF2-40B4-BE49-F238E27FC236}">
                <a16:creationId xmlns:a16="http://schemas.microsoft.com/office/drawing/2014/main" id="{E75B161B-1EFC-401E-A686-51BBF394D657}"/>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9">
            <a:extLst>
              <a:ext uri="{FF2B5EF4-FFF2-40B4-BE49-F238E27FC236}">
                <a16:creationId xmlns:a16="http://schemas.microsoft.com/office/drawing/2014/main" id="{BDD1D0A4-A2CC-4D1D-BEE6-23CB1D5C15F4}"/>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US" smtClean="0"/>
              <a:pPr/>
              <a:t>3</a:t>
            </a:fld>
            <a:endParaRPr lang="en-US"/>
          </a:p>
        </p:txBody>
      </p:sp>
      <p:pic>
        <p:nvPicPr>
          <p:cNvPr id="18" name="Graphic 17" descr="Decision chart with solid fill">
            <a:extLst>
              <a:ext uri="{FF2B5EF4-FFF2-40B4-BE49-F238E27FC236}">
                <a16:creationId xmlns:a16="http://schemas.microsoft.com/office/drawing/2014/main" id="{86F31636-5D18-2E66-B602-580E0ACB39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19917" y="1411698"/>
            <a:ext cx="637525" cy="637525"/>
          </a:xfrm>
          <a:prstGeom prst="rect">
            <a:avLst/>
          </a:prstGeom>
          <a:extLst>
            <a:ext uri="{91240B29-F687-4F45-9708-019B960494DF}">
              <a14:hiddenLine xmlns:a14="http://schemas.microsoft.com/office/drawing/2010/main" w="6548" cap="flat">
                <a:solidFill>
                  <a:schemeClr val="accent2"/>
                </a:solidFill>
                <a:prstDash val="solid"/>
                <a:miter/>
              </a14:hiddenLine>
            </a:ext>
          </a:extLst>
        </p:spPr>
      </p:pic>
      <p:pic>
        <p:nvPicPr>
          <p:cNvPr id="13" name="Picture 12" descr="A grey clipboard with black background&#10;&#10;Description automatically generated">
            <a:extLst>
              <a:ext uri="{FF2B5EF4-FFF2-40B4-BE49-F238E27FC236}">
                <a16:creationId xmlns:a16="http://schemas.microsoft.com/office/drawing/2014/main" id="{040DBCBC-289A-FB99-594D-69058FB0B3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00686" y="3094278"/>
            <a:ext cx="503853" cy="503853"/>
          </a:xfrm>
          <a:prstGeom prst="rect">
            <a:avLst/>
          </a:prstGeom>
        </p:spPr>
      </p:pic>
      <p:pic>
        <p:nvPicPr>
          <p:cNvPr id="22" name="Picture 21" descr="A grey and white icon of test tubes&#10;&#10;Description automatically generated">
            <a:extLst>
              <a:ext uri="{FF2B5EF4-FFF2-40B4-BE49-F238E27FC236}">
                <a16:creationId xmlns:a16="http://schemas.microsoft.com/office/drawing/2014/main" id="{3F52A4FB-4BAE-50C8-EBDC-8253F3749E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7780" y="2266919"/>
            <a:ext cx="609662" cy="609662"/>
          </a:xfrm>
          <a:prstGeom prst="rect">
            <a:avLst/>
          </a:prstGeom>
        </p:spPr>
      </p:pic>
      <p:pic>
        <p:nvPicPr>
          <p:cNvPr id="28" name="Picture 27" descr="A calendar with several different options&#10;&#10;Description automatically generated with medium confidence">
            <a:extLst>
              <a:ext uri="{FF2B5EF4-FFF2-40B4-BE49-F238E27FC236}">
                <a16:creationId xmlns:a16="http://schemas.microsoft.com/office/drawing/2014/main" id="{28C3A625-E421-B2A5-FBA8-2D0A96AA41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0685" y="3914943"/>
            <a:ext cx="503853" cy="503853"/>
          </a:xfrm>
          <a:prstGeom prst="rect">
            <a:avLst/>
          </a:prstGeom>
        </p:spPr>
      </p:pic>
      <p:pic>
        <p:nvPicPr>
          <p:cNvPr id="32" name="Picture 31" descr="A green rocket with a black background&#10;&#10;Description automatically generated">
            <a:extLst>
              <a:ext uri="{FF2B5EF4-FFF2-40B4-BE49-F238E27FC236}">
                <a16:creationId xmlns:a16="http://schemas.microsoft.com/office/drawing/2014/main" id="{677F7B81-1412-3825-E87A-9D9EE637A52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5935" y="654273"/>
            <a:ext cx="637525" cy="637525"/>
          </a:xfrm>
          <a:prstGeom prst="rect">
            <a:avLst/>
          </a:prstGeom>
        </p:spPr>
      </p:pic>
    </p:spTree>
    <p:custDataLst>
      <p:custData r:id="rId1"/>
      <p:custData r:id="rId2"/>
    </p:custDataLst>
    <p:extLst>
      <p:ext uri="{BB962C8B-B14F-4D97-AF65-F5344CB8AC3E}">
        <p14:creationId xmlns:p14="http://schemas.microsoft.com/office/powerpoint/2010/main" val="2582727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422AB2A-2B9C-6C6E-5DF2-9AF7714B34B6}"/>
              </a:ext>
            </a:extLst>
          </p:cNvPr>
          <p:cNvGraphicFramePr>
            <a:graphicFrameLocks noChangeAspect="1"/>
          </p:cNvGraphicFramePr>
          <p:nvPr>
            <p:custDataLst>
              <p:tags r:id="rId1"/>
            </p:custDataLst>
            <p:extLst>
              <p:ext uri="{D42A27DB-BD31-4B8C-83A1-F6EECF244321}">
                <p14:modId xmlns:p14="http://schemas.microsoft.com/office/powerpoint/2010/main" val="14842647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4" name="think-cell data - do not delete" hidden="1">
                        <a:extLst>
                          <a:ext uri="{FF2B5EF4-FFF2-40B4-BE49-F238E27FC236}">
                            <a16:creationId xmlns:a16="http://schemas.microsoft.com/office/drawing/2014/main" id="{6422AB2A-2B9C-6C6E-5DF2-9AF7714B34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2" name="Group 21">
            <a:extLst>
              <a:ext uri="{FF2B5EF4-FFF2-40B4-BE49-F238E27FC236}">
                <a16:creationId xmlns:a16="http://schemas.microsoft.com/office/drawing/2014/main" id="{0214A33B-4876-AA3F-8522-62F7230E004C}"/>
              </a:ext>
            </a:extLst>
          </p:cNvPr>
          <p:cNvGrpSpPr/>
          <p:nvPr/>
        </p:nvGrpSpPr>
        <p:grpSpPr>
          <a:xfrm>
            <a:off x="0" y="0"/>
            <a:ext cx="9144000" cy="5143500"/>
            <a:chOff x="-1" y="3921"/>
            <a:chExt cx="9144000" cy="5143500"/>
          </a:xfrm>
        </p:grpSpPr>
        <p:sp>
          <p:nvSpPr>
            <p:cNvPr id="29" name="Rectangle 28">
              <a:extLst>
                <a:ext uri="{FF2B5EF4-FFF2-40B4-BE49-F238E27FC236}">
                  <a16:creationId xmlns:a16="http://schemas.microsoft.com/office/drawing/2014/main" id="{2093BA0B-3079-A6C6-D15D-F8BB4D0E75AE}"/>
                </a:ext>
              </a:extLst>
            </p:cNvPr>
            <p:cNvSpPr/>
            <p:nvPr/>
          </p:nvSpPr>
          <p:spPr>
            <a:xfrm>
              <a:off x="-1" y="3921"/>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Pentagon 29">
              <a:extLst>
                <a:ext uri="{FF2B5EF4-FFF2-40B4-BE49-F238E27FC236}">
                  <a16:creationId xmlns:a16="http://schemas.microsoft.com/office/drawing/2014/main" id="{E74C908A-F083-5CC6-7C91-A92B23DD6DCF}"/>
                </a:ext>
              </a:extLst>
            </p:cNvPr>
            <p:cNvSpPr/>
            <p:nvPr/>
          </p:nvSpPr>
          <p:spPr>
            <a:xfrm>
              <a:off x="-1" y="3921"/>
              <a:ext cx="7181675" cy="5143500"/>
            </a:xfrm>
            <a:prstGeom prst="homePlate">
              <a:avLst>
                <a:gd name="adj" fmla="val 296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3D1FE917-503F-9852-6888-01EA71988766}"/>
              </a:ext>
            </a:extLst>
          </p:cNvPr>
          <p:cNvSpPr/>
          <p:nvPr/>
        </p:nvSpPr>
        <p:spPr>
          <a:xfrm>
            <a:off x="2973421" y="1130301"/>
            <a:ext cx="1336996" cy="3543300"/>
          </a:xfrm>
          <a:prstGeom prst="rect">
            <a:avLst/>
          </a:prstGeom>
          <a:noFill/>
          <a:ln w="12700" cap="flat" cmpd="sng" algn="ctr">
            <a:solidFill>
              <a:schemeClr val="accent3"/>
            </a:solidFill>
            <a:prstDash val="solid"/>
            <a:miter lim="800000"/>
            <a:headEnd type="none" w="med" len="med"/>
            <a:tailEnd type="none" w="med" len="med"/>
          </a:ln>
          <a:effectLst/>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5A4C4-5FCB-D24A-2C9E-711B075A7589}"/>
              </a:ext>
            </a:extLst>
          </p:cNvPr>
          <p:cNvSpPr>
            <a:spLocks noGrp="1"/>
          </p:cNvSpPr>
          <p:nvPr>
            <p:ph type="title"/>
          </p:nvPr>
        </p:nvSpPr>
        <p:spPr/>
        <p:txBody>
          <a:bodyPr vert="horz"/>
          <a:lstStyle/>
          <a:p>
            <a:r>
              <a:rPr lang="en-US"/>
              <a:t>Based on our considerations, we delineate three </a:t>
            </a:r>
            <a:br>
              <a:rPr lang="en-US"/>
            </a:br>
            <a:r>
              <a:rPr lang="en-US"/>
              <a:t>options from our decision space</a:t>
            </a:r>
          </a:p>
        </p:txBody>
      </p:sp>
      <p:sp>
        <p:nvSpPr>
          <p:cNvPr id="3" name="Slide Number Placeholder 2">
            <a:extLst>
              <a:ext uri="{FF2B5EF4-FFF2-40B4-BE49-F238E27FC236}">
                <a16:creationId xmlns:a16="http://schemas.microsoft.com/office/drawing/2014/main" id="{9DD7015B-A81A-D8C9-C4F2-F58B8E9DB633}"/>
              </a:ext>
            </a:extLst>
          </p:cNvPr>
          <p:cNvSpPr>
            <a:spLocks noGrp="1"/>
          </p:cNvSpPr>
          <p:nvPr>
            <p:ph type="sldNum" sz="quarter" idx="12"/>
          </p:nvPr>
        </p:nvSpPr>
        <p:spPr/>
        <p:txBody>
          <a:bodyPr/>
          <a:lstStyle/>
          <a:p>
            <a:fld id="{7559FC98-AF75-4A00-A03C-DF9FEBF6BCB9}" type="slidenum">
              <a:rPr lang="en-US" smtClean="0"/>
              <a:t>30</a:t>
            </a:fld>
            <a:endParaRPr lang="en-US"/>
          </a:p>
        </p:txBody>
      </p:sp>
      <p:sp>
        <p:nvSpPr>
          <p:cNvPr id="11" name="Rectangle 10">
            <a:extLst>
              <a:ext uri="{FF2B5EF4-FFF2-40B4-BE49-F238E27FC236}">
                <a16:creationId xmlns:a16="http://schemas.microsoft.com/office/drawing/2014/main" id="{BE12E6BD-3363-DCC7-70DB-4E6EAD32D92D}"/>
              </a:ext>
            </a:extLst>
          </p:cNvPr>
          <p:cNvSpPr/>
          <p:nvPr/>
        </p:nvSpPr>
        <p:spPr>
          <a:xfrm>
            <a:off x="371475" y="1866900"/>
            <a:ext cx="1108076" cy="792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 tIns="405720" rIns="37440" rtlCol="0" anchor="ctr"/>
          <a:lstStyle/>
          <a:p>
            <a:pPr algn="r"/>
            <a:r>
              <a:rPr lang="en-US" b="1">
                <a:solidFill>
                  <a:schemeClr val="accent1"/>
                </a:solidFill>
              </a:rPr>
              <a:t>Pre-Training</a:t>
            </a:r>
          </a:p>
        </p:txBody>
      </p:sp>
      <p:cxnSp>
        <p:nvCxnSpPr>
          <p:cNvPr id="12" name="Straight Connector 11">
            <a:extLst>
              <a:ext uri="{FF2B5EF4-FFF2-40B4-BE49-F238E27FC236}">
                <a16:creationId xmlns:a16="http://schemas.microsoft.com/office/drawing/2014/main" id="{1B7EE2FB-BD95-D462-3693-91019A64B3A9}"/>
              </a:ext>
            </a:extLst>
          </p:cNvPr>
          <p:cNvCxnSpPr/>
          <p:nvPr/>
        </p:nvCxnSpPr>
        <p:spPr>
          <a:xfrm>
            <a:off x="1600201" y="1866900"/>
            <a:ext cx="0" cy="792132"/>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447A60-55F7-F21B-0590-5C6FCEE91A50}"/>
              </a:ext>
            </a:extLst>
          </p:cNvPr>
          <p:cNvSpPr/>
          <p:nvPr/>
        </p:nvSpPr>
        <p:spPr>
          <a:xfrm>
            <a:off x="371475" y="2760538"/>
            <a:ext cx="1108076" cy="792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 tIns="405720" rIns="37440" rtlCol="0" anchor="ctr"/>
          <a:lstStyle/>
          <a:p>
            <a:pPr algn="r"/>
            <a:r>
              <a:rPr lang="en-US" b="1">
                <a:solidFill>
                  <a:srgbClr val="A98D55"/>
                </a:solidFill>
              </a:rPr>
              <a:t>Fine-Tuning</a:t>
            </a:r>
          </a:p>
        </p:txBody>
      </p:sp>
      <p:cxnSp>
        <p:nvCxnSpPr>
          <p:cNvPr id="14" name="Straight Connector 13">
            <a:extLst>
              <a:ext uri="{FF2B5EF4-FFF2-40B4-BE49-F238E27FC236}">
                <a16:creationId xmlns:a16="http://schemas.microsoft.com/office/drawing/2014/main" id="{F2ED22B0-3727-1D11-974B-F626EBBDF133}"/>
              </a:ext>
            </a:extLst>
          </p:cNvPr>
          <p:cNvCxnSpPr/>
          <p:nvPr/>
        </p:nvCxnSpPr>
        <p:spPr>
          <a:xfrm>
            <a:off x="1600201" y="2760538"/>
            <a:ext cx="0" cy="792132"/>
          </a:xfrm>
          <a:prstGeom prst="line">
            <a:avLst/>
          </a:prstGeom>
          <a:ln w="6350" cap="flat" cmpd="sng" algn="ctr">
            <a:solidFill>
              <a:srgbClr val="A98D5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9986227-810B-7353-7CF5-FC0566307A61}"/>
              </a:ext>
            </a:extLst>
          </p:cNvPr>
          <p:cNvSpPr/>
          <p:nvPr/>
        </p:nvSpPr>
        <p:spPr>
          <a:xfrm>
            <a:off x="371474" y="3678106"/>
            <a:ext cx="1108076" cy="792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 tIns="405720" rIns="37440" rtlCol="0" anchor="ctr"/>
          <a:lstStyle/>
          <a:p>
            <a:pPr algn="r"/>
            <a:r>
              <a:rPr lang="en-US" b="1">
                <a:solidFill>
                  <a:srgbClr val="4B7B85"/>
                </a:solidFill>
              </a:rPr>
              <a:t>Distillation</a:t>
            </a:r>
          </a:p>
        </p:txBody>
      </p:sp>
      <p:cxnSp>
        <p:nvCxnSpPr>
          <p:cNvPr id="16" name="Straight Connector 15">
            <a:extLst>
              <a:ext uri="{FF2B5EF4-FFF2-40B4-BE49-F238E27FC236}">
                <a16:creationId xmlns:a16="http://schemas.microsoft.com/office/drawing/2014/main" id="{5FFD094A-F69E-F0A1-3F05-9D523869A5E9}"/>
              </a:ext>
            </a:extLst>
          </p:cNvPr>
          <p:cNvCxnSpPr/>
          <p:nvPr/>
        </p:nvCxnSpPr>
        <p:spPr>
          <a:xfrm>
            <a:off x="1600200" y="3678106"/>
            <a:ext cx="0" cy="792132"/>
          </a:xfrm>
          <a:prstGeom prst="line">
            <a:avLst/>
          </a:prstGeom>
          <a:ln w="6350" cap="flat" cmpd="sng" algn="ctr">
            <a:solidFill>
              <a:srgbClr val="4B7B85"/>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A green graduation cap on a stack of books&#10;&#10;Description automatically generated">
            <a:extLst>
              <a:ext uri="{FF2B5EF4-FFF2-40B4-BE49-F238E27FC236}">
                <a16:creationId xmlns:a16="http://schemas.microsoft.com/office/drawing/2014/main" id="{332D604F-F5E9-815F-F2D5-33E3CC71FD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900" y="1866900"/>
            <a:ext cx="359651" cy="359651"/>
          </a:xfrm>
          <a:prstGeom prst="rect">
            <a:avLst/>
          </a:prstGeom>
        </p:spPr>
      </p:pic>
      <p:pic>
        <p:nvPicPr>
          <p:cNvPr id="18" name="Picture 17" descr="A blue and black icon of a beaker&#10;&#10;Description automatically generated">
            <a:extLst>
              <a:ext uri="{FF2B5EF4-FFF2-40B4-BE49-F238E27FC236}">
                <a16:creationId xmlns:a16="http://schemas.microsoft.com/office/drawing/2014/main" id="{64B592B8-753B-0205-3CA5-2A7CF51DDD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9899" y="3678107"/>
            <a:ext cx="359651" cy="359651"/>
          </a:xfrm>
          <a:prstGeom prst="rect">
            <a:avLst/>
          </a:prstGeom>
        </p:spPr>
      </p:pic>
      <p:pic>
        <p:nvPicPr>
          <p:cNvPr id="19" name="Picture 18" descr="A gold and black logo&#10;&#10;Description automatically generated">
            <a:extLst>
              <a:ext uri="{FF2B5EF4-FFF2-40B4-BE49-F238E27FC236}">
                <a16:creationId xmlns:a16="http://schemas.microsoft.com/office/drawing/2014/main" id="{5A930A0B-40A1-2D29-7F54-A7D22D2D30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9900" y="2760538"/>
            <a:ext cx="359651" cy="359651"/>
          </a:xfrm>
          <a:prstGeom prst="rect">
            <a:avLst/>
          </a:prstGeom>
        </p:spPr>
      </p:pic>
      <p:sp>
        <p:nvSpPr>
          <p:cNvPr id="24" name="Rectangle 23">
            <a:extLst>
              <a:ext uri="{FF2B5EF4-FFF2-40B4-BE49-F238E27FC236}">
                <a16:creationId xmlns:a16="http://schemas.microsoft.com/office/drawing/2014/main" id="{4F5562AC-3648-BEFE-1008-CA96CB9DD28F}"/>
              </a:ext>
            </a:extLst>
          </p:cNvPr>
          <p:cNvSpPr/>
          <p:nvPr/>
        </p:nvSpPr>
        <p:spPr>
          <a:xfrm>
            <a:off x="3036738" y="1866901"/>
            <a:ext cx="1210363" cy="7921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accent1"/>
                </a:solidFill>
              </a:rPr>
              <a:t>Continual </a:t>
            </a:r>
            <a:br>
              <a:rPr lang="en-US" sz="1200" b="1">
                <a:solidFill>
                  <a:schemeClr val="accent1"/>
                </a:solidFill>
              </a:rPr>
            </a:br>
            <a:r>
              <a:rPr lang="en-US" sz="1200" b="1">
                <a:solidFill>
                  <a:schemeClr val="accent1"/>
                </a:solidFill>
              </a:rPr>
              <a:t>Learning</a:t>
            </a:r>
          </a:p>
        </p:txBody>
      </p:sp>
      <p:sp>
        <p:nvSpPr>
          <p:cNvPr id="28" name="Rectangle 27">
            <a:extLst>
              <a:ext uri="{FF2B5EF4-FFF2-40B4-BE49-F238E27FC236}">
                <a16:creationId xmlns:a16="http://schemas.microsoft.com/office/drawing/2014/main" id="{B7EC5CCA-8B5B-8468-2A6D-791026021438}"/>
              </a:ext>
            </a:extLst>
          </p:cNvPr>
          <p:cNvSpPr/>
          <p:nvPr/>
        </p:nvSpPr>
        <p:spPr>
          <a:xfrm>
            <a:off x="4371355" y="3654175"/>
            <a:ext cx="1210364" cy="7921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rgbClr val="4D7E88"/>
                </a:solidFill>
              </a:rPr>
              <a:t>Distillation via BERT-Tiny/Small </a:t>
            </a:r>
            <a:br>
              <a:rPr lang="en-US" sz="1200">
                <a:solidFill>
                  <a:srgbClr val="4D7E88"/>
                </a:solidFill>
              </a:rPr>
            </a:br>
            <a:r>
              <a:rPr lang="en-US" sz="1000">
                <a:solidFill>
                  <a:srgbClr val="4D7E88"/>
                </a:solidFill>
              </a:rPr>
              <a:t>(done prior </a:t>
            </a:r>
            <a:br>
              <a:rPr lang="en-US" sz="1000">
                <a:solidFill>
                  <a:srgbClr val="4D7E88"/>
                </a:solidFill>
              </a:rPr>
            </a:br>
            <a:r>
              <a:rPr lang="en-US" sz="1000">
                <a:solidFill>
                  <a:srgbClr val="4D7E88"/>
                </a:solidFill>
              </a:rPr>
              <a:t>to fine-tuning)</a:t>
            </a:r>
          </a:p>
        </p:txBody>
      </p:sp>
      <p:grpSp>
        <p:nvGrpSpPr>
          <p:cNvPr id="59" name="Group 58">
            <a:extLst>
              <a:ext uri="{FF2B5EF4-FFF2-40B4-BE49-F238E27FC236}">
                <a16:creationId xmlns:a16="http://schemas.microsoft.com/office/drawing/2014/main" id="{4FC34F9B-82C0-D2FB-1994-B2B6A8DFCC1F}"/>
              </a:ext>
            </a:extLst>
          </p:cNvPr>
          <p:cNvGrpSpPr/>
          <p:nvPr/>
        </p:nvGrpSpPr>
        <p:grpSpPr>
          <a:xfrm>
            <a:off x="1702119" y="1866901"/>
            <a:ext cx="3879600" cy="792132"/>
            <a:chOff x="1702119" y="1866901"/>
            <a:chExt cx="3879600" cy="792132"/>
          </a:xfrm>
        </p:grpSpPr>
        <p:sp>
          <p:nvSpPr>
            <p:cNvPr id="23" name="Rectangle 22">
              <a:extLst>
                <a:ext uri="{FF2B5EF4-FFF2-40B4-BE49-F238E27FC236}">
                  <a16:creationId xmlns:a16="http://schemas.microsoft.com/office/drawing/2014/main" id="{2FC5E4FB-FDD6-D379-023D-1D8E50DE4DC8}"/>
                </a:ext>
              </a:extLst>
            </p:cNvPr>
            <p:cNvSpPr/>
            <p:nvPr/>
          </p:nvSpPr>
          <p:spPr>
            <a:xfrm>
              <a:off x="1702119" y="1866901"/>
              <a:ext cx="1210363" cy="7921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accent1"/>
                  </a:solidFill>
                </a:rPr>
                <a:t>Pre-Training </a:t>
              </a:r>
              <a:br>
                <a:rPr lang="en-US" sz="1200" b="1">
                  <a:solidFill>
                    <a:schemeClr val="accent1"/>
                  </a:solidFill>
                </a:rPr>
              </a:br>
              <a:r>
                <a:rPr lang="en-US" sz="1000">
                  <a:solidFill>
                    <a:schemeClr val="accent1"/>
                  </a:solidFill>
                </a:rPr>
                <a:t>(with adjusted </a:t>
              </a:r>
              <a:br>
                <a:rPr lang="en-US" sz="1000">
                  <a:solidFill>
                    <a:schemeClr val="accent1"/>
                  </a:solidFill>
                </a:rPr>
              </a:br>
              <a:r>
                <a:rPr lang="en-US" sz="1000">
                  <a:solidFill>
                    <a:schemeClr val="accent1"/>
                  </a:solidFill>
                </a:rPr>
                <a:t>data / architecture)</a:t>
              </a:r>
              <a:endParaRPr lang="en-US" sz="1050">
                <a:solidFill>
                  <a:schemeClr val="accent1"/>
                </a:solidFill>
              </a:endParaRPr>
            </a:p>
          </p:txBody>
        </p:sp>
        <p:sp>
          <p:nvSpPr>
            <p:cNvPr id="8" name="Rectangle 7">
              <a:extLst>
                <a:ext uri="{FF2B5EF4-FFF2-40B4-BE49-F238E27FC236}">
                  <a16:creationId xmlns:a16="http://schemas.microsoft.com/office/drawing/2014/main" id="{4FF81613-215E-A0C1-DB75-BC0DAA3B2791}"/>
                </a:ext>
              </a:extLst>
            </p:cNvPr>
            <p:cNvSpPr/>
            <p:nvPr/>
          </p:nvSpPr>
          <p:spPr>
            <a:xfrm>
              <a:off x="4371355" y="1866901"/>
              <a:ext cx="1210364" cy="7921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accent1"/>
                  </a:solidFill>
                </a:rPr>
                <a:t>No Pre-</a:t>
              </a:r>
              <a:br>
                <a:rPr lang="en-US" sz="1200" b="1">
                  <a:solidFill>
                    <a:schemeClr val="accent1"/>
                  </a:solidFill>
                </a:rPr>
              </a:br>
              <a:r>
                <a:rPr lang="en-US" sz="1200" b="1">
                  <a:solidFill>
                    <a:schemeClr val="accent1"/>
                  </a:solidFill>
                </a:rPr>
                <a:t>Training</a:t>
              </a:r>
            </a:p>
          </p:txBody>
        </p:sp>
      </p:grpSp>
      <p:cxnSp>
        <p:nvCxnSpPr>
          <p:cNvPr id="44" name="Straight Connector 43">
            <a:extLst>
              <a:ext uri="{FF2B5EF4-FFF2-40B4-BE49-F238E27FC236}">
                <a16:creationId xmlns:a16="http://schemas.microsoft.com/office/drawing/2014/main" id="{870E7959-DF01-BB27-8711-F6714F83EE86}"/>
              </a:ext>
            </a:extLst>
          </p:cNvPr>
          <p:cNvCxnSpPr>
            <a:cxnSpLocks/>
          </p:cNvCxnSpPr>
          <p:nvPr/>
        </p:nvCxnSpPr>
        <p:spPr>
          <a:xfrm flipH="1">
            <a:off x="1878465" y="3156604"/>
            <a:ext cx="3526909" cy="0"/>
          </a:xfrm>
          <a:prstGeom prst="line">
            <a:avLst/>
          </a:prstGeom>
          <a:ln w="6350" cap="flat" cmpd="sng" algn="ctr">
            <a:solidFill>
              <a:srgbClr val="A98D55"/>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59637A3-FE64-8C5F-EE6E-6B89DEB790B8}"/>
              </a:ext>
            </a:extLst>
          </p:cNvPr>
          <p:cNvSpPr/>
          <p:nvPr/>
        </p:nvSpPr>
        <p:spPr>
          <a:xfrm>
            <a:off x="2172621" y="2829277"/>
            <a:ext cx="2907379" cy="654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rgbClr val="A98D55"/>
                </a:solidFill>
              </a:rPr>
              <a:t>Fine-Tuning for (i) </a:t>
            </a:r>
            <a:r>
              <a:rPr lang="en-US" sz="1200" b="1">
                <a:solidFill>
                  <a:srgbClr val="A98D55"/>
                </a:solidFill>
              </a:rPr>
              <a:t>Sentiment Classification </a:t>
            </a:r>
            <a:r>
              <a:rPr lang="en-US" sz="1200">
                <a:solidFill>
                  <a:srgbClr val="A98D55"/>
                </a:solidFill>
              </a:rPr>
              <a:t>only and on (ii) the </a:t>
            </a:r>
            <a:r>
              <a:rPr lang="en-US" sz="1200" b="1">
                <a:solidFill>
                  <a:srgbClr val="A98D55"/>
                </a:solidFill>
              </a:rPr>
              <a:t>Stanford Sentiment Treebank dataset (SST-2)</a:t>
            </a:r>
          </a:p>
        </p:txBody>
      </p:sp>
      <p:cxnSp>
        <p:nvCxnSpPr>
          <p:cNvPr id="45" name="Straight Connector 44">
            <a:extLst>
              <a:ext uri="{FF2B5EF4-FFF2-40B4-BE49-F238E27FC236}">
                <a16:creationId xmlns:a16="http://schemas.microsoft.com/office/drawing/2014/main" id="{026A48C9-207F-A034-F0CC-8BB06D38A2A8}"/>
              </a:ext>
            </a:extLst>
          </p:cNvPr>
          <p:cNvCxnSpPr>
            <a:cxnSpLocks/>
          </p:cNvCxnSpPr>
          <p:nvPr/>
        </p:nvCxnSpPr>
        <p:spPr>
          <a:xfrm rot="5400000">
            <a:off x="2974611" y="2917362"/>
            <a:ext cx="0" cy="2313620"/>
          </a:xfrm>
          <a:prstGeom prst="line">
            <a:avLst/>
          </a:prstGeom>
          <a:ln w="6350" cap="flat" cmpd="sng" algn="ctr">
            <a:solidFill>
              <a:srgbClr val="4B7B85"/>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21940A6-1289-A209-53D6-DBFE33F7540B}"/>
              </a:ext>
            </a:extLst>
          </p:cNvPr>
          <p:cNvSpPr/>
          <p:nvPr/>
        </p:nvSpPr>
        <p:spPr>
          <a:xfrm>
            <a:off x="5669861" y="3850604"/>
            <a:ext cx="1210364" cy="447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rgbClr val="4B7B85"/>
                </a:solidFill>
              </a:rPr>
              <a:t>Not considered</a:t>
            </a:r>
            <a:endParaRPr lang="en-US" sz="900">
              <a:solidFill>
                <a:srgbClr val="4D7E88"/>
              </a:solidFill>
            </a:endParaRPr>
          </a:p>
        </p:txBody>
      </p:sp>
      <p:sp>
        <p:nvSpPr>
          <p:cNvPr id="48" name="Rectangle 47">
            <a:extLst>
              <a:ext uri="{FF2B5EF4-FFF2-40B4-BE49-F238E27FC236}">
                <a16:creationId xmlns:a16="http://schemas.microsoft.com/office/drawing/2014/main" id="{FE3E06DF-4B16-7066-C703-0536EA2C111C}"/>
              </a:ext>
            </a:extLst>
          </p:cNvPr>
          <p:cNvSpPr/>
          <p:nvPr/>
        </p:nvSpPr>
        <p:spPr>
          <a:xfrm>
            <a:off x="3214481" y="4726522"/>
            <a:ext cx="1452880" cy="19586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solidFill>
                  <a:schemeClr val="accent3"/>
                </a:solidFill>
              </a:rPr>
              <a:t>Preferred Option</a:t>
            </a:r>
          </a:p>
        </p:txBody>
      </p:sp>
      <p:sp>
        <p:nvSpPr>
          <p:cNvPr id="6" name="Rectangle 5">
            <a:extLst>
              <a:ext uri="{FF2B5EF4-FFF2-40B4-BE49-F238E27FC236}">
                <a16:creationId xmlns:a16="http://schemas.microsoft.com/office/drawing/2014/main" id="{462AE4E7-2F3C-0C86-5004-DA5615CBDB1E}"/>
              </a:ext>
            </a:extLst>
          </p:cNvPr>
          <p:cNvSpPr/>
          <p:nvPr/>
        </p:nvSpPr>
        <p:spPr>
          <a:xfrm>
            <a:off x="1702119" y="1395475"/>
            <a:ext cx="1210364" cy="29723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b="1">
                <a:solidFill>
                  <a:schemeClr val="accent1"/>
                </a:solidFill>
              </a:rPr>
              <a:t>Option 1</a:t>
            </a:r>
          </a:p>
        </p:txBody>
      </p:sp>
      <p:sp>
        <p:nvSpPr>
          <p:cNvPr id="7" name="Rectangle 6">
            <a:extLst>
              <a:ext uri="{FF2B5EF4-FFF2-40B4-BE49-F238E27FC236}">
                <a16:creationId xmlns:a16="http://schemas.microsoft.com/office/drawing/2014/main" id="{FEF8EA82-7354-29CE-CBDC-65659E291D57}"/>
              </a:ext>
            </a:extLst>
          </p:cNvPr>
          <p:cNvSpPr/>
          <p:nvPr/>
        </p:nvSpPr>
        <p:spPr>
          <a:xfrm>
            <a:off x="3036737" y="1395475"/>
            <a:ext cx="1210364" cy="29723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b="1">
                <a:solidFill>
                  <a:schemeClr val="accent1"/>
                </a:solidFill>
              </a:rPr>
              <a:t>Option 2</a:t>
            </a:r>
          </a:p>
        </p:txBody>
      </p:sp>
      <p:sp>
        <p:nvSpPr>
          <p:cNvPr id="21" name="Rectangle 20">
            <a:extLst>
              <a:ext uri="{FF2B5EF4-FFF2-40B4-BE49-F238E27FC236}">
                <a16:creationId xmlns:a16="http://schemas.microsoft.com/office/drawing/2014/main" id="{E9BE19B3-7DE7-2A97-3604-EAFFEC45B556}"/>
              </a:ext>
            </a:extLst>
          </p:cNvPr>
          <p:cNvSpPr/>
          <p:nvPr/>
        </p:nvSpPr>
        <p:spPr>
          <a:xfrm>
            <a:off x="4371355" y="1395475"/>
            <a:ext cx="1210364" cy="29723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b="1">
                <a:solidFill>
                  <a:schemeClr val="accent1"/>
                </a:solidFill>
              </a:rPr>
              <a:t>Option 3</a:t>
            </a:r>
          </a:p>
        </p:txBody>
      </p:sp>
      <p:cxnSp>
        <p:nvCxnSpPr>
          <p:cNvPr id="40" name="Straight Connector 39">
            <a:extLst>
              <a:ext uri="{FF2B5EF4-FFF2-40B4-BE49-F238E27FC236}">
                <a16:creationId xmlns:a16="http://schemas.microsoft.com/office/drawing/2014/main" id="{EC7A789A-A21A-DFAA-BFA5-6BC7D7B1476A}"/>
              </a:ext>
            </a:extLst>
          </p:cNvPr>
          <p:cNvCxnSpPr/>
          <p:nvPr/>
        </p:nvCxnSpPr>
        <p:spPr>
          <a:xfrm>
            <a:off x="4371355" y="1685817"/>
            <a:ext cx="121036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165CD4E-4540-ABBF-A8D2-547B6BA3247D}"/>
              </a:ext>
            </a:extLst>
          </p:cNvPr>
          <p:cNvGrpSpPr/>
          <p:nvPr/>
        </p:nvGrpSpPr>
        <p:grpSpPr>
          <a:xfrm>
            <a:off x="1702119" y="1685817"/>
            <a:ext cx="2544982" cy="0"/>
            <a:chOff x="1702119" y="1685817"/>
            <a:chExt cx="2544982" cy="0"/>
          </a:xfrm>
        </p:grpSpPr>
        <p:cxnSp>
          <p:nvCxnSpPr>
            <p:cNvPr id="39" name="Straight Connector 38">
              <a:extLst>
                <a:ext uri="{FF2B5EF4-FFF2-40B4-BE49-F238E27FC236}">
                  <a16:creationId xmlns:a16="http://schemas.microsoft.com/office/drawing/2014/main" id="{A31E5DF3-5594-23E7-1FD2-71F0960620B5}"/>
                </a:ext>
              </a:extLst>
            </p:cNvPr>
            <p:cNvCxnSpPr/>
            <p:nvPr/>
          </p:nvCxnSpPr>
          <p:spPr>
            <a:xfrm>
              <a:off x="1702119" y="1685817"/>
              <a:ext cx="12103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C789969-AD2C-9855-0445-6D17D7F0BAD9}"/>
                </a:ext>
              </a:extLst>
            </p:cNvPr>
            <p:cNvCxnSpPr/>
            <p:nvPr/>
          </p:nvCxnSpPr>
          <p:spPr>
            <a:xfrm>
              <a:off x="3036738" y="1685817"/>
              <a:ext cx="121036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5D918EF8-572A-9013-FF1B-9C4378ADC36C}"/>
              </a:ext>
            </a:extLst>
          </p:cNvPr>
          <p:cNvSpPr/>
          <p:nvPr/>
        </p:nvSpPr>
        <p:spPr>
          <a:xfrm>
            <a:off x="5669861" y="1395475"/>
            <a:ext cx="1210364" cy="29723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b="1">
                <a:solidFill>
                  <a:schemeClr val="accent1"/>
                </a:solidFill>
              </a:rPr>
              <a:t>Option 4</a:t>
            </a:r>
          </a:p>
        </p:txBody>
      </p:sp>
      <p:cxnSp>
        <p:nvCxnSpPr>
          <p:cNvPr id="54" name="Straight Connector 53">
            <a:extLst>
              <a:ext uri="{FF2B5EF4-FFF2-40B4-BE49-F238E27FC236}">
                <a16:creationId xmlns:a16="http://schemas.microsoft.com/office/drawing/2014/main" id="{9D386AFB-91F6-CB0E-3EB7-984AF3A14720}"/>
              </a:ext>
            </a:extLst>
          </p:cNvPr>
          <p:cNvCxnSpPr/>
          <p:nvPr/>
        </p:nvCxnSpPr>
        <p:spPr>
          <a:xfrm>
            <a:off x="5669861" y="1685817"/>
            <a:ext cx="1210364"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3FECA3F-1C86-D9F8-9E16-872EFA2C1931}"/>
              </a:ext>
            </a:extLst>
          </p:cNvPr>
          <p:cNvSpPr/>
          <p:nvPr/>
        </p:nvSpPr>
        <p:spPr>
          <a:xfrm>
            <a:off x="5669861" y="1866901"/>
            <a:ext cx="1210364" cy="7921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accent1"/>
                </a:solidFill>
              </a:rPr>
              <a:t>No Pre-</a:t>
            </a:r>
            <a:br>
              <a:rPr lang="en-US" sz="1200" b="1">
                <a:solidFill>
                  <a:schemeClr val="accent1"/>
                </a:solidFill>
              </a:rPr>
            </a:br>
            <a:r>
              <a:rPr lang="en-US" sz="1200" b="1">
                <a:solidFill>
                  <a:schemeClr val="accent1"/>
                </a:solidFill>
              </a:rPr>
              <a:t>Training</a:t>
            </a:r>
          </a:p>
        </p:txBody>
      </p:sp>
      <p:sp>
        <p:nvSpPr>
          <p:cNvPr id="60" name="Rectangle 59">
            <a:extLst>
              <a:ext uri="{FF2B5EF4-FFF2-40B4-BE49-F238E27FC236}">
                <a16:creationId xmlns:a16="http://schemas.microsoft.com/office/drawing/2014/main" id="{01853461-EE53-E87B-E09E-8F1C9A10094C}"/>
              </a:ext>
            </a:extLst>
          </p:cNvPr>
          <p:cNvSpPr/>
          <p:nvPr/>
        </p:nvSpPr>
        <p:spPr>
          <a:xfrm>
            <a:off x="2169113" y="3947975"/>
            <a:ext cx="1610994" cy="252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rgbClr val="4B7B85"/>
                </a:solidFill>
              </a:rPr>
              <a:t>Not considered</a:t>
            </a:r>
            <a:endParaRPr lang="en-US" sz="900">
              <a:solidFill>
                <a:srgbClr val="4D7E88"/>
              </a:solidFill>
            </a:endParaRPr>
          </a:p>
        </p:txBody>
      </p:sp>
      <p:sp>
        <p:nvSpPr>
          <p:cNvPr id="63" name="Rectangle 62">
            <a:extLst>
              <a:ext uri="{FF2B5EF4-FFF2-40B4-BE49-F238E27FC236}">
                <a16:creationId xmlns:a16="http://schemas.microsoft.com/office/drawing/2014/main" id="{ADA10B83-C0C8-88F8-D22F-3DA2DDD07B70}"/>
              </a:ext>
            </a:extLst>
          </p:cNvPr>
          <p:cNvSpPr/>
          <p:nvPr/>
        </p:nvSpPr>
        <p:spPr>
          <a:xfrm>
            <a:off x="5632630" y="2829277"/>
            <a:ext cx="1284826" cy="654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rgbClr val="A98D55"/>
                </a:solidFill>
              </a:rPr>
              <a:t>Fine-Tuning on </a:t>
            </a:r>
            <a:r>
              <a:rPr lang="en-US" sz="1200" b="1">
                <a:solidFill>
                  <a:srgbClr val="A98D55"/>
                </a:solidFill>
              </a:rPr>
              <a:t>multiple tasks </a:t>
            </a:r>
            <a:r>
              <a:rPr lang="en-US" sz="1200">
                <a:solidFill>
                  <a:srgbClr val="A98D55"/>
                </a:solidFill>
              </a:rPr>
              <a:t>/ different datasets</a:t>
            </a:r>
          </a:p>
        </p:txBody>
      </p:sp>
      <p:sp>
        <p:nvSpPr>
          <p:cNvPr id="5" name="Rectangle 4">
            <a:extLst>
              <a:ext uri="{FF2B5EF4-FFF2-40B4-BE49-F238E27FC236}">
                <a16:creationId xmlns:a16="http://schemas.microsoft.com/office/drawing/2014/main" id="{F8E6C8D6-AF52-8A27-5435-C491962ABDA1}"/>
              </a:ext>
            </a:extLst>
          </p:cNvPr>
          <p:cNvSpPr/>
          <p:nvPr/>
        </p:nvSpPr>
        <p:spPr>
          <a:xfrm>
            <a:off x="7740651" y="-323679"/>
            <a:ext cx="1800224" cy="860621"/>
          </a:xfrm>
          <a:prstGeom prst="rect">
            <a:avLst/>
          </a:prstGeom>
          <a:solidFill>
            <a:schemeClr val="accent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Sparsification vs. Distillation?</a:t>
            </a:r>
          </a:p>
        </p:txBody>
      </p:sp>
    </p:spTree>
    <p:extLst>
      <p:ext uri="{BB962C8B-B14F-4D97-AF65-F5344CB8AC3E}">
        <p14:creationId xmlns:p14="http://schemas.microsoft.com/office/powerpoint/2010/main" val="502313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959AC3E-C0DD-89DF-0125-6816634CD94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6" name="think-cell data - do not delete" hidden="1">
                        <a:extLst>
                          <a:ext uri="{FF2B5EF4-FFF2-40B4-BE49-F238E27FC236}">
                            <a16:creationId xmlns:a16="http://schemas.microsoft.com/office/drawing/2014/main" id="{8959AC3E-C0DD-89DF-0125-6816634CD9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BFE60D3-53FB-C622-7CBC-DF7C6B2A743A}"/>
              </a:ext>
            </a:extLst>
          </p:cNvPr>
          <p:cNvSpPr>
            <a:spLocks noGrp="1"/>
          </p:cNvSpPr>
          <p:nvPr>
            <p:ph type="title"/>
          </p:nvPr>
        </p:nvSpPr>
        <p:spPr>
          <a:xfrm>
            <a:off x="358775" y="376238"/>
            <a:ext cx="6108199" cy="609662"/>
          </a:xfrm>
        </p:spPr>
        <p:txBody>
          <a:bodyPr vert="horz"/>
          <a:lstStyle/>
          <a:p>
            <a:r>
              <a:rPr lang="en-US"/>
              <a:t>We evaluated multiple options to determine the best way forward</a:t>
            </a:r>
          </a:p>
        </p:txBody>
      </p:sp>
      <p:sp>
        <p:nvSpPr>
          <p:cNvPr id="4" name="Slide Number Placeholder 3">
            <a:extLst>
              <a:ext uri="{FF2B5EF4-FFF2-40B4-BE49-F238E27FC236}">
                <a16:creationId xmlns:a16="http://schemas.microsoft.com/office/drawing/2014/main" id="{E70B271C-4A01-D7A0-1895-3FEE9EC4BF00}"/>
              </a:ext>
            </a:extLst>
          </p:cNvPr>
          <p:cNvSpPr>
            <a:spLocks noGrp="1"/>
          </p:cNvSpPr>
          <p:nvPr>
            <p:ph type="sldNum" sz="quarter" idx="12"/>
          </p:nvPr>
        </p:nvSpPr>
        <p:spPr/>
        <p:txBody>
          <a:bodyPr/>
          <a:lstStyle/>
          <a:p>
            <a:fld id="{7559FC98-AF75-4A00-A03C-DF9FEBF6BCB9}" type="slidenum">
              <a:rPr lang="en-GB" smtClean="0"/>
              <a:pPr/>
              <a:t>31</a:t>
            </a:fld>
            <a:endParaRPr lang="en-GB"/>
          </a:p>
        </p:txBody>
      </p:sp>
      <p:sp>
        <p:nvSpPr>
          <p:cNvPr id="130" name="Rectangle 129">
            <a:extLst>
              <a:ext uri="{FF2B5EF4-FFF2-40B4-BE49-F238E27FC236}">
                <a16:creationId xmlns:a16="http://schemas.microsoft.com/office/drawing/2014/main" id="{F0A00994-F493-920A-F96C-F6E910653722}"/>
              </a:ext>
            </a:extLst>
          </p:cNvPr>
          <p:cNvSpPr/>
          <p:nvPr/>
        </p:nvSpPr>
        <p:spPr>
          <a:xfrm>
            <a:off x="373063" y="1600111"/>
            <a:ext cx="933851"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chemeClr val="accent1"/>
                </a:solidFill>
              </a:rPr>
              <a:t>Model </a:t>
            </a:r>
            <a:br>
              <a:rPr lang="en-US" sz="1100" b="1">
                <a:solidFill>
                  <a:schemeClr val="accent1"/>
                </a:solidFill>
              </a:rPr>
            </a:br>
            <a:r>
              <a:rPr lang="en-US" sz="1100" b="1">
                <a:solidFill>
                  <a:schemeClr val="accent1"/>
                </a:solidFill>
              </a:rPr>
              <a:t>selection</a:t>
            </a:r>
          </a:p>
        </p:txBody>
      </p:sp>
      <p:cxnSp>
        <p:nvCxnSpPr>
          <p:cNvPr id="131" name="Straight Connector 130">
            <a:extLst>
              <a:ext uri="{FF2B5EF4-FFF2-40B4-BE49-F238E27FC236}">
                <a16:creationId xmlns:a16="http://schemas.microsoft.com/office/drawing/2014/main" id="{D75FCEB6-9025-CF81-1257-FFB28A1AAF73}"/>
              </a:ext>
            </a:extLst>
          </p:cNvPr>
          <p:cNvCxnSpPr/>
          <p:nvPr/>
        </p:nvCxnSpPr>
        <p:spPr>
          <a:xfrm>
            <a:off x="373062" y="2000161"/>
            <a:ext cx="93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B0DDD34-F539-DBEE-4F83-7B1EF94AE488}"/>
              </a:ext>
            </a:extLst>
          </p:cNvPr>
          <p:cNvCxnSpPr/>
          <p:nvPr/>
        </p:nvCxnSpPr>
        <p:spPr>
          <a:xfrm>
            <a:off x="1348216" y="2000161"/>
            <a:ext cx="131269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65BC56B-4CED-09F0-2604-D5A314CD082E}"/>
              </a:ext>
            </a:extLst>
          </p:cNvPr>
          <p:cNvGrpSpPr/>
          <p:nvPr/>
        </p:nvGrpSpPr>
        <p:grpSpPr>
          <a:xfrm>
            <a:off x="2711484" y="1600111"/>
            <a:ext cx="1174613" cy="400050"/>
            <a:chOff x="3250503" y="1381036"/>
            <a:chExt cx="717527" cy="400050"/>
          </a:xfrm>
        </p:grpSpPr>
        <p:sp>
          <p:nvSpPr>
            <p:cNvPr id="148" name="Rectangle 147">
              <a:extLst>
                <a:ext uri="{FF2B5EF4-FFF2-40B4-BE49-F238E27FC236}">
                  <a16:creationId xmlns:a16="http://schemas.microsoft.com/office/drawing/2014/main" id="{4DD0A9CC-A972-7A7E-2B5D-E0EBB0188DBB}"/>
                </a:ext>
              </a:extLst>
            </p:cNvPr>
            <p:cNvSpPr/>
            <p:nvPr/>
          </p:nvSpPr>
          <p:spPr>
            <a:xfrm>
              <a:off x="3250503" y="1381036"/>
              <a:ext cx="717527"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rgbClr val="A98D55"/>
                  </a:solidFill>
                </a:rPr>
                <a:t>Weights in </a:t>
              </a:r>
              <a:br>
                <a:rPr lang="en-US" sz="1100" b="1">
                  <a:solidFill>
                    <a:srgbClr val="A98D55"/>
                  </a:solidFill>
                </a:rPr>
              </a:br>
              <a:r>
                <a:rPr lang="en-US" sz="1100" b="1">
                  <a:solidFill>
                    <a:srgbClr val="A98D55"/>
                  </a:solidFill>
                </a:rPr>
                <a:t>TF blocks </a:t>
              </a:r>
            </a:p>
          </p:txBody>
        </p:sp>
        <p:cxnSp>
          <p:nvCxnSpPr>
            <p:cNvPr id="157" name="Straight Connector 156">
              <a:extLst>
                <a:ext uri="{FF2B5EF4-FFF2-40B4-BE49-F238E27FC236}">
                  <a16:creationId xmlns:a16="http://schemas.microsoft.com/office/drawing/2014/main" id="{813BBCFD-70AA-2E89-D73D-B6ADD97BB0F3}"/>
                </a:ext>
              </a:extLst>
            </p:cNvPr>
            <p:cNvCxnSpPr/>
            <p:nvPr/>
          </p:nvCxnSpPr>
          <p:spPr>
            <a:xfrm>
              <a:off x="3250503" y="1781086"/>
              <a:ext cx="717527"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F8EB05E6-5C6F-C448-BC82-A4E41CF88228}"/>
              </a:ext>
            </a:extLst>
          </p:cNvPr>
          <p:cNvGrpSpPr/>
          <p:nvPr/>
        </p:nvGrpSpPr>
        <p:grpSpPr>
          <a:xfrm>
            <a:off x="3930685" y="1600111"/>
            <a:ext cx="1192584" cy="400050"/>
            <a:chOff x="4050299" y="1381036"/>
            <a:chExt cx="717528" cy="400050"/>
          </a:xfrm>
        </p:grpSpPr>
        <p:sp>
          <p:nvSpPr>
            <p:cNvPr id="22" name="Rectangle 21">
              <a:extLst>
                <a:ext uri="{FF2B5EF4-FFF2-40B4-BE49-F238E27FC236}">
                  <a16:creationId xmlns:a16="http://schemas.microsoft.com/office/drawing/2014/main" id="{93DB370E-8F1F-BF14-270F-33C6A25C39C6}"/>
                </a:ext>
              </a:extLst>
            </p:cNvPr>
            <p:cNvSpPr/>
            <p:nvPr/>
          </p:nvSpPr>
          <p:spPr>
            <a:xfrm>
              <a:off x="4050300" y="1381036"/>
              <a:ext cx="717527"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rgbClr val="A98D55"/>
                  </a:solidFill>
                </a:rPr>
                <a:t>DS Tasks </a:t>
              </a:r>
              <a:br>
                <a:rPr lang="de-CH" sz="1100" b="1">
                  <a:solidFill>
                    <a:srgbClr val="A98D55"/>
                  </a:solidFill>
                </a:rPr>
              </a:br>
              <a:r>
                <a:rPr lang="de-CH" sz="1100" i="1">
                  <a:solidFill>
                    <a:srgbClr val="A98D55"/>
                  </a:solidFill>
                </a:rPr>
                <a:t>(incl. # of datasets)</a:t>
              </a:r>
              <a:endParaRPr lang="en-US" sz="1100" i="1">
                <a:solidFill>
                  <a:srgbClr val="A98D55"/>
                </a:solidFill>
              </a:endParaRPr>
            </a:p>
          </p:txBody>
        </p:sp>
        <p:cxnSp>
          <p:nvCxnSpPr>
            <p:cNvPr id="23" name="Straight Connector 22">
              <a:extLst>
                <a:ext uri="{FF2B5EF4-FFF2-40B4-BE49-F238E27FC236}">
                  <a16:creationId xmlns:a16="http://schemas.microsoft.com/office/drawing/2014/main" id="{560DDFF9-2290-E813-3424-783DBBBF27C0}"/>
                </a:ext>
              </a:extLst>
            </p:cNvPr>
            <p:cNvCxnSpPr/>
            <p:nvPr/>
          </p:nvCxnSpPr>
          <p:spPr>
            <a:xfrm>
              <a:off x="4050299" y="1781086"/>
              <a:ext cx="717527"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D2A2D246-90D8-56DC-B076-5012FBA9FEA8}"/>
              </a:ext>
            </a:extLst>
          </p:cNvPr>
          <p:cNvSpPr/>
          <p:nvPr/>
        </p:nvSpPr>
        <p:spPr>
          <a:xfrm>
            <a:off x="6753225" y="0"/>
            <a:ext cx="2390775"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Graphic 132">
            <a:extLst>
              <a:ext uri="{FF2B5EF4-FFF2-40B4-BE49-F238E27FC236}">
                <a16:creationId xmlns:a16="http://schemas.microsoft.com/office/drawing/2014/main" id="{C0FE88FE-4D9B-D5A7-BFD5-7ED3626AA8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65825" y="844025"/>
            <a:ext cx="174523" cy="174523"/>
          </a:xfrm>
          <a:prstGeom prst="rect">
            <a:avLst/>
          </a:prstGeom>
        </p:spPr>
      </p:pic>
      <p:sp>
        <p:nvSpPr>
          <p:cNvPr id="32" name="Rectangle 31">
            <a:extLst>
              <a:ext uri="{FF2B5EF4-FFF2-40B4-BE49-F238E27FC236}">
                <a16:creationId xmlns:a16="http://schemas.microsoft.com/office/drawing/2014/main" id="{70AF7CF7-6921-88D3-031A-F86722179B5C}"/>
              </a:ext>
            </a:extLst>
          </p:cNvPr>
          <p:cNvSpPr/>
          <p:nvPr/>
        </p:nvSpPr>
        <p:spPr>
          <a:xfrm>
            <a:off x="5161839" y="1600111"/>
            <a:ext cx="734137"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rgbClr val="646464"/>
                </a:solidFill>
              </a:rPr>
              <a:t>Total # </a:t>
            </a:r>
            <a:br>
              <a:rPr lang="en-US" sz="1100" b="1">
                <a:solidFill>
                  <a:srgbClr val="646464"/>
                </a:solidFill>
              </a:rPr>
            </a:br>
            <a:r>
              <a:rPr lang="en-US" sz="1100" b="1">
                <a:solidFill>
                  <a:srgbClr val="646464"/>
                </a:solidFill>
              </a:rPr>
              <a:t>of models</a:t>
            </a:r>
          </a:p>
        </p:txBody>
      </p:sp>
      <p:cxnSp>
        <p:nvCxnSpPr>
          <p:cNvPr id="37" name="Straight Connector 36">
            <a:extLst>
              <a:ext uri="{FF2B5EF4-FFF2-40B4-BE49-F238E27FC236}">
                <a16:creationId xmlns:a16="http://schemas.microsoft.com/office/drawing/2014/main" id="{5F7A67D7-951B-20AC-CC64-2540FB1A83D5}"/>
              </a:ext>
            </a:extLst>
          </p:cNvPr>
          <p:cNvCxnSpPr/>
          <p:nvPr/>
        </p:nvCxnSpPr>
        <p:spPr>
          <a:xfrm>
            <a:off x="5161838" y="2000161"/>
            <a:ext cx="734137" cy="0"/>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FD381FF6-A45B-EFFB-06BF-359721D9D05C}"/>
              </a:ext>
            </a:extLst>
          </p:cNvPr>
          <p:cNvSpPr/>
          <p:nvPr/>
        </p:nvSpPr>
        <p:spPr>
          <a:xfrm>
            <a:off x="1348218" y="1600111"/>
            <a:ext cx="1312694"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chemeClr val="accent1"/>
                </a:solidFill>
              </a:rPr>
              <a:t>SSL training approach</a:t>
            </a:r>
            <a:endParaRPr lang="en-US" sz="1100" b="1">
              <a:solidFill>
                <a:schemeClr val="accent1"/>
              </a:solidFill>
            </a:endParaRPr>
          </a:p>
        </p:txBody>
      </p:sp>
      <p:sp>
        <p:nvSpPr>
          <p:cNvPr id="326" name="Rectangle 325">
            <a:extLst>
              <a:ext uri="{FF2B5EF4-FFF2-40B4-BE49-F238E27FC236}">
                <a16:creationId xmlns:a16="http://schemas.microsoft.com/office/drawing/2014/main" id="{56F8EA93-86DC-B4E2-B57A-179BDE6E5F93}"/>
              </a:ext>
            </a:extLst>
          </p:cNvPr>
          <p:cNvSpPr/>
          <p:nvPr/>
        </p:nvSpPr>
        <p:spPr>
          <a:xfrm>
            <a:off x="5947672" y="1600111"/>
            <a:ext cx="734137"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rgbClr val="646464"/>
                </a:solidFill>
              </a:rPr>
              <a:t>Comp. Resources</a:t>
            </a:r>
          </a:p>
        </p:txBody>
      </p:sp>
      <p:cxnSp>
        <p:nvCxnSpPr>
          <p:cNvPr id="327" name="Straight Connector 326">
            <a:extLst>
              <a:ext uri="{FF2B5EF4-FFF2-40B4-BE49-F238E27FC236}">
                <a16:creationId xmlns:a16="http://schemas.microsoft.com/office/drawing/2014/main" id="{5FDC6350-11E1-0207-EC4D-54356D655750}"/>
              </a:ext>
            </a:extLst>
          </p:cNvPr>
          <p:cNvCxnSpPr/>
          <p:nvPr/>
        </p:nvCxnSpPr>
        <p:spPr>
          <a:xfrm>
            <a:off x="5947671" y="2000161"/>
            <a:ext cx="734137" cy="0"/>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Rectangle 328">
            <a:extLst>
              <a:ext uri="{FF2B5EF4-FFF2-40B4-BE49-F238E27FC236}">
                <a16:creationId xmlns:a16="http://schemas.microsoft.com/office/drawing/2014/main" id="{0E82C271-BA06-4309-0E7D-19448AE60124}"/>
              </a:ext>
            </a:extLst>
          </p:cNvPr>
          <p:cNvSpPr/>
          <p:nvPr/>
        </p:nvSpPr>
        <p:spPr>
          <a:xfrm>
            <a:off x="7101839" y="752030"/>
            <a:ext cx="1737360" cy="363944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800"/>
              </a:spcAft>
            </a:pPr>
            <a:r>
              <a:rPr lang="en-US"/>
              <a:t>Pre-training BERT </a:t>
            </a:r>
            <a:r>
              <a:rPr lang="en-US" b="1">
                <a:solidFill>
                  <a:schemeClr val="accent2"/>
                </a:solidFill>
              </a:rPr>
              <a:t>from scratch is expensive </a:t>
            </a:r>
            <a:r>
              <a:rPr lang="en-US"/>
              <a:t>compared to continued pre-training </a:t>
            </a:r>
          </a:p>
          <a:p>
            <a:pPr>
              <a:spcAft>
                <a:spcPts val="1800"/>
              </a:spcAft>
            </a:pPr>
            <a:r>
              <a:rPr lang="en-US"/>
              <a:t>We can generate </a:t>
            </a:r>
            <a:r>
              <a:rPr lang="en-US" b="1">
                <a:solidFill>
                  <a:schemeClr val="accent2"/>
                </a:solidFill>
              </a:rPr>
              <a:t>model diversity more easily in the downstream task </a:t>
            </a:r>
            <a:r>
              <a:rPr lang="en-US"/>
              <a:t>which is less expensive</a:t>
            </a:r>
          </a:p>
          <a:p>
            <a:pPr>
              <a:spcAft>
                <a:spcPts val="1800"/>
              </a:spcAft>
            </a:pPr>
            <a:r>
              <a:rPr lang="en-US" b="1">
                <a:solidFill>
                  <a:schemeClr val="accent2"/>
                </a:solidFill>
              </a:rPr>
              <a:t>To balance model diversity &amp; resource availability</a:t>
            </a:r>
            <a:r>
              <a:rPr lang="en-US">
                <a:solidFill>
                  <a:schemeClr val="accent2"/>
                </a:solidFill>
              </a:rPr>
              <a:t>, </a:t>
            </a:r>
            <a:r>
              <a:rPr lang="en-US"/>
              <a:t>we will focus on (i) continued pre-training for BERT and (ii) 2 DS tasks while unfreezing all weights</a:t>
            </a:r>
            <a:endParaRPr lang="en-US" b="1">
              <a:solidFill>
                <a:schemeClr val="accent2"/>
              </a:solidFill>
            </a:endParaRPr>
          </a:p>
        </p:txBody>
      </p:sp>
      <p:sp>
        <p:nvSpPr>
          <p:cNvPr id="354" name="Rectangle 353">
            <a:extLst>
              <a:ext uri="{FF2B5EF4-FFF2-40B4-BE49-F238E27FC236}">
                <a16:creationId xmlns:a16="http://schemas.microsoft.com/office/drawing/2014/main" id="{4A5B9EAA-34D8-0281-6F55-DBF9B32083E7}"/>
              </a:ext>
            </a:extLst>
          </p:cNvPr>
          <p:cNvSpPr/>
          <p:nvPr/>
        </p:nvSpPr>
        <p:spPr>
          <a:xfrm>
            <a:off x="358775" y="4437785"/>
            <a:ext cx="6321238" cy="1716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500">
                <a:solidFill>
                  <a:schemeClr val="tx1"/>
                </a:solidFill>
              </a:rPr>
              <a:t>1. </a:t>
            </a:r>
            <a:r>
              <a:rPr lang="en-US" sz="500" err="1">
                <a:solidFill>
                  <a:schemeClr val="tx1"/>
                </a:solidFill>
              </a:rPr>
              <a:t>Xxxx</a:t>
            </a:r>
            <a:br>
              <a:rPr lang="en-US" sz="500">
                <a:solidFill>
                  <a:schemeClr val="tx1"/>
                </a:solidFill>
              </a:rPr>
            </a:br>
            <a:r>
              <a:rPr lang="en-US" sz="500">
                <a:solidFill>
                  <a:schemeClr val="tx1"/>
                </a:solidFill>
              </a:rPr>
              <a:t>Note: Numbers denote the factor to calculate the number of models</a:t>
            </a:r>
          </a:p>
        </p:txBody>
      </p:sp>
      <p:sp>
        <p:nvSpPr>
          <p:cNvPr id="370" name="Oval 369">
            <a:extLst>
              <a:ext uri="{FF2B5EF4-FFF2-40B4-BE49-F238E27FC236}">
                <a16:creationId xmlns:a16="http://schemas.microsoft.com/office/drawing/2014/main" id="{9EE4F58E-1CD8-7CCE-55EE-344A70E90C4B}"/>
              </a:ext>
            </a:extLst>
          </p:cNvPr>
          <p:cNvSpPr/>
          <p:nvPr/>
        </p:nvSpPr>
        <p:spPr>
          <a:xfrm>
            <a:off x="373063" y="1269524"/>
            <a:ext cx="227710" cy="227710"/>
          </a:xfrm>
          <a:prstGeom prst="ellipse">
            <a:avLst/>
          </a:prstGeom>
          <a:ln>
            <a:solidFill>
              <a:srgbClr val="008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374" name="Oval 373">
            <a:extLst>
              <a:ext uri="{FF2B5EF4-FFF2-40B4-BE49-F238E27FC236}">
                <a16:creationId xmlns:a16="http://schemas.microsoft.com/office/drawing/2014/main" id="{D11EE458-A0C5-1CB1-28F8-A89BA0B2C1DC}"/>
              </a:ext>
            </a:extLst>
          </p:cNvPr>
          <p:cNvSpPr/>
          <p:nvPr/>
        </p:nvSpPr>
        <p:spPr>
          <a:xfrm>
            <a:off x="1348218" y="1269524"/>
            <a:ext cx="227710" cy="227710"/>
          </a:xfrm>
          <a:prstGeom prst="ellipse">
            <a:avLst/>
          </a:prstGeom>
          <a:ln>
            <a:solidFill>
              <a:srgbClr val="008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375" name="Oval 374">
            <a:extLst>
              <a:ext uri="{FF2B5EF4-FFF2-40B4-BE49-F238E27FC236}">
                <a16:creationId xmlns:a16="http://schemas.microsoft.com/office/drawing/2014/main" id="{079C0A1A-5D20-3E59-4615-7E851F978F12}"/>
              </a:ext>
            </a:extLst>
          </p:cNvPr>
          <p:cNvSpPr/>
          <p:nvPr/>
        </p:nvSpPr>
        <p:spPr>
          <a:xfrm>
            <a:off x="2711484" y="1269524"/>
            <a:ext cx="227710" cy="227710"/>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376" name="Oval 375">
            <a:extLst>
              <a:ext uri="{FF2B5EF4-FFF2-40B4-BE49-F238E27FC236}">
                <a16:creationId xmlns:a16="http://schemas.microsoft.com/office/drawing/2014/main" id="{150A0BB1-33C5-3EA6-DFC6-4E868481B9C7}"/>
              </a:ext>
            </a:extLst>
          </p:cNvPr>
          <p:cNvSpPr/>
          <p:nvPr/>
        </p:nvSpPr>
        <p:spPr>
          <a:xfrm>
            <a:off x="3930685" y="1269524"/>
            <a:ext cx="227710" cy="227710"/>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4</a:t>
            </a:r>
          </a:p>
        </p:txBody>
      </p:sp>
      <p:sp>
        <p:nvSpPr>
          <p:cNvPr id="377" name="Rectangle 376">
            <a:extLst>
              <a:ext uri="{FF2B5EF4-FFF2-40B4-BE49-F238E27FC236}">
                <a16:creationId xmlns:a16="http://schemas.microsoft.com/office/drawing/2014/main" id="{D10FF50A-2BAD-0616-2D9F-3B70BE2ED893}"/>
              </a:ext>
            </a:extLst>
          </p:cNvPr>
          <p:cNvSpPr/>
          <p:nvPr/>
        </p:nvSpPr>
        <p:spPr>
          <a:xfrm>
            <a:off x="5569166" y="1055097"/>
            <a:ext cx="1040934" cy="184081"/>
          </a:xfrm>
          <a:prstGeom prst="rect">
            <a:avLst/>
          </a:prstGeom>
          <a:solidFill>
            <a:srgbClr val="D9D9D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spc="-60">
                <a:solidFill>
                  <a:schemeClr val="tx1"/>
                </a:solidFill>
              </a:rPr>
              <a:t>Not exhaustive</a:t>
            </a:r>
          </a:p>
        </p:txBody>
      </p:sp>
      <p:sp>
        <p:nvSpPr>
          <p:cNvPr id="184" name="Rectangle 183">
            <a:extLst>
              <a:ext uri="{FF2B5EF4-FFF2-40B4-BE49-F238E27FC236}">
                <a16:creationId xmlns:a16="http://schemas.microsoft.com/office/drawing/2014/main" id="{45ABF092-7D88-CE2C-F48E-8E11F9A2F705}"/>
              </a:ext>
            </a:extLst>
          </p:cNvPr>
          <p:cNvSpPr/>
          <p:nvPr/>
        </p:nvSpPr>
        <p:spPr>
          <a:xfrm>
            <a:off x="1348216" y="2068275"/>
            <a:ext cx="131269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PT from scratch</a:t>
            </a:r>
          </a:p>
        </p:txBody>
      </p:sp>
      <p:sp>
        <p:nvSpPr>
          <p:cNvPr id="85" name="Rectangle 84">
            <a:extLst>
              <a:ext uri="{FF2B5EF4-FFF2-40B4-BE49-F238E27FC236}">
                <a16:creationId xmlns:a16="http://schemas.microsoft.com/office/drawing/2014/main" id="{B606AC70-CDFC-BA6C-4C3B-3D796DAC3F1B}"/>
              </a:ext>
            </a:extLst>
          </p:cNvPr>
          <p:cNvSpPr/>
          <p:nvPr/>
        </p:nvSpPr>
        <p:spPr>
          <a:xfrm>
            <a:off x="2711484" y="2068275"/>
            <a:ext cx="1174613"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Unfrozen</a:t>
            </a:r>
          </a:p>
        </p:txBody>
      </p:sp>
      <p:sp>
        <p:nvSpPr>
          <p:cNvPr id="87" name="Rectangle 86">
            <a:extLst>
              <a:ext uri="{FF2B5EF4-FFF2-40B4-BE49-F238E27FC236}">
                <a16:creationId xmlns:a16="http://schemas.microsoft.com/office/drawing/2014/main" id="{E2824ABE-69BD-039E-0489-B38FB6BBFDF3}"/>
              </a:ext>
            </a:extLst>
          </p:cNvPr>
          <p:cNvSpPr/>
          <p:nvPr/>
        </p:nvSpPr>
        <p:spPr>
          <a:xfrm>
            <a:off x="3930685" y="2068275"/>
            <a:ext cx="119258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Sentiment</a:t>
            </a:r>
          </a:p>
        </p:txBody>
      </p:sp>
      <p:sp>
        <p:nvSpPr>
          <p:cNvPr id="142" name="Rectangle 141">
            <a:extLst>
              <a:ext uri="{FF2B5EF4-FFF2-40B4-BE49-F238E27FC236}">
                <a16:creationId xmlns:a16="http://schemas.microsoft.com/office/drawing/2014/main" id="{E70A6928-349B-F170-58B2-7DA54F792B1D}"/>
              </a:ext>
            </a:extLst>
          </p:cNvPr>
          <p:cNvSpPr/>
          <p:nvPr/>
        </p:nvSpPr>
        <p:spPr>
          <a:xfrm>
            <a:off x="5161838" y="2068275"/>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~5 models</a:t>
            </a:r>
          </a:p>
        </p:txBody>
      </p:sp>
      <p:sp>
        <p:nvSpPr>
          <p:cNvPr id="321" name="Rectangle 320">
            <a:extLst>
              <a:ext uri="{FF2B5EF4-FFF2-40B4-BE49-F238E27FC236}">
                <a16:creationId xmlns:a16="http://schemas.microsoft.com/office/drawing/2014/main" id="{277BE347-A71D-89B5-30E1-175D3783A8E1}"/>
              </a:ext>
            </a:extLst>
          </p:cNvPr>
          <p:cNvSpPr/>
          <p:nvPr/>
        </p:nvSpPr>
        <p:spPr>
          <a:xfrm>
            <a:off x="5947671" y="2068275"/>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Very high</a:t>
            </a:r>
          </a:p>
        </p:txBody>
      </p:sp>
      <p:sp>
        <p:nvSpPr>
          <p:cNvPr id="3" name="Oval 2">
            <a:extLst>
              <a:ext uri="{FF2B5EF4-FFF2-40B4-BE49-F238E27FC236}">
                <a16:creationId xmlns:a16="http://schemas.microsoft.com/office/drawing/2014/main" id="{82C0FBAB-2359-FE0E-D043-2A6B97561AC3}"/>
              </a:ext>
            </a:extLst>
          </p:cNvPr>
          <p:cNvSpPr/>
          <p:nvPr/>
        </p:nvSpPr>
        <p:spPr>
          <a:xfrm>
            <a:off x="1360861" y="2095341"/>
            <a:ext cx="252889" cy="150354"/>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1x</a:t>
            </a:r>
          </a:p>
        </p:txBody>
      </p:sp>
      <p:sp>
        <p:nvSpPr>
          <p:cNvPr id="31" name="Oval 30">
            <a:extLst>
              <a:ext uri="{FF2B5EF4-FFF2-40B4-BE49-F238E27FC236}">
                <a16:creationId xmlns:a16="http://schemas.microsoft.com/office/drawing/2014/main" id="{1380DAF3-A102-0D9E-2468-AD57BB373754}"/>
              </a:ext>
            </a:extLst>
          </p:cNvPr>
          <p:cNvSpPr/>
          <p:nvPr/>
        </p:nvSpPr>
        <p:spPr>
          <a:xfrm>
            <a:off x="2711484" y="2095341"/>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33" name="Oval 32">
            <a:extLst>
              <a:ext uri="{FF2B5EF4-FFF2-40B4-BE49-F238E27FC236}">
                <a16:creationId xmlns:a16="http://schemas.microsoft.com/office/drawing/2014/main" id="{86E0FF32-0AF9-2424-A188-942C30249230}"/>
              </a:ext>
            </a:extLst>
          </p:cNvPr>
          <p:cNvSpPr/>
          <p:nvPr/>
        </p:nvSpPr>
        <p:spPr>
          <a:xfrm>
            <a:off x="3930685" y="2095341"/>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1x</a:t>
            </a:r>
          </a:p>
        </p:txBody>
      </p:sp>
      <p:sp>
        <p:nvSpPr>
          <p:cNvPr id="34" name="Rectangle 33">
            <a:extLst>
              <a:ext uri="{FF2B5EF4-FFF2-40B4-BE49-F238E27FC236}">
                <a16:creationId xmlns:a16="http://schemas.microsoft.com/office/drawing/2014/main" id="{ACBA32C1-B6AC-95D2-D4D5-2A0D9FDE58F0}"/>
              </a:ext>
            </a:extLst>
          </p:cNvPr>
          <p:cNvSpPr/>
          <p:nvPr/>
        </p:nvSpPr>
        <p:spPr>
          <a:xfrm>
            <a:off x="1348216" y="2325533"/>
            <a:ext cx="131269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a:t>
            </a:r>
          </a:p>
        </p:txBody>
      </p:sp>
      <p:sp>
        <p:nvSpPr>
          <p:cNvPr id="36" name="Rectangle 35">
            <a:extLst>
              <a:ext uri="{FF2B5EF4-FFF2-40B4-BE49-F238E27FC236}">
                <a16:creationId xmlns:a16="http://schemas.microsoft.com/office/drawing/2014/main" id="{331688C1-0E99-CE69-AD20-CFCD374129BB}"/>
              </a:ext>
            </a:extLst>
          </p:cNvPr>
          <p:cNvSpPr/>
          <p:nvPr/>
        </p:nvSpPr>
        <p:spPr>
          <a:xfrm>
            <a:off x="2711484" y="2325533"/>
            <a:ext cx="1174613"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a:t>
            </a:r>
          </a:p>
        </p:txBody>
      </p:sp>
      <p:sp>
        <p:nvSpPr>
          <p:cNvPr id="38" name="Rectangle 37">
            <a:extLst>
              <a:ext uri="{FF2B5EF4-FFF2-40B4-BE49-F238E27FC236}">
                <a16:creationId xmlns:a16="http://schemas.microsoft.com/office/drawing/2014/main" id="{FE8DCE52-9757-02D2-BCEE-320BBBB54C77}"/>
              </a:ext>
            </a:extLst>
          </p:cNvPr>
          <p:cNvSpPr/>
          <p:nvPr/>
        </p:nvSpPr>
        <p:spPr>
          <a:xfrm>
            <a:off x="3930685" y="2325533"/>
            <a:ext cx="119258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a:t>
            </a:r>
          </a:p>
        </p:txBody>
      </p:sp>
      <p:sp>
        <p:nvSpPr>
          <p:cNvPr id="39" name="Rectangle 38">
            <a:extLst>
              <a:ext uri="{FF2B5EF4-FFF2-40B4-BE49-F238E27FC236}">
                <a16:creationId xmlns:a16="http://schemas.microsoft.com/office/drawing/2014/main" id="{7B75277B-9EE8-6062-D55E-602672EBAF85}"/>
              </a:ext>
            </a:extLst>
          </p:cNvPr>
          <p:cNvSpPr/>
          <p:nvPr/>
        </p:nvSpPr>
        <p:spPr>
          <a:xfrm>
            <a:off x="5161838" y="2325533"/>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a:t>
            </a:r>
          </a:p>
        </p:txBody>
      </p:sp>
      <p:sp>
        <p:nvSpPr>
          <p:cNvPr id="40" name="Rectangle 39">
            <a:extLst>
              <a:ext uri="{FF2B5EF4-FFF2-40B4-BE49-F238E27FC236}">
                <a16:creationId xmlns:a16="http://schemas.microsoft.com/office/drawing/2014/main" id="{17A338DB-7804-7056-6CD4-AD106B9E1743}"/>
              </a:ext>
            </a:extLst>
          </p:cNvPr>
          <p:cNvSpPr/>
          <p:nvPr/>
        </p:nvSpPr>
        <p:spPr>
          <a:xfrm>
            <a:off x="5947671" y="2325533"/>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a:t>
            </a:r>
          </a:p>
        </p:txBody>
      </p:sp>
      <p:sp>
        <p:nvSpPr>
          <p:cNvPr id="41" name="Oval 40">
            <a:extLst>
              <a:ext uri="{FF2B5EF4-FFF2-40B4-BE49-F238E27FC236}">
                <a16:creationId xmlns:a16="http://schemas.microsoft.com/office/drawing/2014/main" id="{E257A4DD-A57A-D77C-A0E0-574F9F8C970A}"/>
              </a:ext>
            </a:extLst>
          </p:cNvPr>
          <p:cNvSpPr/>
          <p:nvPr/>
        </p:nvSpPr>
        <p:spPr>
          <a:xfrm>
            <a:off x="1360861" y="2352599"/>
            <a:ext cx="252889" cy="150354"/>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a:t>
            </a:r>
          </a:p>
        </p:txBody>
      </p:sp>
      <p:sp>
        <p:nvSpPr>
          <p:cNvPr id="42" name="Oval 41">
            <a:extLst>
              <a:ext uri="{FF2B5EF4-FFF2-40B4-BE49-F238E27FC236}">
                <a16:creationId xmlns:a16="http://schemas.microsoft.com/office/drawing/2014/main" id="{2535C3F5-3917-11CE-FA3C-46B152BA11B0}"/>
              </a:ext>
            </a:extLst>
          </p:cNvPr>
          <p:cNvSpPr/>
          <p:nvPr/>
        </p:nvSpPr>
        <p:spPr>
          <a:xfrm>
            <a:off x="2711484" y="2352599"/>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a:t>
            </a:r>
          </a:p>
        </p:txBody>
      </p:sp>
      <p:sp>
        <p:nvSpPr>
          <p:cNvPr id="43" name="Oval 42">
            <a:extLst>
              <a:ext uri="{FF2B5EF4-FFF2-40B4-BE49-F238E27FC236}">
                <a16:creationId xmlns:a16="http://schemas.microsoft.com/office/drawing/2014/main" id="{10A6034F-3BBB-9ECD-41D2-FD483CA68091}"/>
              </a:ext>
            </a:extLst>
          </p:cNvPr>
          <p:cNvSpPr/>
          <p:nvPr/>
        </p:nvSpPr>
        <p:spPr>
          <a:xfrm>
            <a:off x="3930685" y="2352599"/>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a:t>
            </a:r>
          </a:p>
        </p:txBody>
      </p:sp>
      <p:sp>
        <p:nvSpPr>
          <p:cNvPr id="44" name="Rectangle 43">
            <a:extLst>
              <a:ext uri="{FF2B5EF4-FFF2-40B4-BE49-F238E27FC236}">
                <a16:creationId xmlns:a16="http://schemas.microsoft.com/office/drawing/2014/main" id="{F24D3CE3-6287-62DA-12EE-AA12446C52A4}"/>
              </a:ext>
            </a:extLst>
          </p:cNvPr>
          <p:cNvSpPr/>
          <p:nvPr/>
        </p:nvSpPr>
        <p:spPr>
          <a:xfrm>
            <a:off x="1348216" y="2582791"/>
            <a:ext cx="131269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Continued PT</a:t>
            </a:r>
          </a:p>
        </p:txBody>
      </p:sp>
      <p:sp>
        <p:nvSpPr>
          <p:cNvPr id="46" name="Rectangle 45">
            <a:extLst>
              <a:ext uri="{FF2B5EF4-FFF2-40B4-BE49-F238E27FC236}">
                <a16:creationId xmlns:a16="http://schemas.microsoft.com/office/drawing/2014/main" id="{E5B948BB-3A26-DD71-3414-2FA4A4F02491}"/>
              </a:ext>
            </a:extLst>
          </p:cNvPr>
          <p:cNvSpPr/>
          <p:nvPr/>
        </p:nvSpPr>
        <p:spPr>
          <a:xfrm>
            <a:off x="2711484" y="2582791"/>
            <a:ext cx="1174613"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Unfrozen</a:t>
            </a:r>
          </a:p>
        </p:txBody>
      </p:sp>
      <p:sp>
        <p:nvSpPr>
          <p:cNvPr id="47" name="Rectangle 46">
            <a:extLst>
              <a:ext uri="{FF2B5EF4-FFF2-40B4-BE49-F238E27FC236}">
                <a16:creationId xmlns:a16="http://schemas.microsoft.com/office/drawing/2014/main" id="{9CF92107-D6DA-9C27-3D4C-5F589749742F}"/>
              </a:ext>
            </a:extLst>
          </p:cNvPr>
          <p:cNvSpPr/>
          <p:nvPr/>
        </p:nvSpPr>
        <p:spPr>
          <a:xfrm>
            <a:off x="3930685" y="2582791"/>
            <a:ext cx="119258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Sentiment</a:t>
            </a:r>
          </a:p>
        </p:txBody>
      </p:sp>
      <p:sp>
        <p:nvSpPr>
          <p:cNvPr id="48" name="Rectangle 47">
            <a:extLst>
              <a:ext uri="{FF2B5EF4-FFF2-40B4-BE49-F238E27FC236}">
                <a16:creationId xmlns:a16="http://schemas.microsoft.com/office/drawing/2014/main" id="{3630C2A4-F176-08AA-3DDE-F2C5D9ADC10F}"/>
              </a:ext>
            </a:extLst>
          </p:cNvPr>
          <p:cNvSpPr/>
          <p:nvPr/>
        </p:nvSpPr>
        <p:spPr>
          <a:xfrm>
            <a:off x="5161838" y="2582791"/>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~25 models</a:t>
            </a:r>
          </a:p>
        </p:txBody>
      </p:sp>
      <p:sp>
        <p:nvSpPr>
          <p:cNvPr id="49" name="Rectangle 48">
            <a:extLst>
              <a:ext uri="{FF2B5EF4-FFF2-40B4-BE49-F238E27FC236}">
                <a16:creationId xmlns:a16="http://schemas.microsoft.com/office/drawing/2014/main" id="{B270431F-BFE6-26A2-B58B-590FF1124E54}"/>
              </a:ext>
            </a:extLst>
          </p:cNvPr>
          <p:cNvSpPr/>
          <p:nvPr/>
        </p:nvSpPr>
        <p:spPr>
          <a:xfrm>
            <a:off x="5947671" y="2582791"/>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Medium</a:t>
            </a:r>
          </a:p>
        </p:txBody>
      </p:sp>
      <p:sp>
        <p:nvSpPr>
          <p:cNvPr id="50" name="Oval 49">
            <a:extLst>
              <a:ext uri="{FF2B5EF4-FFF2-40B4-BE49-F238E27FC236}">
                <a16:creationId xmlns:a16="http://schemas.microsoft.com/office/drawing/2014/main" id="{2DD7328F-34EE-CB65-514F-769F8ECDD3EF}"/>
              </a:ext>
            </a:extLst>
          </p:cNvPr>
          <p:cNvSpPr/>
          <p:nvPr/>
        </p:nvSpPr>
        <p:spPr>
          <a:xfrm>
            <a:off x="1360861" y="2609857"/>
            <a:ext cx="252889" cy="150354"/>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51" name="Oval 50">
            <a:extLst>
              <a:ext uri="{FF2B5EF4-FFF2-40B4-BE49-F238E27FC236}">
                <a16:creationId xmlns:a16="http://schemas.microsoft.com/office/drawing/2014/main" id="{F9AC2722-708F-E60C-571D-67B8ADEA78DB}"/>
              </a:ext>
            </a:extLst>
          </p:cNvPr>
          <p:cNvSpPr/>
          <p:nvPr/>
        </p:nvSpPr>
        <p:spPr>
          <a:xfrm>
            <a:off x="2711484" y="2609857"/>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52" name="Oval 51">
            <a:extLst>
              <a:ext uri="{FF2B5EF4-FFF2-40B4-BE49-F238E27FC236}">
                <a16:creationId xmlns:a16="http://schemas.microsoft.com/office/drawing/2014/main" id="{E2F59F3F-0A93-0294-4BDA-23BBA26DEFF9}"/>
              </a:ext>
            </a:extLst>
          </p:cNvPr>
          <p:cNvSpPr/>
          <p:nvPr/>
        </p:nvSpPr>
        <p:spPr>
          <a:xfrm>
            <a:off x="3930685" y="2609857"/>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1x</a:t>
            </a:r>
          </a:p>
        </p:txBody>
      </p:sp>
      <p:sp>
        <p:nvSpPr>
          <p:cNvPr id="59" name="Rectangle 58">
            <a:extLst>
              <a:ext uri="{FF2B5EF4-FFF2-40B4-BE49-F238E27FC236}">
                <a16:creationId xmlns:a16="http://schemas.microsoft.com/office/drawing/2014/main" id="{F075F4C8-69E3-AA1F-9F96-21CFE07EBFF4}"/>
              </a:ext>
            </a:extLst>
          </p:cNvPr>
          <p:cNvSpPr/>
          <p:nvPr/>
        </p:nvSpPr>
        <p:spPr>
          <a:xfrm>
            <a:off x="1348216" y="2840049"/>
            <a:ext cx="131269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Continued PT</a:t>
            </a:r>
          </a:p>
        </p:txBody>
      </p:sp>
      <p:sp>
        <p:nvSpPr>
          <p:cNvPr id="61" name="Rectangle 60">
            <a:extLst>
              <a:ext uri="{FF2B5EF4-FFF2-40B4-BE49-F238E27FC236}">
                <a16:creationId xmlns:a16="http://schemas.microsoft.com/office/drawing/2014/main" id="{4EADDC8A-8889-8A61-DE20-4AE4D32BF836}"/>
              </a:ext>
            </a:extLst>
          </p:cNvPr>
          <p:cNvSpPr/>
          <p:nvPr/>
        </p:nvSpPr>
        <p:spPr>
          <a:xfrm>
            <a:off x="2711484" y="2840049"/>
            <a:ext cx="1174613"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Unfrozen</a:t>
            </a:r>
          </a:p>
        </p:txBody>
      </p:sp>
      <p:sp>
        <p:nvSpPr>
          <p:cNvPr id="63" name="Rectangle 62">
            <a:extLst>
              <a:ext uri="{FF2B5EF4-FFF2-40B4-BE49-F238E27FC236}">
                <a16:creationId xmlns:a16="http://schemas.microsoft.com/office/drawing/2014/main" id="{C8EF4BB1-E10B-3C3D-0896-661630453C2D}"/>
              </a:ext>
            </a:extLst>
          </p:cNvPr>
          <p:cNvSpPr/>
          <p:nvPr/>
        </p:nvSpPr>
        <p:spPr>
          <a:xfrm>
            <a:off x="3930685" y="2840049"/>
            <a:ext cx="119258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Q&amp;A</a:t>
            </a:r>
          </a:p>
        </p:txBody>
      </p:sp>
      <p:sp>
        <p:nvSpPr>
          <p:cNvPr id="64" name="Rectangle 63">
            <a:extLst>
              <a:ext uri="{FF2B5EF4-FFF2-40B4-BE49-F238E27FC236}">
                <a16:creationId xmlns:a16="http://schemas.microsoft.com/office/drawing/2014/main" id="{F4363A2D-5198-0151-8C88-DA8C6F8FC372}"/>
              </a:ext>
            </a:extLst>
          </p:cNvPr>
          <p:cNvSpPr/>
          <p:nvPr/>
        </p:nvSpPr>
        <p:spPr>
          <a:xfrm>
            <a:off x="5161838" y="2840049"/>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~25 models</a:t>
            </a:r>
          </a:p>
        </p:txBody>
      </p:sp>
      <p:sp>
        <p:nvSpPr>
          <p:cNvPr id="65" name="Rectangle 64">
            <a:extLst>
              <a:ext uri="{FF2B5EF4-FFF2-40B4-BE49-F238E27FC236}">
                <a16:creationId xmlns:a16="http://schemas.microsoft.com/office/drawing/2014/main" id="{A2ED89E5-37FD-BAF0-4370-97AD2984944D}"/>
              </a:ext>
            </a:extLst>
          </p:cNvPr>
          <p:cNvSpPr/>
          <p:nvPr/>
        </p:nvSpPr>
        <p:spPr>
          <a:xfrm>
            <a:off x="5947671" y="2840049"/>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Medium</a:t>
            </a:r>
          </a:p>
        </p:txBody>
      </p:sp>
      <p:sp>
        <p:nvSpPr>
          <p:cNvPr id="66" name="Oval 65">
            <a:extLst>
              <a:ext uri="{FF2B5EF4-FFF2-40B4-BE49-F238E27FC236}">
                <a16:creationId xmlns:a16="http://schemas.microsoft.com/office/drawing/2014/main" id="{164C2862-BE89-6318-C772-0F87B0858F59}"/>
              </a:ext>
            </a:extLst>
          </p:cNvPr>
          <p:cNvSpPr/>
          <p:nvPr/>
        </p:nvSpPr>
        <p:spPr>
          <a:xfrm>
            <a:off x="1360861" y="2867115"/>
            <a:ext cx="252889" cy="150354"/>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67" name="Oval 66">
            <a:extLst>
              <a:ext uri="{FF2B5EF4-FFF2-40B4-BE49-F238E27FC236}">
                <a16:creationId xmlns:a16="http://schemas.microsoft.com/office/drawing/2014/main" id="{44F84507-4D8D-D805-E022-049B260F4715}"/>
              </a:ext>
            </a:extLst>
          </p:cNvPr>
          <p:cNvSpPr/>
          <p:nvPr/>
        </p:nvSpPr>
        <p:spPr>
          <a:xfrm>
            <a:off x="2711484" y="2867115"/>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68" name="Oval 67">
            <a:extLst>
              <a:ext uri="{FF2B5EF4-FFF2-40B4-BE49-F238E27FC236}">
                <a16:creationId xmlns:a16="http://schemas.microsoft.com/office/drawing/2014/main" id="{2121990E-3888-4A38-462B-8DF128012BDF}"/>
              </a:ext>
            </a:extLst>
          </p:cNvPr>
          <p:cNvSpPr/>
          <p:nvPr/>
        </p:nvSpPr>
        <p:spPr>
          <a:xfrm>
            <a:off x="3930685" y="2867115"/>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1x</a:t>
            </a:r>
          </a:p>
        </p:txBody>
      </p:sp>
      <p:sp>
        <p:nvSpPr>
          <p:cNvPr id="70" name="Rectangle 69">
            <a:extLst>
              <a:ext uri="{FF2B5EF4-FFF2-40B4-BE49-F238E27FC236}">
                <a16:creationId xmlns:a16="http://schemas.microsoft.com/office/drawing/2014/main" id="{54949A0E-FD06-FDB7-A935-B10B7617BD07}"/>
              </a:ext>
            </a:extLst>
          </p:cNvPr>
          <p:cNvSpPr/>
          <p:nvPr/>
        </p:nvSpPr>
        <p:spPr>
          <a:xfrm>
            <a:off x="1348216" y="3097307"/>
            <a:ext cx="131269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Continued PT</a:t>
            </a:r>
          </a:p>
        </p:txBody>
      </p:sp>
      <p:sp>
        <p:nvSpPr>
          <p:cNvPr id="75" name="Rectangle 74">
            <a:extLst>
              <a:ext uri="{FF2B5EF4-FFF2-40B4-BE49-F238E27FC236}">
                <a16:creationId xmlns:a16="http://schemas.microsoft.com/office/drawing/2014/main" id="{B570A443-DC25-65AE-CF69-5E197EBB0092}"/>
              </a:ext>
            </a:extLst>
          </p:cNvPr>
          <p:cNvSpPr/>
          <p:nvPr/>
        </p:nvSpPr>
        <p:spPr>
          <a:xfrm>
            <a:off x="2711484" y="3097307"/>
            <a:ext cx="1174613"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Frozen</a:t>
            </a:r>
          </a:p>
        </p:txBody>
      </p:sp>
      <p:sp>
        <p:nvSpPr>
          <p:cNvPr id="76" name="Rectangle 75">
            <a:extLst>
              <a:ext uri="{FF2B5EF4-FFF2-40B4-BE49-F238E27FC236}">
                <a16:creationId xmlns:a16="http://schemas.microsoft.com/office/drawing/2014/main" id="{FDA605EC-50C4-9C22-C218-9C58E0BE2C94}"/>
              </a:ext>
            </a:extLst>
          </p:cNvPr>
          <p:cNvSpPr/>
          <p:nvPr/>
        </p:nvSpPr>
        <p:spPr>
          <a:xfrm>
            <a:off x="3930685" y="3097307"/>
            <a:ext cx="119258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Sentiment</a:t>
            </a:r>
          </a:p>
        </p:txBody>
      </p:sp>
      <p:sp>
        <p:nvSpPr>
          <p:cNvPr id="77" name="Rectangle 76">
            <a:extLst>
              <a:ext uri="{FF2B5EF4-FFF2-40B4-BE49-F238E27FC236}">
                <a16:creationId xmlns:a16="http://schemas.microsoft.com/office/drawing/2014/main" id="{798B34CE-236F-9043-2E7E-760321BE50A8}"/>
              </a:ext>
            </a:extLst>
          </p:cNvPr>
          <p:cNvSpPr/>
          <p:nvPr/>
        </p:nvSpPr>
        <p:spPr>
          <a:xfrm>
            <a:off x="5161838" y="3097307"/>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~25 models</a:t>
            </a:r>
          </a:p>
        </p:txBody>
      </p:sp>
      <p:sp>
        <p:nvSpPr>
          <p:cNvPr id="78" name="Rectangle 77">
            <a:extLst>
              <a:ext uri="{FF2B5EF4-FFF2-40B4-BE49-F238E27FC236}">
                <a16:creationId xmlns:a16="http://schemas.microsoft.com/office/drawing/2014/main" id="{14A5BC67-F871-7A64-2373-43FCD7C5E8A9}"/>
              </a:ext>
            </a:extLst>
          </p:cNvPr>
          <p:cNvSpPr/>
          <p:nvPr/>
        </p:nvSpPr>
        <p:spPr>
          <a:xfrm>
            <a:off x="5947671" y="3097307"/>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Medium</a:t>
            </a:r>
          </a:p>
        </p:txBody>
      </p:sp>
      <p:sp>
        <p:nvSpPr>
          <p:cNvPr id="79" name="Oval 78">
            <a:extLst>
              <a:ext uri="{FF2B5EF4-FFF2-40B4-BE49-F238E27FC236}">
                <a16:creationId xmlns:a16="http://schemas.microsoft.com/office/drawing/2014/main" id="{A19339B8-4C1F-241D-91F5-E933E37B63E7}"/>
              </a:ext>
            </a:extLst>
          </p:cNvPr>
          <p:cNvSpPr/>
          <p:nvPr/>
        </p:nvSpPr>
        <p:spPr>
          <a:xfrm>
            <a:off x="1360861" y="3124373"/>
            <a:ext cx="252889" cy="150354"/>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80" name="Oval 79">
            <a:extLst>
              <a:ext uri="{FF2B5EF4-FFF2-40B4-BE49-F238E27FC236}">
                <a16:creationId xmlns:a16="http://schemas.microsoft.com/office/drawing/2014/main" id="{F6A52A2D-D741-0AE6-9368-659F7D6329A4}"/>
              </a:ext>
            </a:extLst>
          </p:cNvPr>
          <p:cNvSpPr/>
          <p:nvPr/>
        </p:nvSpPr>
        <p:spPr>
          <a:xfrm>
            <a:off x="2711484" y="3124373"/>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81" name="Oval 80">
            <a:extLst>
              <a:ext uri="{FF2B5EF4-FFF2-40B4-BE49-F238E27FC236}">
                <a16:creationId xmlns:a16="http://schemas.microsoft.com/office/drawing/2014/main" id="{B6706E33-614B-4CD6-CC32-AD9F324E6ECF}"/>
              </a:ext>
            </a:extLst>
          </p:cNvPr>
          <p:cNvSpPr/>
          <p:nvPr/>
        </p:nvSpPr>
        <p:spPr>
          <a:xfrm>
            <a:off x="3930685" y="3124373"/>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1x</a:t>
            </a:r>
          </a:p>
        </p:txBody>
      </p:sp>
      <p:sp>
        <p:nvSpPr>
          <p:cNvPr id="83" name="Rectangle 82">
            <a:extLst>
              <a:ext uri="{FF2B5EF4-FFF2-40B4-BE49-F238E27FC236}">
                <a16:creationId xmlns:a16="http://schemas.microsoft.com/office/drawing/2014/main" id="{FCA2A0D8-ACAB-3BC1-4B06-42AABE661F0F}"/>
              </a:ext>
            </a:extLst>
          </p:cNvPr>
          <p:cNvSpPr/>
          <p:nvPr/>
        </p:nvSpPr>
        <p:spPr>
          <a:xfrm>
            <a:off x="1348216" y="3354565"/>
            <a:ext cx="131269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Continued PT</a:t>
            </a:r>
          </a:p>
        </p:txBody>
      </p:sp>
      <p:sp>
        <p:nvSpPr>
          <p:cNvPr id="86" name="Rectangle 85">
            <a:extLst>
              <a:ext uri="{FF2B5EF4-FFF2-40B4-BE49-F238E27FC236}">
                <a16:creationId xmlns:a16="http://schemas.microsoft.com/office/drawing/2014/main" id="{CCA1633F-400C-ECD8-A1C9-970DA3BB9130}"/>
              </a:ext>
            </a:extLst>
          </p:cNvPr>
          <p:cNvSpPr/>
          <p:nvPr/>
        </p:nvSpPr>
        <p:spPr>
          <a:xfrm>
            <a:off x="2711484" y="3354565"/>
            <a:ext cx="1174613"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Frozen</a:t>
            </a:r>
          </a:p>
        </p:txBody>
      </p:sp>
      <p:sp>
        <p:nvSpPr>
          <p:cNvPr id="88" name="Rectangle 87">
            <a:extLst>
              <a:ext uri="{FF2B5EF4-FFF2-40B4-BE49-F238E27FC236}">
                <a16:creationId xmlns:a16="http://schemas.microsoft.com/office/drawing/2014/main" id="{F4DE2F35-30B7-B46E-A0A3-42B3F8A6D652}"/>
              </a:ext>
            </a:extLst>
          </p:cNvPr>
          <p:cNvSpPr/>
          <p:nvPr/>
        </p:nvSpPr>
        <p:spPr>
          <a:xfrm>
            <a:off x="3930685" y="3354565"/>
            <a:ext cx="119258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Q&amp;A</a:t>
            </a:r>
          </a:p>
        </p:txBody>
      </p:sp>
      <p:sp>
        <p:nvSpPr>
          <p:cNvPr id="89" name="Rectangle 88">
            <a:extLst>
              <a:ext uri="{FF2B5EF4-FFF2-40B4-BE49-F238E27FC236}">
                <a16:creationId xmlns:a16="http://schemas.microsoft.com/office/drawing/2014/main" id="{6B79B038-C331-DC33-BDAE-AF46D829937A}"/>
              </a:ext>
            </a:extLst>
          </p:cNvPr>
          <p:cNvSpPr/>
          <p:nvPr/>
        </p:nvSpPr>
        <p:spPr>
          <a:xfrm>
            <a:off x="5161838" y="3354565"/>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~25 models</a:t>
            </a:r>
          </a:p>
        </p:txBody>
      </p:sp>
      <p:sp>
        <p:nvSpPr>
          <p:cNvPr id="90" name="Rectangle 89">
            <a:extLst>
              <a:ext uri="{FF2B5EF4-FFF2-40B4-BE49-F238E27FC236}">
                <a16:creationId xmlns:a16="http://schemas.microsoft.com/office/drawing/2014/main" id="{3293101E-CE4F-9C6D-DA0F-F7719D8C0A49}"/>
              </a:ext>
            </a:extLst>
          </p:cNvPr>
          <p:cNvSpPr/>
          <p:nvPr/>
        </p:nvSpPr>
        <p:spPr>
          <a:xfrm>
            <a:off x="5947671" y="3354565"/>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Medium</a:t>
            </a:r>
          </a:p>
        </p:txBody>
      </p:sp>
      <p:sp>
        <p:nvSpPr>
          <p:cNvPr id="91" name="Oval 90">
            <a:extLst>
              <a:ext uri="{FF2B5EF4-FFF2-40B4-BE49-F238E27FC236}">
                <a16:creationId xmlns:a16="http://schemas.microsoft.com/office/drawing/2014/main" id="{3C51A012-41D5-A6AF-7C14-503DBC821E19}"/>
              </a:ext>
            </a:extLst>
          </p:cNvPr>
          <p:cNvSpPr/>
          <p:nvPr/>
        </p:nvSpPr>
        <p:spPr>
          <a:xfrm>
            <a:off x="1360861" y="3381631"/>
            <a:ext cx="252889" cy="150354"/>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92" name="Oval 91">
            <a:extLst>
              <a:ext uri="{FF2B5EF4-FFF2-40B4-BE49-F238E27FC236}">
                <a16:creationId xmlns:a16="http://schemas.microsoft.com/office/drawing/2014/main" id="{770254EC-F97E-3818-B6FC-6D0DB379ECB3}"/>
              </a:ext>
            </a:extLst>
          </p:cNvPr>
          <p:cNvSpPr/>
          <p:nvPr/>
        </p:nvSpPr>
        <p:spPr>
          <a:xfrm>
            <a:off x="2711484" y="3381631"/>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93" name="Oval 92">
            <a:extLst>
              <a:ext uri="{FF2B5EF4-FFF2-40B4-BE49-F238E27FC236}">
                <a16:creationId xmlns:a16="http://schemas.microsoft.com/office/drawing/2014/main" id="{4A5D6754-117F-932B-F47F-6465A8790354}"/>
              </a:ext>
            </a:extLst>
          </p:cNvPr>
          <p:cNvSpPr/>
          <p:nvPr/>
        </p:nvSpPr>
        <p:spPr>
          <a:xfrm>
            <a:off x="3930685" y="3381631"/>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1x</a:t>
            </a:r>
          </a:p>
        </p:txBody>
      </p:sp>
      <p:sp>
        <p:nvSpPr>
          <p:cNvPr id="95" name="Rectangle 94">
            <a:extLst>
              <a:ext uri="{FF2B5EF4-FFF2-40B4-BE49-F238E27FC236}">
                <a16:creationId xmlns:a16="http://schemas.microsoft.com/office/drawing/2014/main" id="{4CFBBFDC-B12F-CA2F-66BE-CD082A272465}"/>
              </a:ext>
            </a:extLst>
          </p:cNvPr>
          <p:cNvSpPr/>
          <p:nvPr/>
        </p:nvSpPr>
        <p:spPr>
          <a:xfrm>
            <a:off x="1348216" y="3869081"/>
            <a:ext cx="131269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PT from scratch</a:t>
            </a:r>
          </a:p>
        </p:txBody>
      </p:sp>
      <p:sp>
        <p:nvSpPr>
          <p:cNvPr id="97" name="Rectangle 96">
            <a:extLst>
              <a:ext uri="{FF2B5EF4-FFF2-40B4-BE49-F238E27FC236}">
                <a16:creationId xmlns:a16="http://schemas.microsoft.com/office/drawing/2014/main" id="{0665062E-E2D8-4A34-402F-CCA7F28CA3EE}"/>
              </a:ext>
            </a:extLst>
          </p:cNvPr>
          <p:cNvSpPr/>
          <p:nvPr/>
        </p:nvSpPr>
        <p:spPr>
          <a:xfrm>
            <a:off x="2711484" y="3869081"/>
            <a:ext cx="1174613"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Unfrozen</a:t>
            </a:r>
          </a:p>
        </p:txBody>
      </p:sp>
      <p:sp>
        <p:nvSpPr>
          <p:cNvPr id="98" name="Rectangle 97">
            <a:extLst>
              <a:ext uri="{FF2B5EF4-FFF2-40B4-BE49-F238E27FC236}">
                <a16:creationId xmlns:a16="http://schemas.microsoft.com/office/drawing/2014/main" id="{A85C694A-DCBF-4ECC-D168-26351FC4113A}"/>
              </a:ext>
            </a:extLst>
          </p:cNvPr>
          <p:cNvSpPr/>
          <p:nvPr/>
        </p:nvSpPr>
        <p:spPr>
          <a:xfrm>
            <a:off x="3930685" y="3869081"/>
            <a:ext cx="119258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Q&amp;A</a:t>
            </a:r>
          </a:p>
        </p:txBody>
      </p:sp>
      <p:sp>
        <p:nvSpPr>
          <p:cNvPr id="99" name="Rectangle 98">
            <a:extLst>
              <a:ext uri="{FF2B5EF4-FFF2-40B4-BE49-F238E27FC236}">
                <a16:creationId xmlns:a16="http://schemas.microsoft.com/office/drawing/2014/main" id="{CE217E48-9D75-B061-991D-4E26A764CAC7}"/>
              </a:ext>
            </a:extLst>
          </p:cNvPr>
          <p:cNvSpPr/>
          <p:nvPr/>
        </p:nvSpPr>
        <p:spPr>
          <a:xfrm>
            <a:off x="5161838" y="3869081"/>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~25 models</a:t>
            </a:r>
          </a:p>
        </p:txBody>
      </p:sp>
      <p:sp>
        <p:nvSpPr>
          <p:cNvPr id="100" name="Rectangle 99">
            <a:extLst>
              <a:ext uri="{FF2B5EF4-FFF2-40B4-BE49-F238E27FC236}">
                <a16:creationId xmlns:a16="http://schemas.microsoft.com/office/drawing/2014/main" id="{86C7ED64-0D6F-BF79-03CC-D70BFC44B27A}"/>
              </a:ext>
            </a:extLst>
          </p:cNvPr>
          <p:cNvSpPr/>
          <p:nvPr/>
        </p:nvSpPr>
        <p:spPr>
          <a:xfrm>
            <a:off x="5947671" y="3869081"/>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Very high</a:t>
            </a:r>
          </a:p>
        </p:txBody>
      </p:sp>
      <p:sp>
        <p:nvSpPr>
          <p:cNvPr id="101" name="Oval 100">
            <a:extLst>
              <a:ext uri="{FF2B5EF4-FFF2-40B4-BE49-F238E27FC236}">
                <a16:creationId xmlns:a16="http://schemas.microsoft.com/office/drawing/2014/main" id="{75C6C7C3-BB35-AEBA-25B3-D717E7FCE52D}"/>
              </a:ext>
            </a:extLst>
          </p:cNvPr>
          <p:cNvSpPr/>
          <p:nvPr/>
        </p:nvSpPr>
        <p:spPr>
          <a:xfrm>
            <a:off x="1360861" y="3896147"/>
            <a:ext cx="252889" cy="150354"/>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1x</a:t>
            </a:r>
          </a:p>
        </p:txBody>
      </p:sp>
      <p:sp>
        <p:nvSpPr>
          <p:cNvPr id="102" name="Oval 101">
            <a:extLst>
              <a:ext uri="{FF2B5EF4-FFF2-40B4-BE49-F238E27FC236}">
                <a16:creationId xmlns:a16="http://schemas.microsoft.com/office/drawing/2014/main" id="{0AE3B15D-157A-33C7-21A0-674488443942}"/>
              </a:ext>
            </a:extLst>
          </p:cNvPr>
          <p:cNvSpPr/>
          <p:nvPr/>
        </p:nvSpPr>
        <p:spPr>
          <a:xfrm>
            <a:off x="2711484" y="3896147"/>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5x</a:t>
            </a:r>
          </a:p>
        </p:txBody>
      </p:sp>
      <p:sp>
        <p:nvSpPr>
          <p:cNvPr id="103" name="Oval 102">
            <a:extLst>
              <a:ext uri="{FF2B5EF4-FFF2-40B4-BE49-F238E27FC236}">
                <a16:creationId xmlns:a16="http://schemas.microsoft.com/office/drawing/2014/main" id="{590BF2E0-A076-EF9B-52E8-75897C420CFC}"/>
              </a:ext>
            </a:extLst>
          </p:cNvPr>
          <p:cNvSpPr/>
          <p:nvPr/>
        </p:nvSpPr>
        <p:spPr>
          <a:xfrm>
            <a:off x="3930685" y="3896147"/>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1x</a:t>
            </a:r>
          </a:p>
        </p:txBody>
      </p:sp>
      <p:sp>
        <p:nvSpPr>
          <p:cNvPr id="105" name="Rectangle 104">
            <a:extLst>
              <a:ext uri="{FF2B5EF4-FFF2-40B4-BE49-F238E27FC236}">
                <a16:creationId xmlns:a16="http://schemas.microsoft.com/office/drawing/2014/main" id="{7D541FE2-8F71-3746-FA84-15847E49DD1B}"/>
              </a:ext>
            </a:extLst>
          </p:cNvPr>
          <p:cNvSpPr/>
          <p:nvPr/>
        </p:nvSpPr>
        <p:spPr>
          <a:xfrm>
            <a:off x="1348216" y="4126346"/>
            <a:ext cx="131269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a:t>
            </a:r>
          </a:p>
        </p:txBody>
      </p:sp>
      <p:sp>
        <p:nvSpPr>
          <p:cNvPr id="107" name="Rectangle 106">
            <a:extLst>
              <a:ext uri="{FF2B5EF4-FFF2-40B4-BE49-F238E27FC236}">
                <a16:creationId xmlns:a16="http://schemas.microsoft.com/office/drawing/2014/main" id="{4CF9E7A2-800D-211F-0C18-2649B73220EE}"/>
              </a:ext>
            </a:extLst>
          </p:cNvPr>
          <p:cNvSpPr/>
          <p:nvPr/>
        </p:nvSpPr>
        <p:spPr>
          <a:xfrm>
            <a:off x="2711484" y="4126346"/>
            <a:ext cx="1174613"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a:t>
            </a:r>
          </a:p>
        </p:txBody>
      </p:sp>
      <p:sp>
        <p:nvSpPr>
          <p:cNvPr id="108" name="Rectangle 107">
            <a:extLst>
              <a:ext uri="{FF2B5EF4-FFF2-40B4-BE49-F238E27FC236}">
                <a16:creationId xmlns:a16="http://schemas.microsoft.com/office/drawing/2014/main" id="{BFBCC58E-535D-8790-3314-D0367C766989}"/>
              </a:ext>
            </a:extLst>
          </p:cNvPr>
          <p:cNvSpPr/>
          <p:nvPr/>
        </p:nvSpPr>
        <p:spPr>
          <a:xfrm>
            <a:off x="3930685" y="4126346"/>
            <a:ext cx="119258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a:t>
            </a:r>
          </a:p>
        </p:txBody>
      </p:sp>
      <p:sp>
        <p:nvSpPr>
          <p:cNvPr id="109" name="Rectangle 108">
            <a:extLst>
              <a:ext uri="{FF2B5EF4-FFF2-40B4-BE49-F238E27FC236}">
                <a16:creationId xmlns:a16="http://schemas.microsoft.com/office/drawing/2014/main" id="{17645C5F-0D2F-91D5-E0DF-1D8124164F58}"/>
              </a:ext>
            </a:extLst>
          </p:cNvPr>
          <p:cNvSpPr/>
          <p:nvPr/>
        </p:nvSpPr>
        <p:spPr>
          <a:xfrm>
            <a:off x="5161838" y="4126346"/>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~5 models</a:t>
            </a:r>
          </a:p>
        </p:txBody>
      </p:sp>
      <p:sp>
        <p:nvSpPr>
          <p:cNvPr id="110" name="Rectangle 109">
            <a:extLst>
              <a:ext uri="{FF2B5EF4-FFF2-40B4-BE49-F238E27FC236}">
                <a16:creationId xmlns:a16="http://schemas.microsoft.com/office/drawing/2014/main" id="{AE0197A7-5037-3411-418B-EE119EBDD1F4}"/>
              </a:ext>
            </a:extLst>
          </p:cNvPr>
          <p:cNvSpPr/>
          <p:nvPr/>
        </p:nvSpPr>
        <p:spPr>
          <a:xfrm>
            <a:off x="5947671" y="4126346"/>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Very high</a:t>
            </a:r>
          </a:p>
        </p:txBody>
      </p:sp>
      <p:sp>
        <p:nvSpPr>
          <p:cNvPr id="111" name="Oval 110">
            <a:extLst>
              <a:ext uri="{FF2B5EF4-FFF2-40B4-BE49-F238E27FC236}">
                <a16:creationId xmlns:a16="http://schemas.microsoft.com/office/drawing/2014/main" id="{DA19E097-6EDD-490F-1683-131C270777E6}"/>
              </a:ext>
            </a:extLst>
          </p:cNvPr>
          <p:cNvSpPr/>
          <p:nvPr/>
        </p:nvSpPr>
        <p:spPr>
          <a:xfrm>
            <a:off x="1360861" y="4153412"/>
            <a:ext cx="252889" cy="150354"/>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a:t>
            </a:r>
          </a:p>
        </p:txBody>
      </p:sp>
      <p:sp>
        <p:nvSpPr>
          <p:cNvPr id="112" name="Oval 111">
            <a:extLst>
              <a:ext uri="{FF2B5EF4-FFF2-40B4-BE49-F238E27FC236}">
                <a16:creationId xmlns:a16="http://schemas.microsoft.com/office/drawing/2014/main" id="{37B8E086-D453-CFB8-BF24-91DD892C2602}"/>
              </a:ext>
            </a:extLst>
          </p:cNvPr>
          <p:cNvSpPr/>
          <p:nvPr/>
        </p:nvSpPr>
        <p:spPr>
          <a:xfrm>
            <a:off x="2711484" y="4153412"/>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a:t>
            </a:r>
          </a:p>
        </p:txBody>
      </p:sp>
      <p:sp>
        <p:nvSpPr>
          <p:cNvPr id="113" name="Oval 112">
            <a:extLst>
              <a:ext uri="{FF2B5EF4-FFF2-40B4-BE49-F238E27FC236}">
                <a16:creationId xmlns:a16="http://schemas.microsoft.com/office/drawing/2014/main" id="{5F26CB98-51A2-36F4-FC73-DD3217F63DF9}"/>
              </a:ext>
            </a:extLst>
          </p:cNvPr>
          <p:cNvSpPr/>
          <p:nvPr/>
        </p:nvSpPr>
        <p:spPr>
          <a:xfrm>
            <a:off x="3930685" y="4153412"/>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a:t>
            </a:r>
          </a:p>
        </p:txBody>
      </p:sp>
      <p:sp>
        <p:nvSpPr>
          <p:cNvPr id="115" name="Rectangle 114">
            <a:extLst>
              <a:ext uri="{FF2B5EF4-FFF2-40B4-BE49-F238E27FC236}">
                <a16:creationId xmlns:a16="http://schemas.microsoft.com/office/drawing/2014/main" id="{17E5D835-9D3E-CA1D-613D-148F3F7DE523}"/>
              </a:ext>
            </a:extLst>
          </p:cNvPr>
          <p:cNvSpPr/>
          <p:nvPr/>
        </p:nvSpPr>
        <p:spPr>
          <a:xfrm>
            <a:off x="1348216" y="3611823"/>
            <a:ext cx="131269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a:t>
            </a:r>
          </a:p>
        </p:txBody>
      </p:sp>
      <p:sp>
        <p:nvSpPr>
          <p:cNvPr id="117" name="Rectangle 116">
            <a:extLst>
              <a:ext uri="{FF2B5EF4-FFF2-40B4-BE49-F238E27FC236}">
                <a16:creationId xmlns:a16="http://schemas.microsoft.com/office/drawing/2014/main" id="{03C66559-637B-C3D1-21CC-43C72808EAFD}"/>
              </a:ext>
            </a:extLst>
          </p:cNvPr>
          <p:cNvSpPr/>
          <p:nvPr/>
        </p:nvSpPr>
        <p:spPr>
          <a:xfrm>
            <a:off x="2711484" y="3611823"/>
            <a:ext cx="1174613"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a:t>
            </a:r>
          </a:p>
        </p:txBody>
      </p:sp>
      <p:sp>
        <p:nvSpPr>
          <p:cNvPr id="118" name="Rectangle 117">
            <a:extLst>
              <a:ext uri="{FF2B5EF4-FFF2-40B4-BE49-F238E27FC236}">
                <a16:creationId xmlns:a16="http://schemas.microsoft.com/office/drawing/2014/main" id="{2C62B147-CF40-81A1-9CAE-2B08316F71B9}"/>
              </a:ext>
            </a:extLst>
          </p:cNvPr>
          <p:cNvSpPr/>
          <p:nvPr/>
        </p:nvSpPr>
        <p:spPr>
          <a:xfrm>
            <a:off x="3930685" y="3611823"/>
            <a:ext cx="119258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306000" tIns="0" rIns="0" bIns="0" rtlCol="0" anchor="ctr"/>
          <a:lstStyle/>
          <a:p>
            <a:r>
              <a:rPr lang="en-US" sz="1000">
                <a:solidFill>
                  <a:schemeClr val="tx1"/>
                </a:solidFill>
              </a:rPr>
              <a:t>…</a:t>
            </a:r>
          </a:p>
        </p:txBody>
      </p:sp>
      <p:sp>
        <p:nvSpPr>
          <p:cNvPr id="119" name="Rectangle 118">
            <a:extLst>
              <a:ext uri="{FF2B5EF4-FFF2-40B4-BE49-F238E27FC236}">
                <a16:creationId xmlns:a16="http://schemas.microsoft.com/office/drawing/2014/main" id="{7FDFF07E-CEF5-A72D-07BB-D118F5BC5A02}"/>
              </a:ext>
            </a:extLst>
          </p:cNvPr>
          <p:cNvSpPr/>
          <p:nvPr/>
        </p:nvSpPr>
        <p:spPr>
          <a:xfrm>
            <a:off x="5161838" y="3611823"/>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~25 models</a:t>
            </a:r>
          </a:p>
        </p:txBody>
      </p:sp>
      <p:sp>
        <p:nvSpPr>
          <p:cNvPr id="120" name="Rectangle 119">
            <a:extLst>
              <a:ext uri="{FF2B5EF4-FFF2-40B4-BE49-F238E27FC236}">
                <a16:creationId xmlns:a16="http://schemas.microsoft.com/office/drawing/2014/main" id="{57364A25-BFCD-2C45-88F5-EF89E9C3E4FF}"/>
              </a:ext>
            </a:extLst>
          </p:cNvPr>
          <p:cNvSpPr/>
          <p:nvPr/>
        </p:nvSpPr>
        <p:spPr>
          <a:xfrm>
            <a:off x="5947671" y="3611823"/>
            <a:ext cx="734138"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Medium</a:t>
            </a:r>
          </a:p>
        </p:txBody>
      </p:sp>
      <p:sp>
        <p:nvSpPr>
          <p:cNvPr id="121" name="Oval 120">
            <a:extLst>
              <a:ext uri="{FF2B5EF4-FFF2-40B4-BE49-F238E27FC236}">
                <a16:creationId xmlns:a16="http://schemas.microsoft.com/office/drawing/2014/main" id="{AED6A855-2AA1-06BC-D631-3CC21C553E80}"/>
              </a:ext>
            </a:extLst>
          </p:cNvPr>
          <p:cNvSpPr/>
          <p:nvPr/>
        </p:nvSpPr>
        <p:spPr>
          <a:xfrm>
            <a:off x="1360861" y="3638889"/>
            <a:ext cx="252889" cy="150354"/>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a:t>
            </a:r>
          </a:p>
        </p:txBody>
      </p:sp>
      <p:sp>
        <p:nvSpPr>
          <p:cNvPr id="122" name="Oval 121">
            <a:extLst>
              <a:ext uri="{FF2B5EF4-FFF2-40B4-BE49-F238E27FC236}">
                <a16:creationId xmlns:a16="http://schemas.microsoft.com/office/drawing/2014/main" id="{4751A1F6-5488-265A-9C5B-6C0C1A5DB037}"/>
              </a:ext>
            </a:extLst>
          </p:cNvPr>
          <p:cNvSpPr/>
          <p:nvPr/>
        </p:nvSpPr>
        <p:spPr>
          <a:xfrm>
            <a:off x="2711484" y="3638889"/>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a:t>
            </a:r>
          </a:p>
        </p:txBody>
      </p:sp>
      <p:sp>
        <p:nvSpPr>
          <p:cNvPr id="123" name="Oval 122">
            <a:extLst>
              <a:ext uri="{FF2B5EF4-FFF2-40B4-BE49-F238E27FC236}">
                <a16:creationId xmlns:a16="http://schemas.microsoft.com/office/drawing/2014/main" id="{4AC9EEAD-CFBB-7927-11F1-6CA360E86936}"/>
              </a:ext>
            </a:extLst>
          </p:cNvPr>
          <p:cNvSpPr/>
          <p:nvPr/>
        </p:nvSpPr>
        <p:spPr>
          <a:xfrm>
            <a:off x="3930685" y="3638889"/>
            <a:ext cx="252889" cy="150354"/>
          </a:xfrm>
          <a:prstGeom prst="ellipse">
            <a:avLst/>
          </a:prstGeom>
          <a:solidFill>
            <a:srgbClr val="A98D5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bg1"/>
                </a:solidFill>
              </a:rPr>
              <a:t>…</a:t>
            </a:r>
          </a:p>
        </p:txBody>
      </p:sp>
      <p:sp>
        <p:nvSpPr>
          <p:cNvPr id="124" name="Rectangle 123">
            <a:extLst>
              <a:ext uri="{FF2B5EF4-FFF2-40B4-BE49-F238E27FC236}">
                <a16:creationId xmlns:a16="http://schemas.microsoft.com/office/drawing/2014/main" id="{88112E7E-5B9B-E758-F43C-05E99E68CFEF}"/>
              </a:ext>
            </a:extLst>
          </p:cNvPr>
          <p:cNvSpPr/>
          <p:nvPr/>
        </p:nvSpPr>
        <p:spPr>
          <a:xfrm>
            <a:off x="373062" y="2068274"/>
            <a:ext cx="933851" cy="17480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a:solidFill>
                  <a:schemeClr val="accent1"/>
                </a:solidFill>
              </a:rPr>
              <a:t>BERT-base</a:t>
            </a:r>
            <a:endParaRPr lang="en-US" sz="1000" b="1" i="1">
              <a:solidFill>
                <a:schemeClr val="accent1"/>
              </a:solidFill>
            </a:endParaRPr>
          </a:p>
        </p:txBody>
      </p:sp>
      <p:sp>
        <p:nvSpPr>
          <p:cNvPr id="125" name="Rectangle 124">
            <a:extLst>
              <a:ext uri="{FF2B5EF4-FFF2-40B4-BE49-F238E27FC236}">
                <a16:creationId xmlns:a16="http://schemas.microsoft.com/office/drawing/2014/main" id="{AB2503BB-3059-0378-15C3-4C68BC5357DC}"/>
              </a:ext>
            </a:extLst>
          </p:cNvPr>
          <p:cNvSpPr/>
          <p:nvPr/>
        </p:nvSpPr>
        <p:spPr>
          <a:xfrm>
            <a:off x="373062" y="3869088"/>
            <a:ext cx="933851" cy="4617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err="1">
                <a:solidFill>
                  <a:schemeClr val="accent1"/>
                </a:solidFill>
              </a:rPr>
              <a:t>TinyBERT</a:t>
            </a:r>
            <a:endParaRPr lang="en-US" sz="1000" b="1" i="1">
              <a:solidFill>
                <a:schemeClr val="accent1"/>
              </a:solidFill>
            </a:endParaRPr>
          </a:p>
        </p:txBody>
      </p:sp>
      <p:cxnSp>
        <p:nvCxnSpPr>
          <p:cNvPr id="127" name="Straight Connector 126">
            <a:extLst>
              <a:ext uri="{FF2B5EF4-FFF2-40B4-BE49-F238E27FC236}">
                <a16:creationId xmlns:a16="http://schemas.microsoft.com/office/drawing/2014/main" id="{4B060586-67A2-2B4F-2228-193E0CB4A7CE}"/>
              </a:ext>
            </a:extLst>
          </p:cNvPr>
          <p:cNvCxnSpPr>
            <a:cxnSpLocks/>
          </p:cNvCxnSpPr>
          <p:nvPr/>
        </p:nvCxnSpPr>
        <p:spPr>
          <a:xfrm>
            <a:off x="1348218" y="2299147"/>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87EF540-B20D-D852-96B1-ADCC5655EFBE}"/>
              </a:ext>
            </a:extLst>
          </p:cNvPr>
          <p:cNvCxnSpPr>
            <a:cxnSpLocks/>
          </p:cNvCxnSpPr>
          <p:nvPr/>
        </p:nvCxnSpPr>
        <p:spPr>
          <a:xfrm>
            <a:off x="1348218" y="2556405"/>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1FD545A-B40D-1CD5-3FE4-FFDEC5FDE830}"/>
              </a:ext>
            </a:extLst>
          </p:cNvPr>
          <p:cNvCxnSpPr>
            <a:cxnSpLocks/>
          </p:cNvCxnSpPr>
          <p:nvPr/>
        </p:nvCxnSpPr>
        <p:spPr>
          <a:xfrm>
            <a:off x="1348218" y="2813663"/>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EE4D94B-8F69-DFDC-BB78-59E833CBE8AF}"/>
              </a:ext>
            </a:extLst>
          </p:cNvPr>
          <p:cNvCxnSpPr>
            <a:cxnSpLocks/>
          </p:cNvCxnSpPr>
          <p:nvPr/>
        </p:nvCxnSpPr>
        <p:spPr>
          <a:xfrm>
            <a:off x="1348218" y="3070921"/>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2F36C05-6F5F-9654-6033-9ACA09240D6B}"/>
              </a:ext>
            </a:extLst>
          </p:cNvPr>
          <p:cNvCxnSpPr>
            <a:cxnSpLocks/>
          </p:cNvCxnSpPr>
          <p:nvPr/>
        </p:nvCxnSpPr>
        <p:spPr>
          <a:xfrm>
            <a:off x="1348218" y="3328179"/>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EAB34EB-D4A9-D42F-4224-CAA006A5907D}"/>
              </a:ext>
            </a:extLst>
          </p:cNvPr>
          <p:cNvCxnSpPr>
            <a:cxnSpLocks/>
          </p:cNvCxnSpPr>
          <p:nvPr/>
        </p:nvCxnSpPr>
        <p:spPr>
          <a:xfrm>
            <a:off x="1348218" y="3585437"/>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7F0E75E-4EC2-2242-6F09-B4D854B1F631}"/>
              </a:ext>
            </a:extLst>
          </p:cNvPr>
          <p:cNvCxnSpPr>
            <a:cxnSpLocks/>
          </p:cNvCxnSpPr>
          <p:nvPr/>
        </p:nvCxnSpPr>
        <p:spPr>
          <a:xfrm>
            <a:off x="358775" y="3842695"/>
            <a:ext cx="6323034"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0C88182-A4E2-C827-FD2F-95A7170EE7D5}"/>
              </a:ext>
            </a:extLst>
          </p:cNvPr>
          <p:cNvCxnSpPr>
            <a:cxnSpLocks/>
          </p:cNvCxnSpPr>
          <p:nvPr/>
        </p:nvCxnSpPr>
        <p:spPr>
          <a:xfrm>
            <a:off x="1348218" y="4099953"/>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E0C0E9FD-427E-EE4C-772B-59A3D031A9F3}"/>
              </a:ext>
            </a:extLst>
          </p:cNvPr>
          <p:cNvSpPr/>
          <p:nvPr/>
        </p:nvSpPr>
        <p:spPr>
          <a:xfrm>
            <a:off x="276225" y="2560707"/>
            <a:ext cx="6425305" cy="510153"/>
          </a:xfrm>
          <a:prstGeom prst="rect">
            <a:avLst/>
          </a:prstGeom>
          <a:noFill/>
          <a:ln w="12700" cap="flat" cmpd="sng" algn="ctr">
            <a:solidFill>
              <a:schemeClr val="accent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38B1F66A-B61A-FDD3-D422-E2B6A09A9497}"/>
              </a:ext>
            </a:extLst>
          </p:cNvPr>
          <p:cNvSpPr/>
          <p:nvPr/>
        </p:nvSpPr>
        <p:spPr>
          <a:xfrm>
            <a:off x="142875" y="2400631"/>
            <a:ext cx="266700" cy="266700"/>
          </a:xfrm>
          <a:prstGeom prst="ellipse">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t>
            </a:r>
          </a:p>
        </p:txBody>
      </p:sp>
    </p:spTree>
    <p:extLst>
      <p:ext uri="{BB962C8B-B14F-4D97-AF65-F5344CB8AC3E}">
        <p14:creationId xmlns:p14="http://schemas.microsoft.com/office/powerpoint/2010/main" val="3567683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9FB365A-720F-996F-5FFC-6DF1D08C24B4}"/>
              </a:ext>
            </a:extLst>
          </p:cNvPr>
          <p:cNvGraphicFramePr>
            <a:graphicFrameLocks noChangeAspect="1"/>
          </p:cNvGraphicFramePr>
          <p:nvPr>
            <p:custDataLst>
              <p:tags r:id="rId1"/>
            </p:custDataLst>
            <p:extLst>
              <p:ext uri="{D42A27DB-BD31-4B8C-83A1-F6EECF244321}">
                <p14:modId xmlns:p14="http://schemas.microsoft.com/office/powerpoint/2010/main" val="134702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6" name="think-cell data - do not delete" hidden="1">
                        <a:extLst>
                          <a:ext uri="{FF2B5EF4-FFF2-40B4-BE49-F238E27FC236}">
                            <a16:creationId xmlns:a16="http://schemas.microsoft.com/office/drawing/2014/main" id="{F9FB365A-720F-996F-5FFC-6DF1D08C24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B6F66B9-1261-FCBB-5FF9-96CD551AC441}"/>
              </a:ext>
            </a:extLst>
          </p:cNvPr>
          <p:cNvSpPr>
            <a:spLocks noGrp="1"/>
          </p:cNvSpPr>
          <p:nvPr>
            <p:ph type="title"/>
          </p:nvPr>
        </p:nvSpPr>
        <p:spPr/>
        <p:txBody>
          <a:bodyPr vert="horz"/>
          <a:lstStyle/>
          <a:p>
            <a:r>
              <a:rPr lang="en-US"/>
              <a:t>… and derived a variety of options to be evaluated</a:t>
            </a:r>
          </a:p>
        </p:txBody>
      </p:sp>
      <p:sp>
        <p:nvSpPr>
          <p:cNvPr id="4" name="Slide Number Placeholder 3">
            <a:extLst>
              <a:ext uri="{FF2B5EF4-FFF2-40B4-BE49-F238E27FC236}">
                <a16:creationId xmlns:a16="http://schemas.microsoft.com/office/drawing/2014/main" id="{173BA79F-CCBA-D1A0-3EB1-A4B69C9C3A1B}"/>
              </a:ext>
            </a:extLst>
          </p:cNvPr>
          <p:cNvSpPr>
            <a:spLocks noGrp="1"/>
          </p:cNvSpPr>
          <p:nvPr>
            <p:ph type="sldNum" sz="quarter" idx="12"/>
          </p:nvPr>
        </p:nvSpPr>
        <p:spPr/>
        <p:txBody>
          <a:bodyPr/>
          <a:lstStyle/>
          <a:p>
            <a:fld id="{7559FC98-AF75-4A00-A03C-DF9FEBF6BCB9}" type="slidenum">
              <a:rPr lang="en-GB" smtClean="0"/>
              <a:pPr/>
              <a:t>32</a:t>
            </a:fld>
            <a:endParaRPr lang="en-GB"/>
          </a:p>
        </p:txBody>
      </p:sp>
      <p:sp>
        <p:nvSpPr>
          <p:cNvPr id="7" name="Rectangle: Rounded Corners 6">
            <a:extLst>
              <a:ext uri="{FF2B5EF4-FFF2-40B4-BE49-F238E27FC236}">
                <a16:creationId xmlns:a16="http://schemas.microsoft.com/office/drawing/2014/main" id="{81DACC1C-C8A5-3768-3B12-5BD0A8A5FC52}"/>
              </a:ext>
            </a:extLst>
          </p:cNvPr>
          <p:cNvSpPr/>
          <p:nvPr/>
        </p:nvSpPr>
        <p:spPr>
          <a:xfrm>
            <a:off x="583862" y="2185506"/>
            <a:ext cx="1480115" cy="182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BERT</a:t>
            </a:r>
          </a:p>
        </p:txBody>
      </p:sp>
      <p:sp>
        <p:nvSpPr>
          <p:cNvPr id="8" name="Rectangle: Rounded Corners 7">
            <a:extLst>
              <a:ext uri="{FF2B5EF4-FFF2-40B4-BE49-F238E27FC236}">
                <a16:creationId xmlns:a16="http://schemas.microsoft.com/office/drawing/2014/main" id="{9DD458A3-BCF7-D4B6-ACCB-EA0413BAB68A}"/>
              </a:ext>
            </a:extLst>
          </p:cNvPr>
          <p:cNvSpPr/>
          <p:nvPr/>
        </p:nvSpPr>
        <p:spPr>
          <a:xfrm>
            <a:off x="583862" y="3695545"/>
            <a:ext cx="1480115" cy="182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t>TinyBERT</a:t>
            </a:r>
            <a:endParaRPr lang="en-US" sz="1100"/>
          </a:p>
        </p:txBody>
      </p:sp>
      <p:sp>
        <p:nvSpPr>
          <p:cNvPr id="9" name="Rectangle: Rounded Corners 8">
            <a:extLst>
              <a:ext uri="{FF2B5EF4-FFF2-40B4-BE49-F238E27FC236}">
                <a16:creationId xmlns:a16="http://schemas.microsoft.com/office/drawing/2014/main" id="{E0146B14-9CD5-0D92-0367-B879860813A4}"/>
              </a:ext>
            </a:extLst>
          </p:cNvPr>
          <p:cNvSpPr/>
          <p:nvPr/>
        </p:nvSpPr>
        <p:spPr>
          <a:xfrm>
            <a:off x="583862" y="4220704"/>
            <a:ext cx="1480115" cy="1828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t>
            </a:r>
          </a:p>
        </p:txBody>
      </p:sp>
      <p:sp>
        <p:nvSpPr>
          <p:cNvPr id="19" name="Rectangle: Rounded Corners 18">
            <a:extLst>
              <a:ext uri="{FF2B5EF4-FFF2-40B4-BE49-F238E27FC236}">
                <a16:creationId xmlns:a16="http://schemas.microsoft.com/office/drawing/2014/main" id="{B6BAA3FE-8D88-AC67-C6D0-8716D09654C4}"/>
              </a:ext>
            </a:extLst>
          </p:cNvPr>
          <p:cNvSpPr/>
          <p:nvPr/>
        </p:nvSpPr>
        <p:spPr>
          <a:xfrm>
            <a:off x="2749248" y="1806615"/>
            <a:ext cx="1480115" cy="18282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bg2"/>
                </a:solidFill>
              </a:rPr>
              <a:t>PT from scratch</a:t>
            </a:r>
          </a:p>
        </p:txBody>
      </p:sp>
      <p:sp>
        <p:nvSpPr>
          <p:cNvPr id="21" name="Rectangle: Rounded Corners 20">
            <a:extLst>
              <a:ext uri="{FF2B5EF4-FFF2-40B4-BE49-F238E27FC236}">
                <a16:creationId xmlns:a16="http://schemas.microsoft.com/office/drawing/2014/main" id="{2578CF52-C990-2106-A6CF-97C07A9B24F0}"/>
              </a:ext>
            </a:extLst>
          </p:cNvPr>
          <p:cNvSpPr/>
          <p:nvPr/>
        </p:nvSpPr>
        <p:spPr>
          <a:xfrm>
            <a:off x="4914636" y="1629296"/>
            <a:ext cx="1480115" cy="182829"/>
          </a:xfrm>
          <a:prstGeom prst="roundRect">
            <a:avLst/>
          </a:prstGeom>
          <a:solidFill>
            <a:srgbClr val="A98D55"/>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Unfreeze TF layers</a:t>
            </a:r>
          </a:p>
        </p:txBody>
      </p:sp>
      <p:sp>
        <p:nvSpPr>
          <p:cNvPr id="23" name="Rectangle: Rounded Corners 22">
            <a:extLst>
              <a:ext uri="{FF2B5EF4-FFF2-40B4-BE49-F238E27FC236}">
                <a16:creationId xmlns:a16="http://schemas.microsoft.com/office/drawing/2014/main" id="{074F858C-2EE4-A24D-D4D2-C031DA887181}"/>
              </a:ext>
            </a:extLst>
          </p:cNvPr>
          <p:cNvSpPr/>
          <p:nvPr/>
        </p:nvSpPr>
        <p:spPr>
          <a:xfrm>
            <a:off x="4914636" y="1983934"/>
            <a:ext cx="1480115" cy="182829"/>
          </a:xfrm>
          <a:prstGeom prst="roundRect">
            <a:avLst/>
          </a:prstGeom>
          <a:solidFill>
            <a:srgbClr val="A98D55"/>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Freeze TF layers</a:t>
            </a:r>
          </a:p>
        </p:txBody>
      </p:sp>
      <p:sp>
        <p:nvSpPr>
          <p:cNvPr id="115" name="Rectangle: Rounded Corners 114">
            <a:extLst>
              <a:ext uri="{FF2B5EF4-FFF2-40B4-BE49-F238E27FC236}">
                <a16:creationId xmlns:a16="http://schemas.microsoft.com/office/drawing/2014/main" id="{0BC3CD17-761C-8BDC-B816-869A92113330}"/>
              </a:ext>
            </a:extLst>
          </p:cNvPr>
          <p:cNvSpPr/>
          <p:nvPr/>
        </p:nvSpPr>
        <p:spPr>
          <a:xfrm>
            <a:off x="2749248" y="2564397"/>
            <a:ext cx="1480116" cy="18282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bg2"/>
                </a:solidFill>
              </a:rPr>
              <a:t>Continued pre-training</a:t>
            </a:r>
          </a:p>
        </p:txBody>
      </p:sp>
      <p:sp>
        <p:nvSpPr>
          <p:cNvPr id="130" name="Rectangle: Rounded Corners 129">
            <a:extLst>
              <a:ext uri="{FF2B5EF4-FFF2-40B4-BE49-F238E27FC236}">
                <a16:creationId xmlns:a16="http://schemas.microsoft.com/office/drawing/2014/main" id="{AA2EF61A-FE4C-D5BA-5095-610DC2D372FF}"/>
              </a:ext>
            </a:extLst>
          </p:cNvPr>
          <p:cNvSpPr/>
          <p:nvPr/>
        </p:nvSpPr>
        <p:spPr>
          <a:xfrm>
            <a:off x="4914636" y="2387784"/>
            <a:ext cx="1480115" cy="182829"/>
          </a:xfrm>
          <a:prstGeom prst="roundRect">
            <a:avLst/>
          </a:prstGeom>
          <a:solidFill>
            <a:srgbClr val="A98D55"/>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Unfreeze TF layers</a:t>
            </a:r>
          </a:p>
        </p:txBody>
      </p:sp>
      <p:sp>
        <p:nvSpPr>
          <p:cNvPr id="131" name="Rectangle: Rounded Corners 130">
            <a:extLst>
              <a:ext uri="{FF2B5EF4-FFF2-40B4-BE49-F238E27FC236}">
                <a16:creationId xmlns:a16="http://schemas.microsoft.com/office/drawing/2014/main" id="{883CBC5F-546A-593F-1F58-370C4B5BD677}"/>
              </a:ext>
            </a:extLst>
          </p:cNvPr>
          <p:cNvSpPr/>
          <p:nvPr/>
        </p:nvSpPr>
        <p:spPr>
          <a:xfrm>
            <a:off x="4914636" y="2741010"/>
            <a:ext cx="1480115" cy="182829"/>
          </a:xfrm>
          <a:prstGeom prst="roundRect">
            <a:avLst/>
          </a:prstGeom>
          <a:solidFill>
            <a:srgbClr val="A98D55"/>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Freeze TF layers</a:t>
            </a:r>
          </a:p>
        </p:txBody>
      </p:sp>
      <p:sp>
        <p:nvSpPr>
          <p:cNvPr id="161" name="Rectangle: Rounded Corners 160">
            <a:extLst>
              <a:ext uri="{FF2B5EF4-FFF2-40B4-BE49-F238E27FC236}">
                <a16:creationId xmlns:a16="http://schemas.microsoft.com/office/drawing/2014/main" id="{28AABD4E-E73C-C982-D880-90DF0F4A78FA}"/>
              </a:ext>
            </a:extLst>
          </p:cNvPr>
          <p:cNvSpPr/>
          <p:nvPr/>
        </p:nvSpPr>
        <p:spPr>
          <a:xfrm>
            <a:off x="4914636" y="3144314"/>
            <a:ext cx="1480115" cy="182829"/>
          </a:xfrm>
          <a:prstGeom prst="roundRect">
            <a:avLst/>
          </a:prstGeom>
          <a:solidFill>
            <a:srgbClr val="A98D55"/>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a:t>
            </a:r>
          </a:p>
        </p:txBody>
      </p:sp>
      <p:sp>
        <p:nvSpPr>
          <p:cNvPr id="162" name="Rectangle: Rounded Corners 161">
            <a:extLst>
              <a:ext uri="{FF2B5EF4-FFF2-40B4-BE49-F238E27FC236}">
                <a16:creationId xmlns:a16="http://schemas.microsoft.com/office/drawing/2014/main" id="{6176E671-A688-2567-B3F0-67CED83AAE66}"/>
              </a:ext>
            </a:extLst>
          </p:cNvPr>
          <p:cNvSpPr/>
          <p:nvPr/>
        </p:nvSpPr>
        <p:spPr>
          <a:xfrm>
            <a:off x="4914636" y="3497541"/>
            <a:ext cx="1480115" cy="182829"/>
          </a:xfrm>
          <a:prstGeom prst="roundRect">
            <a:avLst/>
          </a:prstGeom>
          <a:solidFill>
            <a:srgbClr val="A98D55"/>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a:t>
            </a:r>
          </a:p>
        </p:txBody>
      </p:sp>
      <p:sp>
        <p:nvSpPr>
          <p:cNvPr id="163" name="Rectangle: Rounded Corners 162">
            <a:extLst>
              <a:ext uri="{FF2B5EF4-FFF2-40B4-BE49-F238E27FC236}">
                <a16:creationId xmlns:a16="http://schemas.microsoft.com/office/drawing/2014/main" id="{A073E162-6B7B-F8B7-E300-1D3049507BB4}"/>
              </a:ext>
            </a:extLst>
          </p:cNvPr>
          <p:cNvSpPr/>
          <p:nvPr/>
        </p:nvSpPr>
        <p:spPr>
          <a:xfrm>
            <a:off x="2749248" y="4070163"/>
            <a:ext cx="1480115" cy="18282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rPr>
              <a:t>PT from scratch</a:t>
            </a:r>
          </a:p>
        </p:txBody>
      </p:sp>
      <p:grpSp>
        <p:nvGrpSpPr>
          <p:cNvPr id="175" name="Group 174">
            <a:extLst>
              <a:ext uri="{FF2B5EF4-FFF2-40B4-BE49-F238E27FC236}">
                <a16:creationId xmlns:a16="http://schemas.microsoft.com/office/drawing/2014/main" id="{C518BA66-8EDF-EE7C-C1C6-6D66D2341F2E}"/>
              </a:ext>
            </a:extLst>
          </p:cNvPr>
          <p:cNvGrpSpPr/>
          <p:nvPr/>
        </p:nvGrpSpPr>
        <p:grpSpPr>
          <a:xfrm>
            <a:off x="7080023" y="1575838"/>
            <a:ext cx="1480115" cy="289744"/>
            <a:chOff x="7277234" y="1575838"/>
            <a:chExt cx="1480115" cy="289744"/>
          </a:xfrm>
        </p:grpSpPr>
        <p:sp>
          <p:nvSpPr>
            <p:cNvPr id="15" name="Rectangle: Rounded Corners 14">
              <a:extLst>
                <a:ext uri="{FF2B5EF4-FFF2-40B4-BE49-F238E27FC236}">
                  <a16:creationId xmlns:a16="http://schemas.microsoft.com/office/drawing/2014/main" id="{D34DE05B-FBCB-6F72-6104-1947C8C1C7B3}"/>
                </a:ext>
              </a:extLst>
            </p:cNvPr>
            <p:cNvSpPr/>
            <p:nvPr/>
          </p:nvSpPr>
          <p:spPr>
            <a:xfrm>
              <a:off x="7277234" y="1575838"/>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Sentiment Analysis</a:t>
              </a:r>
            </a:p>
          </p:txBody>
        </p:sp>
        <p:sp>
          <p:nvSpPr>
            <p:cNvPr id="16" name="Rectangle: Rounded Corners 15">
              <a:extLst>
                <a:ext uri="{FF2B5EF4-FFF2-40B4-BE49-F238E27FC236}">
                  <a16:creationId xmlns:a16="http://schemas.microsoft.com/office/drawing/2014/main" id="{99DECDC3-E239-74E1-00D3-DCD885E680D7}"/>
                </a:ext>
              </a:extLst>
            </p:cNvPr>
            <p:cNvSpPr/>
            <p:nvPr/>
          </p:nvSpPr>
          <p:spPr>
            <a:xfrm>
              <a:off x="7277234" y="1741084"/>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Question Answering</a:t>
              </a:r>
            </a:p>
          </p:txBody>
        </p:sp>
      </p:grpSp>
      <p:grpSp>
        <p:nvGrpSpPr>
          <p:cNvPr id="176" name="Group 175">
            <a:extLst>
              <a:ext uri="{FF2B5EF4-FFF2-40B4-BE49-F238E27FC236}">
                <a16:creationId xmlns:a16="http://schemas.microsoft.com/office/drawing/2014/main" id="{D8729551-3456-1CE2-0B17-A8F39BB2698F}"/>
              </a:ext>
            </a:extLst>
          </p:cNvPr>
          <p:cNvGrpSpPr/>
          <p:nvPr/>
        </p:nvGrpSpPr>
        <p:grpSpPr>
          <a:xfrm>
            <a:off x="7080023" y="1933613"/>
            <a:ext cx="1480115" cy="283471"/>
            <a:chOff x="7277234" y="1933613"/>
            <a:chExt cx="1480115" cy="283471"/>
          </a:xfrm>
        </p:grpSpPr>
        <p:sp>
          <p:nvSpPr>
            <p:cNvPr id="28" name="Rectangle: Rounded Corners 27">
              <a:extLst>
                <a:ext uri="{FF2B5EF4-FFF2-40B4-BE49-F238E27FC236}">
                  <a16:creationId xmlns:a16="http://schemas.microsoft.com/office/drawing/2014/main" id="{8B4F8AB7-742A-8725-8774-8BA41F1A2F85}"/>
                </a:ext>
              </a:extLst>
            </p:cNvPr>
            <p:cNvSpPr/>
            <p:nvPr/>
          </p:nvSpPr>
          <p:spPr>
            <a:xfrm>
              <a:off x="7277234" y="1933613"/>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Sentiment Analysis</a:t>
              </a:r>
            </a:p>
          </p:txBody>
        </p:sp>
        <p:sp>
          <p:nvSpPr>
            <p:cNvPr id="29" name="Rectangle: Rounded Corners 28">
              <a:extLst>
                <a:ext uri="{FF2B5EF4-FFF2-40B4-BE49-F238E27FC236}">
                  <a16:creationId xmlns:a16="http://schemas.microsoft.com/office/drawing/2014/main" id="{5E4C5FB8-A52E-7FFE-8ACE-B1CAF7524ED0}"/>
                </a:ext>
              </a:extLst>
            </p:cNvPr>
            <p:cNvSpPr/>
            <p:nvPr/>
          </p:nvSpPr>
          <p:spPr>
            <a:xfrm>
              <a:off x="7277234" y="2092586"/>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Question Answering</a:t>
              </a:r>
            </a:p>
          </p:txBody>
        </p:sp>
      </p:grpSp>
      <p:grpSp>
        <p:nvGrpSpPr>
          <p:cNvPr id="177" name="Group 176">
            <a:extLst>
              <a:ext uri="{FF2B5EF4-FFF2-40B4-BE49-F238E27FC236}">
                <a16:creationId xmlns:a16="http://schemas.microsoft.com/office/drawing/2014/main" id="{4896F7EA-15AD-A03C-6CB0-93EE81EA6BE3}"/>
              </a:ext>
            </a:extLst>
          </p:cNvPr>
          <p:cNvGrpSpPr/>
          <p:nvPr/>
        </p:nvGrpSpPr>
        <p:grpSpPr>
          <a:xfrm>
            <a:off x="7080023" y="2337462"/>
            <a:ext cx="1480115" cy="283472"/>
            <a:chOff x="7277234" y="2337462"/>
            <a:chExt cx="1480115" cy="283472"/>
          </a:xfrm>
        </p:grpSpPr>
        <p:sp>
          <p:nvSpPr>
            <p:cNvPr id="142" name="Rectangle: Rounded Corners 141">
              <a:extLst>
                <a:ext uri="{FF2B5EF4-FFF2-40B4-BE49-F238E27FC236}">
                  <a16:creationId xmlns:a16="http://schemas.microsoft.com/office/drawing/2014/main" id="{8F704578-D453-B7FA-D4B2-D1E8CDBF8348}"/>
                </a:ext>
              </a:extLst>
            </p:cNvPr>
            <p:cNvSpPr/>
            <p:nvPr/>
          </p:nvSpPr>
          <p:spPr>
            <a:xfrm>
              <a:off x="7277234" y="2337462"/>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sp>
          <p:nvSpPr>
            <p:cNvPr id="143" name="Rectangle: Rounded Corners 142">
              <a:extLst>
                <a:ext uri="{FF2B5EF4-FFF2-40B4-BE49-F238E27FC236}">
                  <a16:creationId xmlns:a16="http://schemas.microsoft.com/office/drawing/2014/main" id="{D3614A9C-D6B3-B9B1-0BE3-22076D1C880E}"/>
                </a:ext>
              </a:extLst>
            </p:cNvPr>
            <p:cNvSpPr/>
            <p:nvPr/>
          </p:nvSpPr>
          <p:spPr>
            <a:xfrm>
              <a:off x="7277234" y="2496436"/>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grpSp>
      <p:grpSp>
        <p:nvGrpSpPr>
          <p:cNvPr id="178" name="Group 177">
            <a:extLst>
              <a:ext uri="{FF2B5EF4-FFF2-40B4-BE49-F238E27FC236}">
                <a16:creationId xmlns:a16="http://schemas.microsoft.com/office/drawing/2014/main" id="{CA89ABDA-DBFB-2A98-A5CA-BCDDC60969B3}"/>
              </a:ext>
            </a:extLst>
          </p:cNvPr>
          <p:cNvGrpSpPr/>
          <p:nvPr/>
        </p:nvGrpSpPr>
        <p:grpSpPr>
          <a:xfrm>
            <a:off x="7080023" y="2690689"/>
            <a:ext cx="1480115" cy="283471"/>
            <a:chOff x="7277234" y="2690689"/>
            <a:chExt cx="1480115" cy="283471"/>
          </a:xfrm>
        </p:grpSpPr>
        <p:sp>
          <p:nvSpPr>
            <p:cNvPr id="144" name="Rectangle: Rounded Corners 143">
              <a:extLst>
                <a:ext uri="{FF2B5EF4-FFF2-40B4-BE49-F238E27FC236}">
                  <a16:creationId xmlns:a16="http://schemas.microsoft.com/office/drawing/2014/main" id="{5D1AC274-EFD9-1365-806B-038FA0C97F2D}"/>
                </a:ext>
              </a:extLst>
            </p:cNvPr>
            <p:cNvSpPr/>
            <p:nvPr/>
          </p:nvSpPr>
          <p:spPr>
            <a:xfrm>
              <a:off x="7277234" y="2690689"/>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sp>
          <p:nvSpPr>
            <p:cNvPr id="145" name="Rectangle: Rounded Corners 144">
              <a:extLst>
                <a:ext uri="{FF2B5EF4-FFF2-40B4-BE49-F238E27FC236}">
                  <a16:creationId xmlns:a16="http://schemas.microsoft.com/office/drawing/2014/main" id="{DBA4D70E-591D-6C59-F12A-0C7F3A2AE827}"/>
                </a:ext>
              </a:extLst>
            </p:cNvPr>
            <p:cNvSpPr/>
            <p:nvPr/>
          </p:nvSpPr>
          <p:spPr>
            <a:xfrm>
              <a:off x="7277234" y="2849662"/>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grpSp>
      <p:grpSp>
        <p:nvGrpSpPr>
          <p:cNvPr id="179" name="Group 178">
            <a:extLst>
              <a:ext uri="{FF2B5EF4-FFF2-40B4-BE49-F238E27FC236}">
                <a16:creationId xmlns:a16="http://schemas.microsoft.com/office/drawing/2014/main" id="{FFED5092-2D87-4598-27B4-D55A732465BF}"/>
              </a:ext>
            </a:extLst>
          </p:cNvPr>
          <p:cNvGrpSpPr/>
          <p:nvPr/>
        </p:nvGrpSpPr>
        <p:grpSpPr>
          <a:xfrm>
            <a:off x="7080023" y="3093993"/>
            <a:ext cx="1480115" cy="283471"/>
            <a:chOff x="7277234" y="3093993"/>
            <a:chExt cx="1480115" cy="283471"/>
          </a:xfrm>
        </p:grpSpPr>
        <p:sp>
          <p:nvSpPr>
            <p:cNvPr id="146" name="Rectangle: Rounded Corners 145">
              <a:extLst>
                <a:ext uri="{FF2B5EF4-FFF2-40B4-BE49-F238E27FC236}">
                  <a16:creationId xmlns:a16="http://schemas.microsoft.com/office/drawing/2014/main" id="{4F973925-718E-F301-DAC8-F000AF1211E1}"/>
                </a:ext>
              </a:extLst>
            </p:cNvPr>
            <p:cNvSpPr/>
            <p:nvPr/>
          </p:nvSpPr>
          <p:spPr>
            <a:xfrm>
              <a:off x="7277234" y="3093993"/>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sp>
          <p:nvSpPr>
            <p:cNvPr id="147" name="Rectangle: Rounded Corners 146">
              <a:extLst>
                <a:ext uri="{FF2B5EF4-FFF2-40B4-BE49-F238E27FC236}">
                  <a16:creationId xmlns:a16="http://schemas.microsoft.com/office/drawing/2014/main" id="{1D936563-5283-90C5-B8A4-7317B56EF662}"/>
                </a:ext>
              </a:extLst>
            </p:cNvPr>
            <p:cNvSpPr/>
            <p:nvPr/>
          </p:nvSpPr>
          <p:spPr>
            <a:xfrm>
              <a:off x="7277234" y="3252966"/>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grpSp>
      <p:grpSp>
        <p:nvGrpSpPr>
          <p:cNvPr id="180" name="Group 179">
            <a:extLst>
              <a:ext uri="{FF2B5EF4-FFF2-40B4-BE49-F238E27FC236}">
                <a16:creationId xmlns:a16="http://schemas.microsoft.com/office/drawing/2014/main" id="{17545042-E4F7-6B08-B7D7-21EC6D659DD6}"/>
              </a:ext>
            </a:extLst>
          </p:cNvPr>
          <p:cNvGrpSpPr/>
          <p:nvPr/>
        </p:nvGrpSpPr>
        <p:grpSpPr>
          <a:xfrm>
            <a:off x="7080023" y="3447220"/>
            <a:ext cx="1480115" cy="283471"/>
            <a:chOff x="7277234" y="3447220"/>
            <a:chExt cx="1480115" cy="283471"/>
          </a:xfrm>
        </p:grpSpPr>
        <p:sp>
          <p:nvSpPr>
            <p:cNvPr id="148" name="Rectangle: Rounded Corners 147">
              <a:extLst>
                <a:ext uri="{FF2B5EF4-FFF2-40B4-BE49-F238E27FC236}">
                  <a16:creationId xmlns:a16="http://schemas.microsoft.com/office/drawing/2014/main" id="{414927D0-D3A9-2442-6E11-0445E6BDBAB1}"/>
                </a:ext>
              </a:extLst>
            </p:cNvPr>
            <p:cNvSpPr/>
            <p:nvPr/>
          </p:nvSpPr>
          <p:spPr>
            <a:xfrm>
              <a:off x="7277234" y="3447220"/>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sp>
          <p:nvSpPr>
            <p:cNvPr id="149" name="Rectangle: Rounded Corners 148">
              <a:extLst>
                <a:ext uri="{FF2B5EF4-FFF2-40B4-BE49-F238E27FC236}">
                  <a16:creationId xmlns:a16="http://schemas.microsoft.com/office/drawing/2014/main" id="{C27C8823-7F06-79E2-B7B9-8CFF304924A2}"/>
                </a:ext>
              </a:extLst>
            </p:cNvPr>
            <p:cNvSpPr/>
            <p:nvPr/>
          </p:nvSpPr>
          <p:spPr>
            <a:xfrm>
              <a:off x="7277234" y="3606193"/>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grpSp>
      <p:grpSp>
        <p:nvGrpSpPr>
          <p:cNvPr id="181" name="Group 180">
            <a:extLst>
              <a:ext uri="{FF2B5EF4-FFF2-40B4-BE49-F238E27FC236}">
                <a16:creationId xmlns:a16="http://schemas.microsoft.com/office/drawing/2014/main" id="{5B3141AF-79E0-D409-2BF2-FF74C08177F1}"/>
              </a:ext>
            </a:extLst>
          </p:cNvPr>
          <p:cNvGrpSpPr/>
          <p:nvPr/>
        </p:nvGrpSpPr>
        <p:grpSpPr>
          <a:xfrm>
            <a:off x="7080023" y="3843228"/>
            <a:ext cx="1480115" cy="283471"/>
            <a:chOff x="7277234" y="3843228"/>
            <a:chExt cx="1480115" cy="283471"/>
          </a:xfrm>
        </p:grpSpPr>
        <p:sp>
          <p:nvSpPr>
            <p:cNvPr id="170" name="Rectangle: Rounded Corners 169">
              <a:extLst>
                <a:ext uri="{FF2B5EF4-FFF2-40B4-BE49-F238E27FC236}">
                  <a16:creationId xmlns:a16="http://schemas.microsoft.com/office/drawing/2014/main" id="{CC500975-987F-1239-483A-9131A7BC7113}"/>
                </a:ext>
              </a:extLst>
            </p:cNvPr>
            <p:cNvSpPr/>
            <p:nvPr/>
          </p:nvSpPr>
          <p:spPr>
            <a:xfrm>
              <a:off x="7277234" y="3843228"/>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sp>
          <p:nvSpPr>
            <p:cNvPr id="171" name="Rectangle: Rounded Corners 170">
              <a:extLst>
                <a:ext uri="{FF2B5EF4-FFF2-40B4-BE49-F238E27FC236}">
                  <a16:creationId xmlns:a16="http://schemas.microsoft.com/office/drawing/2014/main" id="{3A100298-0E2A-CBD1-F09A-712352978D5D}"/>
                </a:ext>
              </a:extLst>
            </p:cNvPr>
            <p:cNvSpPr/>
            <p:nvPr/>
          </p:nvSpPr>
          <p:spPr>
            <a:xfrm>
              <a:off x="7277234" y="4002201"/>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grpSp>
      <p:grpSp>
        <p:nvGrpSpPr>
          <p:cNvPr id="182" name="Group 181">
            <a:extLst>
              <a:ext uri="{FF2B5EF4-FFF2-40B4-BE49-F238E27FC236}">
                <a16:creationId xmlns:a16="http://schemas.microsoft.com/office/drawing/2014/main" id="{E32FD01C-A117-9CE5-3DAC-7F96C559DEA6}"/>
              </a:ext>
            </a:extLst>
          </p:cNvPr>
          <p:cNvGrpSpPr/>
          <p:nvPr/>
        </p:nvGrpSpPr>
        <p:grpSpPr>
          <a:xfrm>
            <a:off x="7080023" y="4196455"/>
            <a:ext cx="1480115" cy="283471"/>
            <a:chOff x="7277234" y="4196455"/>
            <a:chExt cx="1480115" cy="283471"/>
          </a:xfrm>
        </p:grpSpPr>
        <p:sp>
          <p:nvSpPr>
            <p:cNvPr id="172" name="Rectangle: Rounded Corners 171">
              <a:extLst>
                <a:ext uri="{FF2B5EF4-FFF2-40B4-BE49-F238E27FC236}">
                  <a16:creationId xmlns:a16="http://schemas.microsoft.com/office/drawing/2014/main" id="{B6136F96-468A-DBD8-E638-8F197FC8B703}"/>
                </a:ext>
              </a:extLst>
            </p:cNvPr>
            <p:cNvSpPr/>
            <p:nvPr/>
          </p:nvSpPr>
          <p:spPr>
            <a:xfrm>
              <a:off x="7277234" y="4196455"/>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sp>
          <p:nvSpPr>
            <p:cNvPr id="173" name="Rectangle: Rounded Corners 172">
              <a:extLst>
                <a:ext uri="{FF2B5EF4-FFF2-40B4-BE49-F238E27FC236}">
                  <a16:creationId xmlns:a16="http://schemas.microsoft.com/office/drawing/2014/main" id="{F6223BE0-EFBE-5A4B-54D8-B41D46133B3B}"/>
                </a:ext>
              </a:extLst>
            </p:cNvPr>
            <p:cNvSpPr/>
            <p:nvPr/>
          </p:nvSpPr>
          <p:spPr>
            <a:xfrm>
              <a:off x="7277234" y="4355428"/>
              <a:ext cx="1480115" cy="124498"/>
            </a:xfrm>
            <a:prstGeom prst="roundRect">
              <a:avLst/>
            </a:prstGeom>
            <a:solidFill>
              <a:schemeClr val="accent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t>
              </a:r>
            </a:p>
          </p:txBody>
        </p:sp>
      </p:grpSp>
      <p:sp>
        <p:nvSpPr>
          <p:cNvPr id="183" name="Rectangle: Rounded Corners 182">
            <a:extLst>
              <a:ext uri="{FF2B5EF4-FFF2-40B4-BE49-F238E27FC236}">
                <a16:creationId xmlns:a16="http://schemas.microsoft.com/office/drawing/2014/main" id="{386DA8D1-63D7-9913-9E59-A985180B2EC6}"/>
              </a:ext>
            </a:extLst>
          </p:cNvPr>
          <p:cNvSpPr/>
          <p:nvPr/>
        </p:nvSpPr>
        <p:spPr>
          <a:xfrm>
            <a:off x="4914636" y="3893549"/>
            <a:ext cx="1480115" cy="182829"/>
          </a:xfrm>
          <a:prstGeom prst="roundRect">
            <a:avLst/>
          </a:prstGeom>
          <a:solidFill>
            <a:srgbClr val="A98D55"/>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a:t>
            </a:r>
          </a:p>
        </p:txBody>
      </p:sp>
      <p:sp>
        <p:nvSpPr>
          <p:cNvPr id="184" name="Rectangle: Rounded Corners 183">
            <a:extLst>
              <a:ext uri="{FF2B5EF4-FFF2-40B4-BE49-F238E27FC236}">
                <a16:creationId xmlns:a16="http://schemas.microsoft.com/office/drawing/2014/main" id="{7FAA22C1-E809-A12F-B71E-67034BC56435}"/>
              </a:ext>
            </a:extLst>
          </p:cNvPr>
          <p:cNvSpPr/>
          <p:nvPr/>
        </p:nvSpPr>
        <p:spPr>
          <a:xfrm>
            <a:off x="4914636" y="4246776"/>
            <a:ext cx="1480115" cy="182829"/>
          </a:xfrm>
          <a:prstGeom prst="roundRect">
            <a:avLst/>
          </a:prstGeom>
          <a:solidFill>
            <a:srgbClr val="A98D55"/>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a:t>
            </a:r>
          </a:p>
        </p:txBody>
      </p:sp>
      <p:sp>
        <p:nvSpPr>
          <p:cNvPr id="185" name="Rectangle: Rounded Corners 184">
            <a:extLst>
              <a:ext uri="{FF2B5EF4-FFF2-40B4-BE49-F238E27FC236}">
                <a16:creationId xmlns:a16="http://schemas.microsoft.com/office/drawing/2014/main" id="{E3FD8579-7BAB-FBAE-B8C9-E582175ADB00}"/>
              </a:ext>
            </a:extLst>
          </p:cNvPr>
          <p:cNvSpPr/>
          <p:nvPr/>
        </p:nvSpPr>
        <p:spPr>
          <a:xfrm>
            <a:off x="2749248" y="3320927"/>
            <a:ext cx="1480116" cy="18282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bg2"/>
                </a:solidFill>
              </a:rPr>
              <a:t>PT from scratch</a:t>
            </a:r>
          </a:p>
        </p:txBody>
      </p:sp>
      <p:sp>
        <p:nvSpPr>
          <p:cNvPr id="188" name="Rectangle 187">
            <a:extLst>
              <a:ext uri="{FF2B5EF4-FFF2-40B4-BE49-F238E27FC236}">
                <a16:creationId xmlns:a16="http://schemas.microsoft.com/office/drawing/2014/main" id="{9D46F591-7EA1-F0AB-0851-2BC3AAADAE45}"/>
              </a:ext>
            </a:extLst>
          </p:cNvPr>
          <p:cNvSpPr/>
          <p:nvPr/>
        </p:nvSpPr>
        <p:spPr>
          <a:xfrm>
            <a:off x="358775" y="1176258"/>
            <a:ext cx="1930288" cy="27922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a:solidFill>
                  <a:schemeClr val="accent1"/>
                </a:solidFill>
              </a:rPr>
              <a:t>Model selection</a:t>
            </a:r>
          </a:p>
        </p:txBody>
      </p:sp>
      <p:sp>
        <p:nvSpPr>
          <p:cNvPr id="189" name="Rectangle 188">
            <a:extLst>
              <a:ext uri="{FF2B5EF4-FFF2-40B4-BE49-F238E27FC236}">
                <a16:creationId xmlns:a16="http://schemas.microsoft.com/office/drawing/2014/main" id="{0D03867C-B3BA-1C69-D50A-1743E4DD5597}"/>
              </a:ext>
            </a:extLst>
          </p:cNvPr>
          <p:cNvSpPr/>
          <p:nvPr/>
        </p:nvSpPr>
        <p:spPr>
          <a:xfrm>
            <a:off x="2524162" y="1176258"/>
            <a:ext cx="1930288" cy="27922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a:solidFill>
                  <a:schemeClr val="accent1"/>
                </a:solidFill>
              </a:rPr>
              <a:t>SSL training approach</a:t>
            </a:r>
          </a:p>
        </p:txBody>
      </p:sp>
      <p:sp>
        <p:nvSpPr>
          <p:cNvPr id="186" name="Rectangle 185">
            <a:extLst>
              <a:ext uri="{FF2B5EF4-FFF2-40B4-BE49-F238E27FC236}">
                <a16:creationId xmlns:a16="http://schemas.microsoft.com/office/drawing/2014/main" id="{B7B3E543-6FC4-6C7F-8DE0-317B56AD197B}"/>
              </a:ext>
            </a:extLst>
          </p:cNvPr>
          <p:cNvSpPr/>
          <p:nvPr/>
        </p:nvSpPr>
        <p:spPr>
          <a:xfrm>
            <a:off x="4689550" y="1176258"/>
            <a:ext cx="1930288" cy="27922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a:solidFill>
                  <a:srgbClr val="A98D55"/>
                </a:solidFill>
              </a:rPr>
              <a:t>Weights in TF blocks</a:t>
            </a:r>
          </a:p>
        </p:txBody>
      </p:sp>
      <p:sp>
        <p:nvSpPr>
          <p:cNvPr id="187" name="Rectangle 186">
            <a:extLst>
              <a:ext uri="{FF2B5EF4-FFF2-40B4-BE49-F238E27FC236}">
                <a16:creationId xmlns:a16="http://schemas.microsoft.com/office/drawing/2014/main" id="{6E5690C6-DDB2-59EC-47A7-BE4A8CDCD121}"/>
              </a:ext>
            </a:extLst>
          </p:cNvPr>
          <p:cNvSpPr/>
          <p:nvPr/>
        </p:nvSpPr>
        <p:spPr>
          <a:xfrm>
            <a:off x="6854937" y="1176258"/>
            <a:ext cx="1930288" cy="27922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a:solidFill>
                  <a:srgbClr val="A98D55"/>
                </a:solidFill>
              </a:rPr>
              <a:t>Downstream task types</a:t>
            </a:r>
          </a:p>
        </p:txBody>
      </p:sp>
      <p:cxnSp>
        <p:nvCxnSpPr>
          <p:cNvPr id="196" name="Straight Connector 195">
            <a:extLst>
              <a:ext uri="{FF2B5EF4-FFF2-40B4-BE49-F238E27FC236}">
                <a16:creationId xmlns:a16="http://schemas.microsoft.com/office/drawing/2014/main" id="{A83188A4-15E9-F3C3-2D23-A3DBFDDCA045}"/>
              </a:ext>
            </a:extLst>
          </p:cNvPr>
          <p:cNvCxnSpPr/>
          <p:nvPr/>
        </p:nvCxnSpPr>
        <p:spPr>
          <a:xfrm>
            <a:off x="358775" y="1493584"/>
            <a:ext cx="1930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2845A3F-072F-21A6-9463-57D1CE38F2A7}"/>
              </a:ext>
            </a:extLst>
          </p:cNvPr>
          <p:cNvCxnSpPr/>
          <p:nvPr/>
        </p:nvCxnSpPr>
        <p:spPr>
          <a:xfrm>
            <a:off x="2524162" y="1493584"/>
            <a:ext cx="1930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53737AE-792C-50C4-831B-DFAE8435BCE9}"/>
              </a:ext>
            </a:extLst>
          </p:cNvPr>
          <p:cNvCxnSpPr/>
          <p:nvPr/>
        </p:nvCxnSpPr>
        <p:spPr>
          <a:xfrm>
            <a:off x="4689550" y="1493584"/>
            <a:ext cx="1930288"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235E1BB-CD4A-A0CF-B3ED-9ADBE9F7C19A}"/>
              </a:ext>
            </a:extLst>
          </p:cNvPr>
          <p:cNvCxnSpPr/>
          <p:nvPr/>
        </p:nvCxnSpPr>
        <p:spPr>
          <a:xfrm>
            <a:off x="6854937" y="1493584"/>
            <a:ext cx="1930288"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cxnSp>
        <p:nvCxnSpPr>
          <p:cNvPr id="201" name="Connector: Curved 200">
            <a:extLst>
              <a:ext uri="{FF2B5EF4-FFF2-40B4-BE49-F238E27FC236}">
                <a16:creationId xmlns:a16="http://schemas.microsoft.com/office/drawing/2014/main" id="{13B9CB46-32E8-01D7-49A0-4B26EA88B938}"/>
              </a:ext>
            </a:extLst>
          </p:cNvPr>
          <p:cNvCxnSpPr>
            <a:stCxn id="7" idx="3"/>
            <a:endCxn id="19" idx="1"/>
          </p:cNvCxnSpPr>
          <p:nvPr/>
        </p:nvCxnSpPr>
        <p:spPr>
          <a:xfrm flipV="1">
            <a:off x="2063977" y="1898030"/>
            <a:ext cx="685271" cy="378891"/>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2" name="Connector: Curved 201">
            <a:extLst>
              <a:ext uri="{FF2B5EF4-FFF2-40B4-BE49-F238E27FC236}">
                <a16:creationId xmlns:a16="http://schemas.microsoft.com/office/drawing/2014/main" id="{39CBBFF2-40CD-DA10-9663-F2F6FDBFE303}"/>
              </a:ext>
            </a:extLst>
          </p:cNvPr>
          <p:cNvCxnSpPr>
            <a:cxnSpLocks/>
            <a:stCxn id="19" idx="3"/>
            <a:endCxn id="21" idx="1"/>
          </p:cNvCxnSpPr>
          <p:nvPr/>
        </p:nvCxnSpPr>
        <p:spPr>
          <a:xfrm flipV="1">
            <a:off x="4229363" y="1720711"/>
            <a:ext cx="685273" cy="177319"/>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3C0A3D7A-4D3C-56B9-C274-54D5CB23A564}"/>
              </a:ext>
            </a:extLst>
          </p:cNvPr>
          <p:cNvCxnSpPr>
            <a:cxnSpLocks/>
            <a:stCxn id="19" idx="3"/>
            <a:endCxn id="23" idx="1"/>
          </p:cNvCxnSpPr>
          <p:nvPr/>
        </p:nvCxnSpPr>
        <p:spPr>
          <a:xfrm>
            <a:off x="4229363" y="1898030"/>
            <a:ext cx="685273" cy="177319"/>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Connector: Curved 207">
            <a:extLst>
              <a:ext uri="{FF2B5EF4-FFF2-40B4-BE49-F238E27FC236}">
                <a16:creationId xmlns:a16="http://schemas.microsoft.com/office/drawing/2014/main" id="{6C2A5704-2CC4-E270-4CE6-4FF654784C56}"/>
              </a:ext>
            </a:extLst>
          </p:cNvPr>
          <p:cNvCxnSpPr>
            <a:cxnSpLocks/>
            <a:stCxn id="21" idx="3"/>
            <a:endCxn id="15" idx="1"/>
          </p:cNvCxnSpPr>
          <p:nvPr/>
        </p:nvCxnSpPr>
        <p:spPr>
          <a:xfrm flipV="1">
            <a:off x="6394751" y="1638087"/>
            <a:ext cx="685272" cy="82624"/>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Connector: Curved 210">
            <a:extLst>
              <a:ext uri="{FF2B5EF4-FFF2-40B4-BE49-F238E27FC236}">
                <a16:creationId xmlns:a16="http://schemas.microsoft.com/office/drawing/2014/main" id="{7EDF082F-F2C8-9888-B1BB-136D609447DD}"/>
              </a:ext>
            </a:extLst>
          </p:cNvPr>
          <p:cNvCxnSpPr>
            <a:cxnSpLocks/>
            <a:stCxn id="21" idx="3"/>
            <a:endCxn id="16" idx="1"/>
          </p:cNvCxnSpPr>
          <p:nvPr/>
        </p:nvCxnSpPr>
        <p:spPr>
          <a:xfrm>
            <a:off x="6394751" y="1720711"/>
            <a:ext cx="685272" cy="82622"/>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Connector: Curved 213">
            <a:extLst>
              <a:ext uri="{FF2B5EF4-FFF2-40B4-BE49-F238E27FC236}">
                <a16:creationId xmlns:a16="http://schemas.microsoft.com/office/drawing/2014/main" id="{DDFCE063-2F02-7840-4EBC-BA87B2C2C016}"/>
              </a:ext>
            </a:extLst>
          </p:cNvPr>
          <p:cNvCxnSpPr>
            <a:cxnSpLocks/>
            <a:stCxn id="23" idx="3"/>
            <a:endCxn id="28" idx="1"/>
          </p:cNvCxnSpPr>
          <p:nvPr/>
        </p:nvCxnSpPr>
        <p:spPr>
          <a:xfrm flipV="1">
            <a:off x="6394751" y="1995862"/>
            <a:ext cx="685272" cy="79487"/>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Connector: Curved 216">
            <a:extLst>
              <a:ext uri="{FF2B5EF4-FFF2-40B4-BE49-F238E27FC236}">
                <a16:creationId xmlns:a16="http://schemas.microsoft.com/office/drawing/2014/main" id="{AAFFCA75-7F55-B26A-BD02-3C198C9CA5FE}"/>
              </a:ext>
            </a:extLst>
          </p:cNvPr>
          <p:cNvCxnSpPr>
            <a:cxnSpLocks/>
            <a:stCxn id="23" idx="3"/>
            <a:endCxn id="29" idx="1"/>
          </p:cNvCxnSpPr>
          <p:nvPr/>
        </p:nvCxnSpPr>
        <p:spPr>
          <a:xfrm>
            <a:off x="6394751" y="2075349"/>
            <a:ext cx="685272" cy="79486"/>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Connector: Curved 219">
            <a:extLst>
              <a:ext uri="{FF2B5EF4-FFF2-40B4-BE49-F238E27FC236}">
                <a16:creationId xmlns:a16="http://schemas.microsoft.com/office/drawing/2014/main" id="{4AB556FB-2E27-AA30-2095-3CAE258C7320}"/>
              </a:ext>
            </a:extLst>
          </p:cNvPr>
          <p:cNvCxnSpPr>
            <a:cxnSpLocks/>
            <a:stCxn id="130" idx="3"/>
            <a:endCxn id="142" idx="1"/>
          </p:cNvCxnSpPr>
          <p:nvPr/>
        </p:nvCxnSpPr>
        <p:spPr>
          <a:xfrm flipV="1">
            <a:off x="6394751" y="2399711"/>
            <a:ext cx="685272" cy="79488"/>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3" name="Connector: Curved 222">
            <a:extLst>
              <a:ext uri="{FF2B5EF4-FFF2-40B4-BE49-F238E27FC236}">
                <a16:creationId xmlns:a16="http://schemas.microsoft.com/office/drawing/2014/main" id="{9A834CD1-46A8-DEF4-2443-7C332C7FC643}"/>
              </a:ext>
            </a:extLst>
          </p:cNvPr>
          <p:cNvCxnSpPr>
            <a:cxnSpLocks/>
            <a:stCxn id="130" idx="3"/>
            <a:endCxn id="143" idx="1"/>
          </p:cNvCxnSpPr>
          <p:nvPr/>
        </p:nvCxnSpPr>
        <p:spPr>
          <a:xfrm>
            <a:off x="6394751" y="2479199"/>
            <a:ext cx="685272" cy="79486"/>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or: Curved 225">
            <a:extLst>
              <a:ext uri="{FF2B5EF4-FFF2-40B4-BE49-F238E27FC236}">
                <a16:creationId xmlns:a16="http://schemas.microsoft.com/office/drawing/2014/main" id="{DD9E4F7B-2B71-C6C6-B4CA-B35CE9711DA7}"/>
              </a:ext>
            </a:extLst>
          </p:cNvPr>
          <p:cNvCxnSpPr>
            <a:cxnSpLocks/>
            <a:stCxn id="131" idx="3"/>
            <a:endCxn id="144" idx="1"/>
          </p:cNvCxnSpPr>
          <p:nvPr/>
        </p:nvCxnSpPr>
        <p:spPr>
          <a:xfrm flipV="1">
            <a:off x="6394751" y="2752938"/>
            <a:ext cx="685272" cy="79487"/>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Connector: Curved 228">
            <a:extLst>
              <a:ext uri="{FF2B5EF4-FFF2-40B4-BE49-F238E27FC236}">
                <a16:creationId xmlns:a16="http://schemas.microsoft.com/office/drawing/2014/main" id="{4079661A-49F0-5125-AAAA-2CF57F007AE2}"/>
              </a:ext>
            </a:extLst>
          </p:cNvPr>
          <p:cNvCxnSpPr>
            <a:cxnSpLocks/>
            <a:stCxn id="131" idx="3"/>
            <a:endCxn id="145" idx="1"/>
          </p:cNvCxnSpPr>
          <p:nvPr/>
        </p:nvCxnSpPr>
        <p:spPr>
          <a:xfrm>
            <a:off x="6394751" y="2832425"/>
            <a:ext cx="685272" cy="79486"/>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F82144FA-26C8-6482-488E-4839C9D771A0}"/>
              </a:ext>
            </a:extLst>
          </p:cNvPr>
          <p:cNvCxnSpPr>
            <a:cxnSpLocks/>
            <a:stCxn id="161" idx="3"/>
            <a:endCxn id="146" idx="1"/>
          </p:cNvCxnSpPr>
          <p:nvPr/>
        </p:nvCxnSpPr>
        <p:spPr>
          <a:xfrm flipV="1">
            <a:off x="6394751" y="3156242"/>
            <a:ext cx="685272" cy="79487"/>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Connector: Curved 234">
            <a:extLst>
              <a:ext uri="{FF2B5EF4-FFF2-40B4-BE49-F238E27FC236}">
                <a16:creationId xmlns:a16="http://schemas.microsoft.com/office/drawing/2014/main" id="{AD578CE9-5C92-01E0-48DC-79B7FF6BFC8A}"/>
              </a:ext>
            </a:extLst>
          </p:cNvPr>
          <p:cNvCxnSpPr>
            <a:cxnSpLocks/>
            <a:stCxn id="161" idx="3"/>
            <a:endCxn id="147" idx="1"/>
          </p:cNvCxnSpPr>
          <p:nvPr/>
        </p:nvCxnSpPr>
        <p:spPr>
          <a:xfrm>
            <a:off x="6394751" y="3235729"/>
            <a:ext cx="685272" cy="79486"/>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Connector: Curved 237">
            <a:extLst>
              <a:ext uri="{FF2B5EF4-FFF2-40B4-BE49-F238E27FC236}">
                <a16:creationId xmlns:a16="http://schemas.microsoft.com/office/drawing/2014/main" id="{3D8F035B-1437-A58B-5548-B48DCD2741C2}"/>
              </a:ext>
            </a:extLst>
          </p:cNvPr>
          <p:cNvCxnSpPr>
            <a:cxnSpLocks/>
            <a:stCxn id="162" idx="3"/>
            <a:endCxn id="148" idx="1"/>
          </p:cNvCxnSpPr>
          <p:nvPr/>
        </p:nvCxnSpPr>
        <p:spPr>
          <a:xfrm flipV="1">
            <a:off x="6394751" y="3509469"/>
            <a:ext cx="685272" cy="79487"/>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Connector: Curved 240">
            <a:extLst>
              <a:ext uri="{FF2B5EF4-FFF2-40B4-BE49-F238E27FC236}">
                <a16:creationId xmlns:a16="http://schemas.microsoft.com/office/drawing/2014/main" id="{E8820FC0-D2C2-FD75-E856-2EDECC9D2ABB}"/>
              </a:ext>
            </a:extLst>
          </p:cNvPr>
          <p:cNvCxnSpPr>
            <a:cxnSpLocks/>
            <a:stCxn id="162" idx="3"/>
            <a:endCxn id="149" idx="1"/>
          </p:cNvCxnSpPr>
          <p:nvPr/>
        </p:nvCxnSpPr>
        <p:spPr>
          <a:xfrm>
            <a:off x="6394751" y="3588956"/>
            <a:ext cx="685272" cy="79486"/>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4" name="Connector: Curved 243">
            <a:extLst>
              <a:ext uri="{FF2B5EF4-FFF2-40B4-BE49-F238E27FC236}">
                <a16:creationId xmlns:a16="http://schemas.microsoft.com/office/drawing/2014/main" id="{6E2C7279-DFA1-54BC-DA96-66D92D0CB359}"/>
              </a:ext>
            </a:extLst>
          </p:cNvPr>
          <p:cNvCxnSpPr>
            <a:cxnSpLocks/>
            <a:stCxn id="183" idx="3"/>
            <a:endCxn id="170" idx="1"/>
          </p:cNvCxnSpPr>
          <p:nvPr/>
        </p:nvCxnSpPr>
        <p:spPr>
          <a:xfrm flipV="1">
            <a:off x="6394751" y="3905477"/>
            <a:ext cx="685272" cy="79487"/>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7" name="Connector: Curved 246">
            <a:extLst>
              <a:ext uri="{FF2B5EF4-FFF2-40B4-BE49-F238E27FC236}">
                <a16:creationId xmlns:a16="http://schemas.microsoft.com/office/drawing/2014/main" id="{9E3C238C-9E81-8E10-388C-6E3943212A82}"/>
              </a:ext>
            </a:extLst>
          </p:cNvPr>
          <p:cNvCxnSpPr>
            <a:cxnSpLocks/>
            <a:stCxn id="183" idx="3"/>
            <a:endCxn id="171" idx="1"/>
          </p:cNvCxnSpPr>
          <p:nvPr/>
        </p:nvCxnSpPr>
        <p:spPr>
          <a:xfrm>
            <a:off x="6394751" y="3984964"/>
            <a:ext cx="685272" cy="79486"/>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0" name="Connector: Curved 249">
            <a:extLst>
              <a:ext uri="{FF2B5EF4-FFF2-40B4-BE49-F238E27FC236}">
                <a16:creationId xmlns:a16="http://schemas.microsoft.com/office/drawing/2014/main" id="{DDC1066A-9493-2FDD-7EE8-BDBF059C4AFC}"/>
              </a:ext>
            </a:extLst>
          </p:cNvPr>
          <p:cNvCxnSpPr>
            <a:cxnSpLocks/>
            <a:stCxn id="184" idx="3"/>
            <a:endCxn id="172" idx="1"/>
          </p:cNvCxnSpPr>
          <p:nvPr/>
        </p:nvCxnSpPr>
        <p:spPr>
          <a:xfrm flipV="1">
            <a:off x="6394751" y="4258704"/>
            <a:ext cx="685272" cy="79487"/>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Connector: Curved 252">
            <a:extLst>
              <a:ext uri="{FF2B5EF4-FFF2-40B4-BE49-F238E27FC236}">
                <a16:creationId xmlns:a16="http://schemas.microsoft.com/office/drawing/2014/main" id="{AF18A103-DE61-3A78-F8E8-592EE4ACAAE8}"/>
              </a:ext>
            </a:extLst>
          </p:cNvPr>
          <p:cNvCxnSpPr>
            <a:cxnSpLocks/>
            <a:stCxn id="184" idx="3"/>
            <a:endCxn id="173" idx="1"/>
          </p:cNvCxnSpPr>
          <p:nvPr/>
        </p:nvCxnSpPr>
        <p:spPr>
          <a:xfrm>
            <a:off x="6394751" y="4338191"/>
            <a:ext cx="685272" cy="79486"/>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Connector: Curved 255">
            <a:extLst>
              <a:ext uri="{FF2B5EF4-FFF2-40B4-BE49-F238E27FC236}">
                <a16:creationId xmlns:a16="http://schemas.microsoft.com/office/drawing/2014/main" id="{2F23CB86-5BD3-4A42-BFB5-8763B9A457FF}"/>
              </a:ext>
            </a:extLst>
          </p:cNvPr>
          <p:cNvCxnSpPr>
            <a:cxnSpLocks/>
            <a:stCxn id="115" idx="3"/>
            <a:endCxn id="130" idx="1"/>
          </p:cNvCxnSpPr>
          <p:nvPr/>
        </p:nvCxnSpPr>
        <p:spPr>
          <a:xfrm flipV="1">
            <a:off x="4229364" y="2479199"/>
            <a:ext cx="685272" cy="176613"/>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Connector: Curved 258">
            <a:extLst>
              <a:ext uri="{FF2B5EF4-FFF2-40B4-BE49-F238E27FC236}">
                <a16:creationId xmlns:a16="http://schemas.microsoft.com/office/drawing/2014/main" id="{05100682-72C6-FB4C-1DE3-6D3890948B35}"/>
              </a:ext>
            </a:extLst>
          </p:cNvPr>
          <p:cNvCxnSpPr>
            <a:cxnSpLocks/>
            <a:stCxn id="115" idx="3"/>
            <a:endCxn id="131" idx="1"/>
          </p:cNvCxnSpPr>
          <p:nvPr/>
        </p:nvCxnSpPr>
        <p:spPr>
          <a:xfrm>
            <a:off x="4229364" y="2655812"/>
            <a:ext cx="685272" cy="176613"/>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Connector: Curved 261">
            <a:extLst>
              <a:ext uri="{FF2B5EF4-FFF2-40B4-BE49-F238E27FC236}">
                <a16:creationId xmlns:a16="http://schemas.microsoft.com/office/drawing/2014/main" id="{06B602D6-3A6F-89B6-979E-AF58F0CBA78C}"/>
              </a:ext>
            </a:extLst>
          </p:cNvPr>
          <p:cNvCxnSpPr>
            <a:cxnSpLocks/>
            <a:stCxn id="185" idx="3"/>
            <a:endCxn id="161" idx="1"/>
          </p:cNvCxnSpPr>
          <p:nvPr/>
        </p:nvCxnSpPr>
        <p:spPr>
          <a:xfrm flipV="1">
            <a:off x="4229364" y="3235729"/>
            <a:ext cx="685272" cy="176613"/>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5" name="Connector: Curved 264">
            <a:extLst>
              <a:ext uri="{FF2B5EF4-FFF2-40B4-BE49-F238E27FC236}">
                <a16:creationId xmlns:a16="http://schemas.microsoft.com/office/drawing/2014/main" id="{52417DD5-C0D1-4A17-E968-C70A3A797B00}"/>
              </a:ext>
            </a:extLst>
          </p:cNvPr>
          <p:cNvCxnSpPr>
            <a:cxnSpLocks/>
            <a:stCxn id="185" idx="3"/>
            <a:endCxn id="162" idx="1"/>
          </p:cNvCxnSpPr>
          <p:nvPr/>
        </p:nvCxnSpPr>
        <p:spPr>
          <a:xfrm>
            <a:off x="4229364" y="3412342"/>
            <a:ext cx="685272" cy="176614"/>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Connector: Curved 267">
            <a:extLst>
              <a:ext uri="{FF2B5EF4-FFF2-40B4-BE49-F238E27FC236}">
                <a16:creationId xmlns:a16="http://schemas.microsoft.com/office/drawing/2014/main" id="{9FA47B96-D83A-671C-6BBB-B5BD6D96ADF0}"/>
              </a:ext>
            </a:extLst>
          </p:cNvPr>
          <p:cNvCxnSpPr>
            <a:cxnSpLocks/>
            <a:stCxn id="163" idx="3"/>
            <a:endCxn id="183" idx="1"/>
          </p:cNvCxnSpPr>
          <p:nvPr/>
        </p:nvCxnSpPr>
        <p:spPr>
          <a:xfrm flipV="1">
            <a:off x="4229363" y="3984964"/>
            <a:ext cx="685273" cy="176614"/>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1" name="Connector: Curved 270">
            <a:extLst>
              <a:ext uri="{FF2B5EF4-FFF2-40B4-BE49-F238E27FC236}">
                <a16:creationId xmlns:a16="http://schemas.microsoft.com/office/drawing/2014/main" id="{47DA876E-4C76-1B78-A94F-385EA826C51A}"/>
              </a:ext>
            </a:extLst>
          </p:cNvPr>
          <p:cNvCxnSpPr>
            <a:cxnSpLocks/>
            <a:stCxn id="163" idx="3"/>
            <a:endCxn id="184" idx="1"/>
          </p:cNvCxnSpPr>
          <p:nvPr/>
        </p:nvCxnSpPr>
        <p:spPr>
          <a:xfrm>
            <a:off x="4229363" y="4161578"/>
            <a:ext cx="685273" cy="176613"/>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4" name="Connector: Curved 273">
            <a:extLst>
              <a:ext uri="{FF2B5EF4-FFF2-40B4-BE49-F238E27FC236}">
                <a16:creationId xmlns:a16="http://schemas.microsoft.com/office/drawing/2014/main" id="{C7510EF9-4323-0333-E9E1-67F08C1DF4F1}"/>
              </a:ext>
            </a:extLst>
          </p:cNvPr>
          <p:cNvCxnSpPr>
            <a:cxnSpLocks/>
            <a:stCxn id="7" idx="3"/>
            <a:endCxn id="115" idx="1"/>
          </p:cNvCxnSpPr>
          <p:nvPr/>
        </p:nvCxnSpPr>
        <p:spPr>
          <a:xfrm>
            <a:off x="2063977" y="2276921"/>
            <a:ext cx="685271" cy="378891"/>
          </a:xfrm>
          <a:prstGeom prst="curvedConnector3">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7" name="Connector: Curved 276">
            <a:extLst>
              <a:ext uri="{FF2B5EF4-FFF2-40B4-BE49-F238E27FC236}">
                <a16:creationId xmlns:a16="http://schemas.microsoft.com/office/drawing/2014/main" id="{682F5529-E9CF-4AA0-558B-419F2357A6F6}"/>
              </a:ext>
            </a:extLst>
          </p:cNvPr>
          <p:cNvCxnSpPr>
            <a:cxnSpLocks/>
            <a:stCxn id="8" idx="3"/>
            <a:endCxn id="185" idx="1"/>
          </p:cNvCxnSpPr>
          <p:nvPr/>
        </p:nvCxnSpPr>
        <p:spPr>
          <a:xfrm flipV="1">
            <a:off x="2063977" y="3412342"/>
            <a:ext cx="685271" cy="374618"/>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0" name="Connector: Curved 279">
            <a:extLst>
              <a:ext uri="{FF2B5EF4-FFF2-40B4-BE49-F238E27FC236}">
                <a16:creationId xmlns:a16="http://schemas.microsoft.com/office/drawing/2014/main" id="{518D2B76-6F73-8916-4643-41D1A7CC0FDA}"/>
              </a:ext>
            </a:extLst>
          </p:cNvPr>
          <p:cNvCxnSpPr>
            <a:cxnSpLocks/>
            <a:stCxn id="8" idx="3"/>
            <a:endCxn id="163" idx="1"/>
          </p:cNvCxnSpPr>
          <p:nvPr/>
        </p:nvCxnSpPr>
        <p:spPr>
          <a:xfrm>
            <a:off x="2063977" y="3786960"/>
            <a:ext cx="685271" cy="374618"/>
          </a:xfrm>
          <a:prstGeom prst="curvedConnector3">
            <a:avLst>
              <a:gd name="adj1" fmla="val 50000"/>
            </a:avLst>
          </a:prstGeom>
          <a:ln w="6350" cap="flat" cmpd="sng" algn="ctr">
            <a:solidFill>
              <a:srgbClr val="A0A0A0"/>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3" name="Oval 282">
            <a:extLst>
              <a:ext uri="{FF2B5EF4-FFF2-40B4-BE49-F238E27FC236}">
                <a16:creationId xmlns:a16="http://schemas.microsoft.com/office/drawing/2014/main" id="{C10BBB0D-27D0-CBFA-94B8-B3D1FA4A78A8}"/>
              </a:ext>
            </a:extLst>
          </p:cNvPr>
          <p:cNvSpPr/>
          <p:nvPr/>
        </p:nvSpPr>
        <p:spPr>
          <a:xfrm>
            <a:off x="358775" y="947313"/>
            <a:ext cx="227710" cy="227710"/>
          </a:xfrm>
          <a:prstGeom prst="ellipse">
            <a:avLst/>
          </a:prstGeom>
          <a:ln>
            <a:solidFill>
              <a:srgbClr val="008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284" name="Oval 283">
            <a:extLst>
              <a:ext uri="{FF2B5EF4-FFF2-40B4-BE49-F238E27FC236}">
                <a16:creationId xmlns:a16="http://schemas.microsoft.com/office/drawing/2014/main" id="{9374E5FB-D14C-FDEE-1B5F-D88BA609AA54}"/>
              </a:ext>
            </a:extLst>
          </p:cNvPr>
          <p:cNvSpPr/>
          <p:nvPr/>
        </p:nvSpPr>
        <p:spPr>
          <a:xfrm>
            <a:off x="2524162" y="947313"/>
            <a:ext cx="227710" cy="227710"/>
          </a:xfrm>
          <a:prstGeom prst="ellipse">
            <a:avLst/>
          </a:prstGeom>
          <a:ln>
            <a:solidFill>
              <a:srgbClr val="008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285" name="Oval 284">
            <a:extLst>
              <a:ext uri="{FF2B5EF4-FFF2-40B4-BE49-F238E27FC236}">
                <a16:creationId xmlns:a16="http://schemas.microsoft.com/office/drawing/2014/main" id="{AABD7715-9874-CFA6-7840-E574E32EE8D5}"/>
              </a:ext>
            </a:extLst>
          </p:cNvPr>
          <p:cNvSpPr/>
          <p:nvPr/>
        </p:nvSpPr>
        <p:spPr>
          <a:xfrm>
            <a:off x="4689550" y="947313"/>
            <a:ext cx="227710" cy="227710"/>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286" name="Oval 285">
            <a:extLst>
              <a:ext uri="{FF2B5EF4-FFF2-40B4-BE49-F238E27FC236}">
                <a16:creationId xmlns:a16="http://schemas.microsoft.com/office/drawing/2014/main" id="{6B0226C0-C208-7A34-B0CF-A3672FE7755C}"/>
              </a:ext>
            </a:extLst>
          </p:cNvPr>
          <p:cNvSpPr/>
          <p:nvPr/>
        </p:nvSpPr>
        <p:spPr>
          <a:xfrm>
            <a:off x="6854937" y="947313"/>
            <a:ext cx="227710" cy="227710"/>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4</a:t>
            </a:r>
          </a:p>
        </p:txBody>
      </p:sp>
    </p:spTree>
    <p:extLst>
      <p:ext uri="{BB962C8B-B14F-4D97-AF65-F5344CB8AC3E}">
        <p14:creationId xmlns:p14="http://schemas.microsoft.com/office/powerpoint/2010/main" val="1362339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BE9D5CA-DEAD-3D8E-C333-8C1206F8ADBC}"/>
              </a:ext>
            </a:extLst>
          </p:cNvPr>
          <p:cNvGraphicFramePr>
            <a:graphicFrameLocks noChangeAspect="1"/>
          </p:cNvGraphicFramePr>
          <p:nvPr>
            <p:custDataLst>
              <p:tags r:id="rId1"/>
            </p:custDataLst>
            <p:extLst>
              <p:ext uri="{D42A27DB-BD31-4B8C-83A1-F6EECF244321}">
                <p14:modId xmlns:p14="http://schemas.microsoft.com/office/powerpoint/2010/main" val="146698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5" name="think-cell data - do not delete" hidden="1">
                        <a:extLst>
                          <a:ext uri="{FF2B5EF4-FFF2-40B4-BE49-F238E27FC236}">
                            <a16:creationId xmlns:a16="http://schemas.microsoft.com/office/drawing/2014/main" id="{BBE9D5CA-DEAD-3D8E-C333-8C1206F8ADB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DAE6A06-F8B8-7D4A-A57D-F34EF025D8B7}"/>
              </a:ext>
            </a:extLst>
          </p:cNvPr>
          <p:cNvSpPr>
            <a:spLocks noGrp="1"/>
          </p:cNvSpPr>
          <p:nvPr>
            <p:ph type="title"/>
          </p:nvPr>
        </p:nvSpPr>
        <p:spPr/>
        <p:txBody>
          <a:bodyPr vert="horz"/>
          <a:lstStyle/>
          <a:p>
            <a:r>
              <a:rPr lang="en-US"/>
              <a:t>Summary (?)</a:t>
            </a:r>
          </a:p>
        </p:txBody>
      </p:sp>
      <p:sp>
        <p:nvSpPr>
          <p:cNvPr id="3" name="Content Placeholder 2">
            <a:extLst>
              <a:ext uri="{FF2B5EF4-FFF2-40B4-BE49-F238E27FC236}">
                <a16:creationId xmlns:a16="http://schemas.microsoft.com/office/drawing/2014/main" id="{75D571EA-62FC-060C-E19A-B7DDA26E6DD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F09BF7-5B41-52A5-D40F-CDD549CA48B2}"/>
              </a:ext>
            </a:extLst>
          </p:cNvPr>
          <p:cNvSpPr>
            <a:spLocks noGrp="1"/>
          </p:cNvSpPr>
          <p:nvPr>
            <p:ph type="sldNum" sz="quarter" idx="12"/>
          </p:nvPr>
        </p:nvSpPr>
        <p:spPr/>
        <p:txBody>
          <a:bodyPr/>
          <a:lstStyle/>
          <a:p>
            <a:fld id="{7559FC98-AF75-4A00-A03C-DF9FEBF6BCB9}" type="slidenum">
              <a:rPr lang="en-GB" smtClean="0"/>
              <a:pPr/>
              <a:t>33</a:t>
            </a:fld>
            <a:endParaRPr lang="en-GB"/>
          </a:p>
        </p:txBody>
      </p:sp>
    </p:spTree>
    <p:extLst>
      <p:ext uri="{BB962C8B-B14F-4D97-AF65-F5344CB8AC3E}">
        <p14:creationId xmlns:p14="http://schemas.microsoft.com/office/powerpoint/2010/main" val="982509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F74C6B5-47FF-88FC-8690-C108790C24E2}"/>
              </a:ext>
            </a:extLst>
          </p:cNvPr>
          <p:cNvGraphicFramePr>
            <a:graphicFrameLocks noChangeAspect="1"/>
          </p:cNvGraphicFramePr>
          <p:nvPr>
            <p:custDataLst>
              <p:tags r:id="rId1"/>
            </p:custDataLst>
            <p:extLst>
              <p:ext uri="{D42A27DB-BD31-4B8C-83A1-F6EECF244321}">
                <p14:modId xmlns:p14="http://schemas.microsoft.com/office/powerpoint/2010/main" val="674545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5" name="think-cell data - do not delete" hidden="1">
                        <a:extLst>
                          <a:ext uri="{FF2B5EF4-FFF2-40B4-BE49-F238E27FC236}">
                            <a16:creationId xmlns:a16="http://schemas.microsoft.com/office/drawing/2014/main" id="{DF74C6B5-47FF-88FC-8690-C108790C24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D0B578F-CB25-251E-A90D-AEAE72749F73}"/>
              </a:ext>
            </a:extLst>
          </p:cNvPr>
          <p:cNvSpPr>
            <a:spLocks noGrp="1"/>
          </p:cNvSpPr>
          <p:nvPr>
            <p:ph type="title"/>
          </p:nvPr>
        </p:nvSpPr>
        <p:spPr/>
        <p:txBody>
          <a:bodyPr vert="horz"/>
          <a:lstStyle/>
          <a:p>
            <a:r>
              <a:rPr lang="en-US" b="1"/>
              <a:t>Deep-Dive:</a:t>
            </a:r>
            <a:r>
              <a:rPr lang="en-US"/>
              <a:t> Evaluation of Options</a:t>
            </a:r>
          </a:p>
        </p:txBody>
      </p:sp>
      <p:sp>
        <p:nvSpPr>
          <p:cNvPr id="3" name="Content Placeholder 2">
            <a:extLst>
              <a:ext uri="{FF2B5EF4-FFF2-40B4-BE49-F238E27FC236}">
                <a16:creationId xmlns:a16="http://schemas.microsoft.com/office/drawing/2014/main" id="{518B1E65-FDEC-4C88-6BA3-0ADC096C7B4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645D16-0838-7C50-9D9F-F86E01ACCFBB}"/>
              </a:ext>
            </a:extLst>
          </p:cNvPr>
          <p:cNvSpPr>
            <a:spLocks noGrp="1"/>
          </p:cNvSpPr>
          <p:nvPr>
            <p:ph type="sldNum" sz="quarter" idx="12"/>
          </p:nvPr>
        </p:nvSpPr>
        <p:spPr/>
        <p:txBody>
          <a:bodyPr/>
          <a:lstStyle/>
          <a:p>
            <a:fld id="{7559FC98-AF75-4A00-A03C-DF9FEBF6BCB9}" type="slidenum">
              <a:rPr lang="en-GB" smtClean="0"/>
              <a:pPr/>
              <a:t>34</a:t>
            </a:fld>
            <a:endParaRPr lang="en-GB"/>
          </a:p>
        </p:txBody>
      </p:sp>
      <p:sp>
        <p:nvSpPr>
          <p:cNvPr id="8" name="Rectangle 7">
            <a:extLst>
              <a:ext uri="{FF2B5EF4-FFF2-40B4-BE49-F238E27FC236}">
                <a16:creationId xmlns:a16="http://schemas.microsoft.com/office/drawing/2014/main" id="{3FC08501-BB28-1C3A-8E19-5EA2DF8CD343}"/>
              </a:ext>
            </a:extLst>
          </p:cNvPr>
          <p:cNvSpPr/>
          <p:nvPr/>
        </p:nvSpPr>
        <p:spPr>
          <a:xfrm>
            <a:off x="7743824" y="118268"/>
            <a:ext cx="1272859" cy="378552"/>
          </a:xfrm>
          <a:prstGeom prst="rect">
            <a:avLst/>
          </a:prstGeom>
          <a:solidFill>
            <a:schemeClr val="accent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Appendix</a:t>
            </a:r>
          </a:p>
        </p:txBody>
      </p:sp>
    </p:spTree>
    <p:extLst>
      <p:ext uri="{BB962C8B-B14F-4D97-AF65-F5344CB8AC3E}">
        <p14:creationId xmlns:p14="http://schemas.microsoft.com/office/powerpoint/2010/main" val="1554978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2291375-C7A3-BCB0-1C58-2C116EC16BD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42291375-C7A3-BCB0-1C58-2C116EC16B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51E5043-93C3-B9B3-5B13-AD91857CC215}"/>
              </a:ext>
            </a:extLst>
          </p:cNvPr>
          <p:cNvSpPr>
            <a:spLocks noGrp="1"/>
          </p:cNvSpPr>
          <p:nvPr>
            <p:ph type="title"/>
          </p:nvPr>
        </p:nvSpPr>
        <p:spPr>
          <a:xfrm>
            <a:off x="358775" y="376238"/>
            <a:ext cx="5760085" cy="609662"/>
          </a:xfrm>
        </p:spPr>
        <p:txBody>
          <a:bodyPr vert="horz"/>
          <a:lstStyle/>
          <a:p>
            <a:r>
              <a:rPr lang="en-US"/>
              <a:t>Blueprint Project – A Dataset of Diverse Populations of NN models</a:t>
            </a:r>
          </a:p>
        </p:txBody>
      </p:sp>
      <p:sp>
        <p:nvSpPr>
          <p:cNvPr id="10" name="Rectangle 9">
            <a:extLst>
              <a:ext uri="{FF2B5EF4-FFF2-40B4-BE49-F238E27FC236}">
                <a16:creationId xmlns:a16="http://schemas.microsoft.com/office/drawing/2014/main" id="{25828183-B0ED-6CE5-D755-17DBA0C0BE6A}"/>
              </a:ext>
            </a:extLst>
          </p:cNvPr>
          <p:cNvSpPr/>
          <p:nvPr/>
        </p:nvSpPr>
        <p:spPr>
          <a:xfrm>
            <a:off x="6574971" y="0"/>
            <a:ext cx="25690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BEA547-C921-9AF0-44F3-0AE9F901115D}"/>
              </a:ext>
            </a:extLst>
          </p:cNvPr>
          <p:cNvSpPr/>
          <p:nvPr/>
        </p:nvSpPr>
        <p:spPr>
          <a:xfrm>
            <a:off x="6872470" y="752030"/>
            <a:ext cx="2024787" cy="363944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800"/>
              </a:spcAft>
            </a:pPr>
            <a:r>
              <a:rPr lang="en-US" sz="1400"/>
              <a:t>However, Transformers introduce an </a:t>
            </a:r>
            <a:r>
              <a:rPr lang="en-US" sz="1400" b="1">
                <a:solidFill>
                  <a:schemeClr val="accent2"/>
                </a:solidFill>
              </a:rPr>
              <a:t>additional layer of intricacy</a:t>
            </a:r>
            <a:r>
              <a:rPr lang="en-US" sz="1400"/>
              <a:t> in training (vs. CNNs)</a:t>
            </a:r>
          </a:p>
          <a:p>
            <a:pPr>
              <a:spcAft>
                <a:spcPts val="600"/>
              </a:spcAft>
            </a:pPr>
            <a:r>
              <a:rPr lang="en-US" sz="1400"/>
              <a:t>Unlike CNNs, transformers require typically </a:t>
            </a:r>
            <a:r>
              <a:rPr lang="en-US" sz="1400" b="1">
                <a:solidFill>
                  <a:schemeClr val="accent2"/>
                </a:solidFill>
              </a:rPr>
              <a:t>two training phases</a:t>
            </a:r>
            <a:r>
              <a:rPr lang="en-US" sz="1400"/>
              <a:t>: </a:t>
            </a:r>
          </a:p>
          <a:p>
            <a:pPr marL="285750" indent="-196850">
              <a:spcAft>
                <a:spcPts val="600"/>
              </a:spcAft>
              <a:buFont typeface="Arial" panose="020B0604020202020204" pitchFamily="34" charset="0"/>
              <a:buChar char="•"/>
            </a:pPr>
            <a:r>
              <a:rPr lang="en-US" sz="1400"/>
              <a:t>Pre-text task</a:t>
            </a:r>
          </a:p>
          <a:p>
            <a:pPr marL="285750" indent="-196850">
              <a:spcAft>
                <a:spcPts val="1800"/>
              </a:spcAft>
              <a:buFont typeface="Arial" panose="020B0604020202020204" pitchFamily="34" charset="0"/>
              <a:buChar char="•"/>
            </a:pPr>
            <a:r>
              <a:rPr lang="en-US" sz="1400"/>
              <a:t>Downstream task</a:t>
            </a:r>
          </a:p>
          <a:p>
            <a:pPr>
              <a:spcAft>
                <a:spcPts val="600"/>
              </a:spcAft>
            </a:pPr>
            <a:r>
              <a:rPr lang="en-US" sz="1400"/>
              <a:t>Given the </a:t>
            </a:r>
            <a:r>
              <a:rPr lang="en-US" sz="1400" b="1">
                <a:solidFill>
                  <a:schemeClr val="accent2"/>
                </a:solidFill>
              </a:rPr>
              <a:t>fundamental changes</a:t>
            </a:r>
            <a:r>
              <a:rPr lang="en-US" sz="1400">
                <a:solidFill>
                  <a:schemeClr val="accent2"/>
                </a:solidFill>
              </a:rPr>
              <a:t> </a:t>
            </a:r>
            <a:r>
              <a:rPr lang="en-US" sz="1400"/>
              <a:t>inherent to how transformers are trained, we need to </a:t>
            </a:r>
            <a:r>
              <a:rPr lang="en-US" sz="1400" b="1">
                <a:solidFill>
                  <a:schemeClr val="accent2"/>
                </a:solidFill>
              </a:rPr>
              <a:t>redefine our approach</a:t>
            </a:r>
          </a:p>
        </p:txBody>
      </p:sp>
      <p:sp>
        <p:nvSpPr>
          <p:cNvPr id="16" name="Rectangle 15">
            <a:extLst>
              <a:ext uri="{FF2B5EF4-FFF2-40B4-BE49-F238E27FC236}">
                <a16:creationId xmlns:a16="http://schemas.microsoft.com/office/drawing/2014/main" id="{64AD36F6-3122-1F3A-8153-BD6D2D07C6DE}"/>
              </a:ext>
            </a:extLst>
          </p:cNvPr>
          <p:cNvSpPr/>
          <p:nvPr/>
        </p:nvSpPr>
        <p:spPr>
          <a:xfrm>
            <a:off x="586832" y="1671674"/>
            <a:ext cx="5760084" cy="2590282"/>
          </a:xfrm>
          <a:prstGeom prst="rect">
            <a:avLst/>
          </a:prstGeom>
          <a:solidFill>
            <a:schemeClr val="accent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TODO: </a:t>
            </a:r>
            <a:r>
              <a:rPr lang="en-US">
                <a:solidFill>
                  <a:schemeClr val="tx1"/>
                </a:solidFill>
              </a:rPr>
              <a:t>Show here the steps from the </a:t>
            </a:r>
            <a:br>
              <a:rPr lang="en-US">
                <a:solidFill>
                  <a:schemeClr val="tx1"/>
                </a:solidFill>
              </a:rPr>
            </a:br>
            <a:r>
              <a:rPr lang="en-US">
                <a:solidFill>
                  <a:schemeClr val="tx1"/>
                </a:solidFill>
              </a:rPr>
              <a:t>blueprint approach / paper + distillation / adversarial attacks</a:t>
            </a:r>
          </a:p>
        </p:txBody>
      </p:sp>
    </p:spTree>
    <p:extLst>
      <p:ext uri="{BB962C8B-B14F-4D97-AF65-F5344CB8AC3E}">
        <p14:creationId xmlns:p14="http://schemas.microsoft.com/office/powerpoint/2010/main" val="3110681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FE97-9167-CBE6-CDD3-3DA73ED1F81A}"/>
              </a:ext>
            </a:extLst>
          </p:cNvPr>
          <p:cNvSpPr>
            <a:spLocks noGrp="1"/>
          </p:cNvSpPr>
          <p:nvPr>
            <p:ph type="title"/>
          </p:nvPr>
        </p:nvSpPr>
        <p:spPr/>
        <p:txBody>
          <a:bodyPr/>
          <a:lstStyle/>
          <a:p>
            <a:r>
              <a:rPr lang="en-US"/>
              <a:t>Decoding BERT: Unveiling the Mechanism Behind Deep Bidirectional Language Understanding</a:t>
            </a:r>
            <a:endParaRPr lang="en-CH"/>
          </a:p>
        </p:txBody>
      </p:sp>
      <p:sp>
        <p:nvSpPr>
          <p:cNvPr id="4" name="Slide Number Placeholder 3">
            <a:extLst>
              <a:ext uri="{FF2B5EF4-FFF2-40B4-BE49-F238E27FC236}">
                <a16:creationId xmlns:a16="http://schemas.microsoft.com/office/drawing/2014/main" id="{4EE1EACC-E24F-B257-2084-A125F0A1F7A1}"/>
              </a:ext>
            </a:extLst>
          </p:cNvPr>
          <p:cNvSpPr>
            <a:spLocks noGrp="1"/>
          </p:cNvSpPr>
          <p:nvPr>
            <p:ph type="sldNum" sz="quarter" idx="12"/>
          </p:nvPr>
        </p:nvSpPr>
        <p:spPr>
          <a:xfrm>
            <a:off x="8578901" y="4767263"/>
            <a:ext cx="206323" cy="273844"/>
          </a:xfrm>
        </p:spPr>
        <p:txBody>
          <a:bodyPr/>
          <a:lstStyle/>
          <a:p>
            <a:fld id="{7559FC98-AF75-4A00-A03C-DF9FEBF6BCB9}" type="slidenum">
              <a:rPr lang="en-GB" smtClean="0"/>
              <a:pPr/>
              <a:t>36</a:t>
            </a:fld>
            <a:endParaRPr lang="en-GB"/>
          </a:p>
        </p:txBody>
      </p:sp>
      <p:sp>
        <p:nvSpPr>
          <p:cNvPr id="5" name="Rectangle 4">
            <a:extLst>
              <a:ext uri="{FF2B5EF4-FFF2-40B4-BE49-F238E27FC236}">
                <a16:creationId xmlns:a16="http://schemas.microsoft.com/office/drawing/2014/main" id="{C817AFB2-2985-DAB6-81B7-966E756D3343}"/>
              </a:ext>
            </a:extLst>
          </p:cNvPr>
          <p:cNvSpPr/>
          <p:nvPr/>
        </p:nvSpPr>
        <p:spPr>
          <a:xfrm>
            <a:off x="381032" y="1129434"/>
            <a:ext cx="1376540" cy="102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b="1">
              <a:solidFill>
                <a:schemeClr val="bg1"/>
              </a:solidFill>
            </a:endParaRPr>
          </a:p>
          <a:p>
            <a:pPr algn="ctr"/>
            <a:r>
              <a:rPr lang="en-GB" sz="1050" b="1">
                <a:solidFill>
                  <a:schemeClr val="bg1"/>
                </a:solidFill>
              </a:rPr>
              <a:t>Model Details</a:t>
            </a:r>
          </a:p>
          <a:p>
            <a:pPr algn="ctr"/>
            <a:endParaRPr lang="en-GB" sz="1050" b="1">
              <a:solidFill>
                <a:schemeClr val="bg1"/>
              </a:solidFill>
            </a:endParaRPr>
          </a:p>
        </p:txBody>
      </p:sp>
      <p:sp>
        <p:nvSpPr>
          <p:cNvPr id="6" name="Rectangle 5">
            <a:extLst>
              <a:ext uri="{FF2B5EF4-FFF2-40B4-BE49-F238E27FC236}">
                <a16:creationId xmlns:a16="http://schemas.microsoft.com/office/drawing/2014/main" id="{948F7309-23F3-5AC5-16D5-EFC5DD0F74CC}"/>
              </a:ext>
            </a:extLst>
          </p:cNvPr>
          <p:cNvSpPr/>
          <p:nvPr/>
        </p:nvSpPr>
        <p:spPr>
          <a:xfrm>
            <a:off x="381032" y="2250566"/>
            <a:ext cx="1376540" cy="1224441"/>
          </a:xfrm>
          <a:prstGeom prst="rect">
            <a:avLst/>
          </a:prstGeom>
          <a:solidFill>
            <a:srgbClr val="008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b="1">
              <a:solidFill>
                <a:schemeClr val="bg1"/>
              </a:solidFill>
            </a:endParaRPr>
          </a:p>
          <a:p>
            <a:pPr algn="ctr"/>
            <a:r>
              <a:rPr lang="en-GB" sz="1050" b="1">
                <a:solidFill>
                  <a:schemeClr val="bg1"/>
                </a:solidFill>
              </a:rPr>
              <a:t>Training Mechanism</a:t>
            </a:r>
          </a:p>
          <a:p>
            <a:pPr algn="ctr"/>
            <a:endParaRPr lang="en-GB" sz="1050" b="1">
              <a:solidFill>
                <a:schemeClr val="bg1"/>
              </a:solidFill>
            </a:endParaRPr>
          </a:p>
        </p:txBody>
      </p:sp>
      <p:sp>
        <p:nvSpPr>
          <p:cNvPr id="8" name="Rectangle 7">
            <a:extLst>
              <a:ext uri="{FF2B5EF4-FFF2-40B4-BE49-F238E27FC236}">
                <a16:creationId xmlns:a16="http://schemas.microsoft.com/office/drawing/2014/main" id="{60D2023F-ED8F-BB4D-2307-1FD588CDE0CD}"/>
              </a:ext>
            </a:extLst>
          </p:cNvPr>
          <p:cNvSpPr/>
          <p:nvPr/>
        </p:nvSpPr>
        <p:spPr>
          <a:xfrm>
            <a:off x="1877539" y="1181784"/>
            <a:ext cx="3650050" cy="931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35731" indent="-135731">
              <a:buFont typeface="Arial" panose="020B0604020202020204" pitchFamily="34" charset="0"/>
              <a:buChar char="•"/>
            </a:pPr>
            <a:r>
              <a:rPr lang="en-US" sz="1050" b="1">
                <a:solidFill>
                  <a:schemeClr val="tx1"/>
                </a:solidFill>
              </a:rPr>
              <a:t>Data: </a:t>
            </a:r>
            <a:r>
              <a:rPr lang="en-US" sz="1050">
                <a:solidFill>
                  <a:schemeClr val="tx1"/>
                </a:solidFill>
              </a:rPr>
              <a:t>Wikipedia (2.5B words) + BookCorpus (800M words)</a:t>
            </a:r>
          </a:p>
          <a:p>
            <a:pPr marL="135731" indent="-135731">
              <a:buFont typeface="Arial" panose="020B0604020202020204" pitchFamily="34" charset="0"/>
              <a:buChar char="•"/>
            </a:pPr>
            <a:r>
              <a:rPr lang="en-US" sz="1050" b="1">
                <a:solidFill>
                  <a:schemeClr val="tx1"/>
                </a:solidFill>
              </a:rPr>
              <a:t>Batch Size: </a:t>
            </a:r>
            <a:r>
              <a:rPr lang="en-US" sz="1050">
                <a:solidFill>
                  <a:schemeClr val="tx1"/>
                </a:solidFill>
              </a:rPr>
              <a:t>131,072 words (1024 sequences * 128 length)</a:t>
            </a:r>
          </a:p>
          <a:p>
            <a:pPr marL="135731" indent="-135731">
              <a:buFont typeface="Arial" panose="020B0604020202020204" pitchFamily="34" charset="0"/>
              <a:buChar char="•"/>
            </a:pPr>
            <a:r>
              <a:rPr lang="en-US" sz="1050" b="1">
                <a:solidFill>
                  <a:schemeClr val="tx1"/>
                </a:solidFill>
              </a:rPr>
              <a:t>Training Time: </a:t>
            </a:r>
            <a:r>
              <a:rPr lang="en-US" sz="1050">
                <a:solidFill>
                  <a:schemeClr val="tx1"/>
                </a:solidFill>
              </a:rPr>
              <a:t>1M steps (~40 epochs)</a:t>
            </a:r>
          </a:p>
          <a:p>
            <a:pPr marL="135731" indent="-135731">
              <a:buFont typeface="Arial" panose="020B0604020202020204" pitchFamily="34" charset="0"/>
              <a:buChar char="•"/>
            </a:pPr>
            <a:r>
              <a:rPr lang="en-US" sz="1050" b="1">
                <a:solidFill>
                  <a:schemeClr val="tx1"/>
                </a:solidFill>
              </a:rPr>
              <a:t>BERT-Base: </a:t>
            </a:r>
            <a:r>
              <a:rPr lang="en-US" sz="1050">
                <a:solidFill>
                  <a:schemeClr val="tx1"/>
                </a:solidFill>
              </a:rPr>
              <a:t>12-layer, 768-hidden, 12-head</a:t>
            </a:r>
          </a:p>
        </p:txBody>
      </p:sp>
      <p:sp>
        <p:nvSpPr>
          <p:cNvPr id="9" name="Rectangle 8">
            <a:extLst>
              <a:ext uri="{FF2B5EF4-FFF2-40B4-BE49-F238E27FC236}">
                <a16:creationId xmlns:a16="http://schemas.microsoft.com/office/drawing/2014/main" id="{4E05AF61-029B-7276-79EA-19254AE4BABF}"/>
              </a:ext>
            </a:extLst>
          </p:cNvPr>
          <p:cNvSpPr/>
          <p:nvPr/>
        </p:nvSpPr>
        <p:spPr>
          <a:xfrm>
            <a:off x="1883759" y="2459315"/>
            <a:ext cx="3957204" cy="1015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32160" indent="-132160" fontAlgn="base">
              <a:spcAft>
                <a:spcPts val="150"/>
              </a:spcAft>
              <a:buFont typeface="Arial" panose="020B0604020202020204" pitchFamily="34" charset="0"/>
              <a:buChar char="•"/>
            </a:pPr>
            <a:r>
              <a:rPr lang="en-US" sz="1050" b="1">
                <a:solidFill>
                  <a:srgbClr val="2D2D2D"/>
                </a:solidFill>
              </a:rPr>
              <a:t>Masked LM: </a:t>
            </a:r>
            <a:r>
              <a:rPr lang="en-US" sz="1050">
                <a:solidFill>
                  <a:srgbClr val="2D2D2D"/>
                </a:solidFill>
              </a:rPr>
              <a:t>15% of words in a sentence are replaced with a [MASK] token. BERT tries to predict the original word using surrounding context.</a:t>
            </a:r>
          </a:p>
          <a:p>
            <a:pPr fontAlgn="base">
              <a:spcAft>
                <a:spcPts val="150"/>
              </a:spcAft>
            </a:pPr>
            <a:endParaRPr lang="en-US" sz="1050">
              <a:solidFill>
                <a:srgbClr val="2D2D2D"/>
              </a:solidFill>
            </a:endParaRPr>
          </a:p>
          <a:p>
            <a:pPr marL="132160" indent="-132160" fontAlgn="base">
              <a:spcAft>
                <a:spcPts val="150"/>
              </a:spcAft>
              <a:buFont typeface="Arial" panose="020B0604020202020204" pitchFamily="34" charset="0"/>
              <a:buChar char="•"/>
            </a:pPr>
            <a:r>
              <a:rPr lang="en-US" sz="1050" b="1">
                <a:solidFill>
                  <a:srgbClr val="2D2D2D"/>
                </a:solidFill>
              </a:rPr>
              <a:t>Next sentence prediction: </a:t>
            </a:r>
            <a:r>
              <a:rPr lang="en-US" sz="1050">
                <a:solidFill>
                  <a:srgbClr val="2D2D2D"/>
                </a:solidFill>
              </a:rPr>
              <a:t>To learn relationships between sentences, BERT tries to predict whether Sentence B is actual sentence that proceeds Sentence A, or a random sentence. </a:t>
            </a:r>
          </a:p>
          <a:p>
            <a:pPr marL="132160" indent="-132160" fontAlgn="base">
              <a:spcAft>
                <a:spcPts val="150"/>
              </a:spcAft>
              <a:buFont typeface="Arial" panose="020B0604020202020204" pitchFamily="34" charset="0"/>
              <a:buChar char="•"/>
            </a:pPr>
            <a:endParaRPr lang="en-US" sz="1050">
              <a:solidFill>
                <a:srgbClr val="2D2D2D"/>
              </a:solidFill>
            </a:endParaRPr>
          </a:p>
        </p:txBody>
      </p:sp>
      <p:cxnSp>
        <p:nvCxnSpPr>
          <p:cNvPr id="11" name="Straight Connector 10">
            <a:extLst>
              <a:ext uri="{FF2B5EF4-FFF2-40B4-BE49-F238E27FC236}">
                <a16:creationId xmlns:a16="http://schemas.microsoft.com/office/drawing/2014/main" id="{0C928520-80E6-585C-232F-C66B6801D777}"/>
              </a:ext>
            </a:extLst>
          </p:cNvPr>
          <p:cNvCxnSpPr>
            <a:cxnSpLocks/>
          </p:cNvCxnSpPr>
          <p:nvPr/>
        </p:nvCxnSpPr>
        <p:spPr>
          <a:xfrm>
            <a:off x="358776" y="2203001"/>
            <a:ext cx="8426448"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6BD63A-9A5F-B810-BBCF-2D5BB6CEDF81}"/>
              </a:ext>
            </a:extLst>
          </p:cNvPr>
          <p:cNvCxnSpPr>
            <a:cxnSpLocks/>
          </p:cNvCxnSpPr>
          <p:nvPr/>
        </p:nvCxnSpPr>
        <p:spPr>
          <a:xfrm>
            <a:off x="336520" y="4647156"/>
            <a:ext cx="8426448"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Graphic 15" descr="Compass with solid fill">
            <a:extLst>
              <a:ext uri="{FF2B5EF4-FFF2-40B4-BE49-F238E27FC236}">
                <a16:creationId xmlns:a16="http://schemas.microsoft.com/office/drawing/2014/main" id="{84D2CB8E-1FAC-7D8A-DB3C-ED790987B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2846" y="1435434"/>
            <a:ext cx="720000" cy="720000"/>
          </a:xfrm>
          <a:prstGeom prst="rect">
            <a:avLst/>
          </a:prstGeom>
        </p:spPr>
      </p:pic>
      <p:pic>
        <p:nvPicPr>
          <p:cNvPr id="20" name="Graphic 19" descr="Users with solid fill">
            <a:extLst>
              <a:ext uri="{FF2B5EF4-FFF2-40B4-BE49-F238E27FC236}">
                <a16:creationId xmlns:a16="http://schemas.microsoft.com/office/drawing/2014/main" id="{AC3D5B2F-D0E6-0A0D-24C8-D14C8B41F2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5005" y="2598945"/>
            <a:ext cx="720000" cy="720000"/>
          </a:xfrm>
          <a:prstGeom prst="rect">
            <a:avLst/>
          </a:prstGeom>
        </p:spPr>
      </p:pic>
      <p:pic>
        <p:nvPicPr>
          <p:cNvPr id="13" name="Picture 12">
            <a:extLst>
              <a:ext uri="{FF2B5EF4-FFF2-40B4-BE49-F238E27FC236}">
                <a16:creationId xmlns:a16="http://schemas.microsoft.com/office/drawing/2014/main" id="{6D5C367B-8281-8327-9AA3-4B462C5C58BB}"/>
              </a:ext>
            </a:extLst>
          </p:cNvPr>
          <p:cNvPicPr>
            <a:picLocks noChangeAspect="1"/>
          </p:cNvPicPr>
          <p:nvPr/>
        </p:nvPicPr>
        <p:blipFill>
          <a:blip r:embed="rId7"/>
          <a:stretch>
            <a:fillRect/>
          </a:stretch>
        </p:blipFill>
        <p:spPr>
          <a:xfrm>
            <a:off x="5838246" y="3055402"/>
            <a:ext cx="2938754" cy="265359"/>
          </a:xfrm>
          <a:prstGeom prst="rect">
            <a:avLst/>
          </a:prstGeom>
        </p:spPr>
      </p:pic>
      <p:pic>
        <p:nvPicPr>
          <p:cNvPr id="14" name="Picture 13">
            <a:extLst>
              <a:ext uri="{FF2B5EF4-FFF2-40B4-BE49-F238E27FC236}">
                <a16:creationId xmlns:a16="http://schemas.microsoft.com/office/drawing/2014/main" id="{58953234-55FF-CE20-1079-658FDA96295B}"/>
              </a:ext>
            </a:extLst>
          </p:cNvPr>
          <p:cNvPicPr>
            <a:picLocks noChangeAspect="1"/>
          </p:cNvPicPr>
          <p:nvPr/>
        </p:nvPicPr>
        <p:blipFill>
          <a:blip r:embed="rId8"/>
          <a:stretch>
            <a:fillRect/>
          </a:stretch>
        </p:blipFill>
        <p:spPr>
          <a:xfrm>
            <a:off x="6272646" y="2345968"/>
            <a:ext cx="2428758" cy="304108"/>
          </a:xfrm>
          <a:prstGeom prst="rect">
            <a:avLst/>
          </a:prstGeom>
        </p:spPr>
      </p:pic>
      <p:cxnSp>
        <p:nvCxnSpPr>
          <p:cNvPr id="18" name="Straight Connector 17">
            <a:extLst>
              <a:ext uri="{FF2B5EF4-FFF2-40B4-BE49-F238E27FC236}">
                <a16:creationId xmlns:a16="http://schemas.microsoft.com/office/drawing/2014/main" id="{C552BAE4-B307-5A51-F5FD-4890DDCFD083}"/>
              </a:ext>
            </a:extLst>
          </p:cNvPr>
          <p:cNvCxnSpPr>
            <a:cxnSpLocks/>
          </p:cNvCxnSpPr>
          <p:nvPr/>
        </p:nvCxnSpPr>
        <p:spPr>
          <a:xfrm>
            <a:off x="381032" y="3524837"/>
            <a:ext cx="8426448"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048FE3F-3D2E-F558-2505-7F9FFAE81E4A}"/>
              </a:ext>
            </a:extLst>
          </p:cNvPr>
          <p:cNvSpPr/>
          <p:nvPr/>
        </p:nvSpPr>
        <p:spPr>
          <a:xfrm>
            <a:off x="381032" y="3574667"/>
            <a:ext cx="1376540" cy="102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a:solidFill>
                  <a:schemeClr val="bg1"/>
                </a:solidFill>
              </a:rPr>
              <a:t>Effect of pretraining</a:t>
            </a:r>
          </a:p>
        </p:txBody>
      </p:sp>
      <p:sp>
        <p:nvSpPr>
          <p:cNvPr id="21" name="Rectangle 20">
            <a:extLst>
              <a:ext uri="{FF2B5EF4-FFF2-40B4-BE49-F238E27FC236}">
                <a16:creationId xmlns:a16="http://schemas.microsoft.com/office/drawing/2014/main" id="{581B6DFA-02E8-8FF3-A557-CD1EF93E8FAC}"/>
              </a:ext>
            </a:extLst>
          </p:cNvPr>
          <p:cNvSpPr/>
          <p:nvPr/>
        </p:nvSpPr>
        <p:spPr>
          <a:xfrm>
            <a:off x="1877538" y="3930164"/>
            <a:ext cx="4921367" cy="866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32160" indent="-132160" fontAlgn="base">
              <a:spcAft>
                <a:spcPts val="150"/>
              </a:spcAft>
              <a:buFont typeface="Arial" panose="020B0604020202020204" pitchFamily="34" charset="0"/>
              <a:buChar char="•"/>
            </a:pPr>
            <a:r>
              <a:rPr lang="en-US" sz="1050">
                <a:solidFill>
                  <a:srgbClr val="2D2D2D"/>
                </a:solidFill>
              </a:rPr>
              <a:t>Masked LM is very important for performance on many tasks</a:t>
            </a:r>
          </a:p>
          <a:p>
            <a:pPr marL="132160" indent="-132160" fontAlgn="base">
              <a:spcAft>
                <a:spcPts val="150"/>
              </a:spcAft>
              <a:buFont typeface="Arial" panose="020B0604020202020204" pitchFamily="34" charset="0"/>
              <a:buChar char="•"/>
            </a:pPr>
            <a:r>
              <a:rPr lang="en-US" sz="1050">
                <a:solidFill>
                  <a:srgbClr val="2D2D2D"/>
                </a:solidFill>
              </a:rPr>
              <a:t>Next sentence prediction only makes a significant difference for some tasks like QNLI</a:t>
            </a:r>
          </a:p>
          <a:p>
            <a:pPr marL="132160" indent="-132160" fontAlgn="base">
              <a:spcAft>
                <a:spcPts val="150"/>
              </a:spcAft>
              <a:buFont typeface="Arial" panose="020B0604020202020204" pitchFamily="34" charset="0"/>
              <a:buChar char="•"/>
            </a:pPr>
            <a:endParaRPr lang="en-US" sz="1050">
              <a:solidFill>
                <a:srgbClr val="2D2D2D"/>
              </a:solidFill>
            </a:endParaRPr>
          </a:p>
        </p:txBody>
      </p:sp>
      <p:pic>
        <p:nvPicPr>
          <p:cNvPr id="23" name="Picture 22">
            <a:extLst>
              <a:ext uri="{FF2B5EF4-FFF2-40B4-BE49-F238E27FC236}">
                <a16:creationId xmlns:a16="http://schemas.microsoft.com/office/drawing/2014/main" id="{EBD380DE-3A0E-FB00-F9B6-7A561CE80021}"/>
              </a:ext>
            </a:extLst>
          </p:cNvPr>
          <p:cNvPicPr>
            <a:picLocks noChangeAspect="1"/>
          </p:cNvPicPr>
          <p:nvPr/>
        </p:nvPicPr>
        <p:blipFill>
          <a:blip r:embed="rId9"/>
          <a:stretch>
            <a:fillRect/>
          </a:stretch>
        </p:blipFill>
        <p:spPr>
          <a:xfrm>
            <a:off x="6859711" y="3566430"/>
            <a:ext cx="1705176" cy="1042242"/>
          </a:xfrm>
          <a:prstGeom prst="rect">
            <a:avLst/>
          </a:prstGeom>
        </p:spPr>
      </p:pic>
    </p:spTree>
    <p:extLst>
      <p:ext uri="{BB962C8B-B14F-4D97-AF65-F5344CB8AC3E}">
        <p14:creationId xmlns:p14="http://schemas.microsoft.com/office/powerpoint/2010/main" val="1684018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BCF5E6B-8CC0-2DFF-CC94-BA9BFB59B38A}"/>
              </a:ext>
            </a:extLst>
          </p:cNvPr>
          <p:cNvGraphicFramePr>
            <a:graphicFrameLocks noChangeAspect="1"/>
          </p:cNvGraphicFramePr>
          <p:nvPr>
            <p:custDataLst>
              <p:tags r:id="rId1"/>
            </p:custDataLst>
            <p:extLst>
              <p:ext uri="{D42A27DB-BD31-4B8C-83A1-F6EECF244321}">
                <p14:modId xmlns:p14="http://schemas.microsoft.com/office/powerpoint/2010/main" val="3112098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5" name="think-cell data - do not delete" hidden="1">
                        <a:extLst>
                          <a:ext uri="{FF2B5EF4-FFF2-40B4-BE49-F238E27FC236}">
                            <a16:creationId xmlns:a16="http://schemas.microsoft.com/office/drawing/2014/main" id="{7BCF5E6B-8CC0-2DFF-CC94-BA9BFB59B3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9719890-7C4B-E3F9-AC98-D79E159B9BC0}"/>
              </a:ext>
            </a:extLst>
          </p:cNvPr>
          <p:cNvSpPr>
            <a:spLocks noGrp="1"/>
          </p:cNvSpPr>
          <p:nvPr>
            <p:ph type="title"/>
          </p:nvPr>
        </p:nvSpPr>
        <p:spPr/>
        <p:txBody>
          <a:bodyPr vert="horz"/>
          <a:lstStyle/>
          <a:p>
            <a:r>
              <a:rPr lang="en-US"/>
              <a:t>Decoding BERT: Unveiling the </a:t>
            </a:r>
            <a:r>
              <a:rPr lang="en-US" err="1"/>
              <a:t>xxxx</a:t>
            </a:r>
            <a:endParaRPr lang="en-US"/>
          </a:p>
        </p:txBody>
      </p:sp>
      <p:sp>
        <p:nvSpPr>
          <p:cNvPr id="3" name="Slide Number Placeholder 2">
            <a:extLst>
              <a:ext uri="{FF2B5EF4-FFF2-40B4-BE49-F238E27FC236}">
                <a16:creationId xmlns:a16="http://schemas.microsoft.com/office/drawing/2014/main" id="{0AE679A4-456E-FA00-CED7-924F0BC172E5}"/>
              </a:ext>
            </a:extLst>
          </p:cNvPr>
          <p:cNvSpPr>
            <a:spLocks noGrp="1"/>
          </p:cNvSpPr>
          <p:nvPr>
            <p:ph type="sldNum" sz="quarter" idx="12"/>
          </p:nvPr>
        </p:nvSpPr>
        <p:spPr/>
        <p:txBody>
          <a:bodyPr/>
          <a:lstStyle/>
          <a:p>
            <a:fld id="{7559FC98-AF75-4A00-A03C-DF9FEBF6BCB9}" type="slidenum">
              <a:rPr lang="en-GB" smtClean="0"/>
              <a:t>37</a:t>
            </a:fld>
            <a:endParaRPr lang="en-GB"/>
          </a:p>
        </p:txBody>
      </p:sp>
      <p:sp>
        <p:nvSpPr>
          <p:cNvPr id="4" name="Rectangle 3">
            <a:extLst>
              <a:ext uri="{FF2B5EF4-FFF2-40B4-BE49-F238E27FC236}">
                <a16:creationId xmlns:a16="http://schemas.microsoft.com/office/drawing/2014/main" id="{BE20A445-202E-A031-5EF6-4D2B98AAE0AC}"/>
              </a:ext>
            </a:extLst>
          </p:cNvPr>
          <p:cNvSpPr/>
          <p:nvPr/>
        </p:nvSpPr>
        <p:spPr>
          <a:xfrm>
            <a:off x="6322940" y="-1173610"/>
            <a:ext cx="2821060" cy="985491"/>
          </a:xfrm>
          <a:prstGeom prst="rect">
            <a:avLst/>
          </a:prstGeom>
          <a:solidFill>
            <a:schemeClr val="accent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schemeClr val="tx1"/>
                </a:solidFill>
              </a:rPr>
              <a:t>Sven – </a:t>
            </a:r>
            <a:r>
              <a:rPr lang="de-CH" err="1">
                <a:solidFill>
                  <a:schemeClr val="tx1"/>
                </a:solidFill>
              </a:rPr>
              <a:t>Suggest</a:t>
            </a:r>
            <a:r>
              <a:rPr lang="de-CH">
                <a:solidFill>
                  <a:schemeClr val="tx1"/>
                </a:solidFill>
              </a:rPr>
              <a:t> </a:t>
            </a:r>
            <a:r>
              <a:rPr lang="de-CH" err="1">
                <a:solidFill>
                  <a:schemeClr val="tx1"/>
                </a:solidFill>
              </a:rPr>
              <a:t>to</a:t>
            </a:r>
            <a:r>
              <a:rPr lang="de-CH">
                <a:solidFill>
                  <a:schemeClr val="tx1"/>
                </a:solidFill>
              </a:rPr>
              <a:t> </a:t>
            </a:r>
            <a:r>
              <a:rPr lang="de-CH" err="1">
                <a:solidFill>
                  <a:schemeClr val="tx1"/>
                </a:solidFill>
              </a:rPr>
              <a:t>collect</a:t>
            </a:r>
            <a:r>
              <a:rPr lang="de-CH">
                <a:solidFill>
                  <a:schemeClr val="tx1"/>
                </a:solidFill>
              </a:rPr>
              <a:t> </a:t>
            </a:r>
            <a:r>
              <a:rPr lang="de-CH" err="1">
                <a:solidFill>
                  <a:schemeClr val="tx1"/>
                </a:solidFill>
              </a:rPr>
              <a:t>tall</a:t>
            </a:r>
            <a:r>
              <a:rPr lang="de-CH">
                <a:solidFill>
                  <a:schemeClr val="tx1"/>
                </a:solidFill>
              </a:rPr>
              <a:t> </a:t>
            </a:r>
            <a:r>
              <a:rPr lang="de-CH" err="1">
                <a:solidFill>
                  <a:schemeClr val="tx1"/>
                </a:solidFill>
              </a:rPr>
              <a:t>infos</a:t>
            </a:r>
            <a:r>
              <a:rPr lang="de-CH">
                <a:solidFill>
                  <a:schemeClr val="tx1"/>
                </a:solidFill>
              </a:rPr>
              <a:t> </a:t>
            </a:r>
            <a:r>
              <a:rPr lang="de-CH" err="1">
                <a:solidFill>
                  <a:schemeClr val="tx1"/>
                </a:solidFill>
              </a:rPr>
              <a:t>first</a:t>
            </a:r>
            <a:r>
              <a:rPr lang="de-CH">
                <a:solidFill>
                  <a:schemeClr val="tx1"/>
                </a:solidFill>
              </a:rPr>
              <a:t> and </a:t>
            </a:r>
            <a:r>
              <a:rPr lang="de-CH" err="1">
                <a:solidFill>
                  <a:schemeClr val="tx1"/>
                </a:solidFill>
              </a:rPr>
              <a:t>then</a:t>
            </a:r>
            <a:r>
              <a:rPr lang="de-CH">
                <a:solidFill>
                  <a:schemeClr val="tx1"/>
                </a:solidFill>
              </a:rPr>
              <a:t> </a:t>
            </a:r>
            <a:r>
              <a:rPr lang="de-CH" err="1">
                <a:solidFill>
                  <a:schemeClr val="tx1"/>
                </a:solidFill>
              </a:rPr>
              <a:t>we</a:t>
            </a:r>
            <a:r>
              <a:rPr lang="de-CH">
                <a:solidFill>
                  <a:schemeClr val="tx1"/>
                </a:solidFill>
              </a:rPr>
              <a:t> </a:t>
            </a:r>
            <a:r>
              <a:rPr lang="de-CH" err="1">
                <a:solidFill>
                  <a:schemeClr val="tx1"/>
                </a:solidFill>
              </a:rPr>
              <a:t>decide</a:t>
            </a:r>
            <a:r>
              <a:rPr lang="de-CH">
                <a:solidFill>
                  <a:schemeClr val="tx1"/>
                </a:solidFill>
              </a:rPr>
              <a:t> </a:t>
            </a:r>
            <a:r>
              <a:rPr lang="de-CH" err="1">
                <a:solidFill>
                  <a:schemeClr val="tx1"/>
                </a:solidFill>
              </a:rPr>
              <a:t>what</a:t>
            </a:r>
            <a:r>
              <a:rPr lang="de-CH">
                <a:solidFill>
                  <a:schemeClr val="tx1"/>
                </a:solidFill>
              </a:rPr>
              <a:t> </a:t>
            </a:r>
            <a:r>
              <a:rPr lang="de-CH" err="1">
                <a:solidFill>
                  <a:schemeClr val="tx1"/>
                </a:solidFill>
              </a:rPr>
              <a:t>to</a:t>
            </a:r>
            <a:r>
              <a:rPr lang="de-CH">
                <a:solidFill>
                  <a:schemeClr val="tx1"/>
                </a:solidFill>
              </a:rPr>
              <a:t> </a:t>
            </a:r>
            <a:r>
              <a:rPr lang="de-CH" err="1">
                <a:solidFill>
                  <a:schemeClr val="tx1"/>
                </a:solidFill>
              </a:rPr>
              <a:t>keep</a:t>
            </a:r>
            <a:r>
              <a:rPr lang="de-CH">
                <a:solidFill>
                  <a:schemeClr val="tx1"/>
                </a:solidFill>
              </a:rPr>
              <a:t> -&gt; check </a:t>
            </a:r>
            <a:r>
              <a:rPr lang="de-CH" err="1">
                <a:solidFill>
                  <a:schemeClr val="tx1"/>
                </a:solidFill>
              </a:rPr>
              <a:t>notes</a:t>
            </a:r>
            <a:r>
              <a:rPr lang="de-CH">
                <a:solidFill>
                  <a:schemeClr val="tx1"/>
                </a:solidFill>
              </a:rPr>
              <a:t> from Damian </a:t>
            </a:r>
            <a:r>
              <a:rPr lang="de-CH" err="1">
                <a:solidFill>
                  <a:schemeClr val="tx1"/>
                </a:solidFill>
              </a:rPr>
              <a:t>if</a:t>
            </a:r>
            <a:r>
              <a:rPr lang="de-CH">
                <a:solidFill>
                  <a:schemeClr val="tx1"/>
                </a:solidFill>
              </a:rPr>
              <a:t> </a:t>
            </a:r>
            <a:r>
              <a:rPr lang="de-CH" err="1">
                <a:solidFill>
                  <a:schemeClr val="tx1"/>
                </a:solidFill>
              </a:rPr>
              <a:t>something</a:t>
            </a:r>
            <a:r>
              <a:rPr lang="de-CH">
                <a:solidFill>
                  <a:schemeClr val="tx1"/>
                </a:solidFill>
              </a:rPr>
              <a:t> </a:t>
            </a:r>
            <a:r>
              <a:rPr lang="de-CH" err="1">
                <a:solidFill>
                  <a:schemeClr val="tx1"/>
                </a:solidFill>
              </a:rPr>
              <a:t>useful</a:t>
            </a:r>
            <a:endParaRPr lang="en-US">
              <a:solidFill>
                <a:schemeClr val="tx1"/>
              </a:solidFill>
            </a:endParaRPr>
          </a:p>
        </p:txBody>
      </p:sp>
      <p:sp>
        <p:nvSpPr>
          <p:cNvPr id="8" name="Rectangle 7">
            <a:extLst>
              <a:ext uri="{FF2B5EF4-FFF2-40B4-BE49-F238E27FC236}">
                <a16:creationId xmlns:a16="http://schemas.microsoft.com/office/drawing/2014/main" id="{7C68066B-547B-966E-07D1-6A0608D807DB}"/>
              </a:ext>
            </a:extLst>
          </p:cNvPr>
          <p:cNvSpPr/>
          <p:nvPr/>
        </p:nvSpPr>
        <p:spPr>
          <a:xfrm>
            <a:off x="1649281" y="4706668"/>
            <a:ext cx="4960819" cy="1716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700">
                <a:solidFill>
                  <a:schemeClr val="tx1"/>
                </a:solidFill>
              </a:rPr>
              <a:t>1. </a:t>
            </a:r>
            <a:r>
              <a:rPr lang="en-US" sz="700" err="1">
                <a:solidFill>
                  <a:schemeClr val="tx1"/>
                </a:solidFill>
              </a:rPr>
              <a:t>Xxxx</a:t>
            </a:r>
            <a:endParaRPr lang="en-US" sz="700">
              <a:solidFill>
                <a:schemeClr val="tx1"/>
              </a:solidFill>
            </a:endParaRPr>
          </a:p>
        </p:txBody>
      </p:sp>
      <p:sp>
        <p:nvSpPr>
          <p:cNvPr id="7" name="Rectangle 6">
            <a:extLst>
              <a:ext uri="{FF2B5EF4-FFF2-40B4-BE49-F238E27FC236}">
                <a16:creationId xmlns:a16="http://schemas.microsoft.com/office/drawing/2014/main" id="{9FF21A04-2FF5-5156-BDE5-86FF1374CC23}"/>
              </a:ext>
            </a:extLst>
          </p:cNvPr>
          <p:cNvSpPr/>
          <p:nvPr/>
        </p:nvSpPr>
        <p:spPr>
          <a:xfrm>
            <a:off x="3190472" y="1362139"/>
            <a:ext cx="2767883" cy="320003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lstStyle/>
          <a:p>
            <a:pPr marL="171450" indent="-171450">
              <a:buFont typeface="Arial" panose="020B0604020202020204" pitchFamily="34" charset="0"/>
              <a:buChar char="•"/>
            </a:pPr>
            <a:r>
              <a:rPr lang="en-CH" sz="1200" b="1"/>
              <a:t>Data: </a:t>
            </a:r>
            <a:r>
              <a:rPr lang="en-CH" sz="1200"/>
              <a:t>Wikipedia (2.5B words) + BookCorpus (800M words)</a:t>
            </a:r>
          </a:p>
          <a:p>
            <a:pPr marL="171450" indent="-171450">
              <a:buFont typeface="Arial" panose="020B0604020202020204" pitchFamily="34" charset="0"/>
              <a:buChar char="•"/>
            </a:pPr>
            <a:r>
              <a:rPr lang="en-CH" sz="1200" b="1"/>
              <a:t>Batch Size: </a:t>
            </a:r>
            <a:r>
              <a:rPr lang="en-CH" sz="1200"/>
              <a:t>1024 sequences * 128 length ~130k words</a:t>
            </a:r>
          </a:p>
          <a:p>
            <a:pPr marL="171450" indent="-171450">
              <a:buFont typeface="Arial" panose="020B0604020202020204" pitchFamily="34" charset="0"/>
              <a:buChar char="•"/>
            </a:pPr>
            <a:r>
              <a:rPr lang="en-CH" sz="1200" b="1"/>
              <a:t>Training time: </a:t>
            </a:r>
            <a:r>
              <a:rPr lang="en-CH" sz="1200"/>
              <a:t>40 epochs </a:t>
            </a:r>
            <a:r>
              <a:rPr lang="en-GB" sz="1200"/>
              <a:t>To learn relationships between sentences, predict whether Sentence B is actual sentence that proceeds Sentence A, or a random sentence </a:t>
            </a:r>
            <a:r>
              <a:rPr lang="en-CH" sz="1200"/>
              <a:t>(1M steps)</a:t>
            </a:r>
          </a:p>
          <a:p>
            <a:pPr marL="171450" indent="-171450">
              <a:buFont typeface="Arial" panose="020B0604020202020204" pitchFamily="34" charset="0"/>
              <a:buChar char="•"/>
            </a:pPr>
            <a:r>
              <a:rPr lang="en-CH" sz="1200" b="1"/>
              <a:t>Optimizer: </a:t>
            </a:r>
            <a:r>
              <a:rPr lang="en-CH" sz="1200"/>
              <a:t>AdamW, 1e-4 learning rate, linear decay</a:t>
            </a:r>
          </a:p>
          <a:p>
            <a:pPr marL="171450" indent="-171450">
              <a:buFont typeface="Arial" panose="020B0604020202020204" pitchFamily="34" charset="0"/>
              <a:buChar char="•"/>
            </a:pPr>
            <a:r>
              <a:rPr lang="en-CH" sz="1200" b="1"/>
              <a:t>BERT-Base: </a:t>
            </a:r>
            <a:r>
              <a:rPr lang="en-CH" sz="1200"/>
              <a:t>12-layers, 1024-hidden, 16 head, 110M parameters</a:t>
            </a:r>
          </a:p>
        </p:txBody>
      </p:sp>
      <p:sp>
        <p:nvSpPr>
          <p:cNvPr id="9" name="Rectangle 8">
            <a:extLst>
              <a:ext uri="{FF2B5EF4-FFF2-40B4-BE49-F238E27FC236}">
                <a16:creationId xmlns:a16="http://schemas.microsoft.com/office/drawing/2014/main" id="{1242250D-15F2-43E5-FB12-D9401ABB03E3}"/>
              </a:ext>
            </a:extLst>
          </p:cNvPr>
          <p:cNvSpPr/>
          <p:nvPr/>
        </p:nvSpPr>
        <p:spPr>
          <a:xfrm>
            <a:off x="3190473" y="862791"/>
            <a:ext cx="2767882" cy="43107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H">
                <a:solidFill>
                  <a:schemeClr val="bg1"/>
                </a:solidFill>
              </a:rPr>
              <a:t>Model Details</a:t>
            </a:r>
          </a:p>
        </p:txBody>
      </p:sp>
      <p:sp>
        <p:nvSpPr>
          <p:cNvPr id="10" name="Rectangle 9">
            <a:extLst>
              <a:ext uri="{FF2B5EF4-FFF2-40B4-BE49-F238E27FC236}">
                <a16:creationId xmlns:a16="http://schemas.microsoft.com/office/drawing/2014/main" id="{7A743F6B-9D97-33E8-1470-64B7737FC378}"/>
              </a:ext>
            </a:extLst>
          </p:cNvPr>
          <p:cNvSpPr/>
          <p:nvPr/>
        </p:nvSpPr>
        <p:spPr>
          <a:xfrm>
            <a:off x="6154899" y="862791"/>
            <a:ext cx="2767882" cy="43107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H"/>
              <a:t>Training</a:t>
            </a:r>
          </a:p>
        </p:txBody>
      </p:sp>
      <p:sp>
        <p:nvSpPr>
          <p:cNvPr id="13" name="Rectangle 12">
            <a:extLst>
              <a:ext uri="{FF2B5EF4-FFF2-40B4-BE49-F238E27FC236}">
                <a16:creationId xmlns:a16="http://schemas.microsoft.com/office/drawing/2014/main" id="{01EEDA3C-E44B-83C6-511B-AD0877D77D57}"/>
              </a:ext>
            </a:extLst>
          </p:cNvPr>
          <p:cNvSpPr/>
          <p:nvPr/>
        </p:nvSpPr>
        <p:spPr>
          <a:xfrm>
            <a:off x="6154900" y="1362138"/>
            <a:ext cx="2767882" cy="3200030"/>
          </a:xfrm>
          <a:prstGeom prst="rect">
            <a:avLst/>
          </a:prstGeom>
          <a:ln/>
        </p:spPr>
        <p:style>
          <a:lnRef idx="0">
            <a:schemeClr val="accent6"/>
          </a:lnRef>
          <a:fillRef idx="3">
            <a:schemeClr val="accent6"/>
          </a:fillRef>
          <a:effectRef idx="3">
            <a:schemeClr val="accent6"/>
          </a:effectRef>
          <a:fontRef idx="minor">
            <a:schemeClr val="lt1"/>
          </a:fontRef>
        </p:style>
        <p:txBody>
          <a:bodyPr rtlCol="0" anchor="t"/>
          <a:lstStyle/>
          <a:p>
            <a:pPr marL="171450" indent="-171450">
              <a:buFont typeface="Arial" panose="020B0604020202020204" pitchFamily="34" charset="0"/>
              <a:buChar char="•"/>
            </a:pPr>
            <a:r>
              <a:rPr lang="en-CH" sz="1200" b="1"/>
              <a:t>Masked Language Modelling (MLM): </a:t>
            </a:r>
            <a:r>
              <a:rPr lang="en-GB" sz="1200"/>
              <a:t>Mask out k% of the input words, and then predict the masked words</a:t>
            </a:r>
          </a:p>
          <a:p>
            <a:pPr marL="171450" indent="-171450">
              <a:buFont typeface="Arial" panose="020B0604020202020204" pitchFamily="34" charset="0"/>
              <a:buChar char="•"/>
            </a:pPr>
            <a:r>
              <a:rPr lang="en-CH" sz="1200"/>
              <a:t>Masked LM </a:t>
            </a:r>
            <a:r>
              <a:rPr lang="en-GB" sz="1200"/>
              <a:t>(compared to left-to-right LM) is very important for performance on most tasks</a:t>
            </a:r>
          </a:p>
          <a:p>
            <a:pPr marL="171450" indent="-171450">
              <a:buFont typeface="Arial" panose="020B0604020202020204" pitchFamily="34" charset="0"/>
              <a:buChar char="•"/>
            </a:pPr>
            <a:endParaRPr lang="en-CH" sz="1200"/>
          </a:p>
          <a:p>
            <a:pPr marL="171450" indent="-171450">
              <a:buFont typeface="Arial" panose="020B0604020202020204" pitchFamily="34" charset="0"/>
              <a:buChar char="•"/>
            </a:pPr>
            <a:r>
              <a:rPr lang="en-CH" sz="1200" b="1"/>
              <a:t>Next sentence prediction (NSP): </a:t>
            </a:r>
            <a:r>
              <a:rPr lang="en-CH" sz="1200"/>
              <a:t>1024 sequences * 128 length ~130k words</a:t>
            </a:r>
          </a:p>
          <a:p>
            <a:pPr marL="171450" indent="-171450">
              <a:buFont typeface="Arial" panose="020B0604020202020204" pitchFamily="34" charset="0"/>
              <a:buChar char="•"/>
            </a:pPr>
            <a:r>
              <a:rPr lang="en-CH" sz="1200"/>
              <a:t>Impact on performance of NSP is much smaller than MLM</a:t>
            </a:r>
          </a:p>
        </p:txBody>
      </p:sp>
      <p:sp>
        <p:nvSpPr>
          <p:cNvPr id="14" name="Rectangle 13">
            <a:extLst>
              <a:ext uri="{FF2B5EF4-FFF2-40B4-BE49-F238E27FC236}">
                <a16:creationId xmlns:a16="http://schemas.microsoft.com/office/drawing/2014/main" id="{EFF2C186-3AB5-DC01-0F58-81E0F73BC138}"/>
              </a:ext>
            </a:extLst>
          </p:cNvPr>
          <p:cNvSpPr/>
          <p:nvPr/>
        </p:nvSpPr>
        <p:spPr>
          <a:xfrm>
            <a:off x="265339" y="1362139"/>
            <a:ext cx="2767883" cy="320003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lstStyle/>
          <a:p>
            <a:pPr marL="171450" indent="-171450">
              <a:buFont typeface="Arial" panose="020B0604020202020204" pitchFamily="34" charset="0"/>
              <a:buChar char="•"/>
            </a:pPr>
            <a:r>
              <a:rPr lang="en-GB" sz="1200" b="1"/>
              <a:t>Bidirectional Context: </a:t>
            </a:r>
            <a:r>
              <a:rPr lang="en-CH" sz="1200"/>
              <a:t>Compared to previous models, </a:t>
            </a:r>
            <a:r>
              <a:rPr lang="en-GB" sz="1200"/>
              <a:t>BERT reads text bidirectionally (considering both the left and the right context in all layers) which gives it a deeper sense of language context and flow</a:t>
            </a:r>
          </a:p>
          <a:p>
            <a:pPr marL="171450" indent="-171450">
              <a:buFont typeface="Arial" panose="020B0604020202020204" pitchFamily="34" charset="0"/>
              <a:buChar char="•"/>
            </a:pPr>
            <a:r>
              <a:rPr lang="en-GB" sz="1200" b="1"/>
              <a:t>Transformers Architecture: </a:t>
            </a:r>
            <a:r>
              <a:rPr lang="en-GB" sz="1200"/>
              <a:t>BERT leverages the Transformer architecture, which relies heavily on self-attention mechanisms. This architecture was originally introduced in the paper "Attention is All You Need" by Vaswani et al., and BERT extended its usage for creating contextualized word representations.</a:t>
            </a:r>
            <a:endParaRPr lang="en-CH" sz="1200"/>
          </a:p>
          <a:p>
            <a:endParaRPr lang="en-CH" sz="1200"/>
          </a:p>
        </p:txBody>
      </p:sp>
      <p:sp>
        <p:nvSpPr>
          <p:cNvPr id="15" name="Rectangle 14">
            <a:extLst>
              <a:ext uri="{FF2B5EF4-FFF2-40B4-BE49-F238E27FC236}">
                <a16:creationId xmlns:a16="http://schemas.microsoft.com/office/drawing/2014/main" id="{8DD9E953-20DC-1F3B-3FFB-CDC8019973C9}"/>
              </a:ext>
            </a:extLst>
          </p:cNvPr>
          <p:cNvSpPr/>
          <p:nvPr/>
        </p:nvSpPr>
        <p:spPr>
          <a:xfrm>
            <a:off x="265340" y="862791"/>
            <a:ext cx="2767882" cy="43107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H">
                <a:solidFill>
                  <a:schemeClr val="bg1"/>
                </a:solidFill>
              </a:rPr>
              <a:t>Novelty of Bert</a:t>
            </a:r>
          </a:p>
        </p:txBody>
      </p:sp>
    </p:spTree>
    <p:extLst>
      <p:ext uri="{BB962C8B-B14F-4D97-AF65-F5344CB8AC3E}">
        <p14:creationId xmlns:p14="http://schemas.microsoft.com/office/powerpoint/2010/main" val="2483494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959AC3E-C0DD-89DF-0125-6816634CD94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6" name="think-cell data - do not delete" hidden="1">
                        <a:extLst>
                          <a:ext uri="{FF2B5EF4-FFF2-40B4-BE49-F238E27FC236}">
                            <a16:creationId xmlns:a16="http://schemas.microsoft.com/office/drawing/2014/main" id="{8959AC3E-C0DD-89DF-0125-6816634CD9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BFE60D3-53FB-C622-7CBC-DF7C6B2A743A}"/>
              </a:ext>
            </a:extLst>
          </p:cNvPr>
          <p:cNvSpPr>
            <a:spLocks noGrp="1"/>
          </p:cNvSpPr>
          <p:nvPr>
            <p:ph type="title"/>
          </p:nvPr>
        </p:nvSpPr>
        <p:spPr>
          <a:xfrm>
            <a:off x="358775" y="376238"/>
            <a:ext cx="6108199" cy="609662"/>
          </a:xfrm>
        </p:spPr>
        <p:txBody>
          <a:bodyPr vert="horz"/>
          <a:lstStyle/>
          <a:p>
            <a:r>
              <a:rPr lang="en-US"/>
              <a:t>We evaluated multiple options to determine the best configuration going forward</a:t>
            </a:r>
          </a:p>
        </p:txBody>
      </p:sp>
      <p:sp>
        <p:nvSpPr>
          <p:cNvPr id="4" name="Slide Number Placeholder 3">
            <a:extLst>
              <a:ext uri="{FF2B5EF4-FFF2-40B4-BE49-F238E27FC236}">
                <a16:creationId xmlns:a16="http://schemas.microsoft.com/office/drawing/2014/main" id="{E70B271C-4A01-D7A0-1895-3FEE9EC4BF00}"/>
              </a:ext>
            </a:extLst>
          </p:cNvPr>
          <p:cNvSpPr>
            <a:spLocks noGrp="1"/>
          </p:cNvSpPr>
          <p:nvPr>
            <p:ph type="sldNum" sz="quarter" idx="12"/>
          </p:nvPr>
        </p:nvSpPr>
        <p:spPr/>
        <p:txBody>
          <a:bodyPr/>
          <a:lstStyle/>
          <a:p>
            <a:fld id="{7559FC98-AF75-4A00-A03C-DF9FEBF6BCB9}" type="slidenum">
              <a:rPr lang="en-GB" smtClean="0"/>
              <a:pPr/>
              <a:t>38</a:t>
            </a:fld>
            <a:endParaRPr lang="en-GB"/>
          </a:p>
        </p:txBody>
      </p:sp>
      <p:sp>
        <p:nvSpPr>
          <p:cNvPr id="62" name="Rectangle 61">
            <a:extLst>
              <a:ext uri="{FF2B5EF4-FFF2-40B4-BE49-F238E27FC236}">
                <a16:creationId xmlns:a16="http://schemas.microsoft.com/office/drawing/2014/main" id="{D2A2D246-90D8-56DC-B076-5012FBA9FEA8}"/>
              </a:ext>
            </a:extLst>
          </p:cNvPr>
          <p:cNvSpPr/>
          <p:nvPr/>
        </p:nvSpPr>
        <p:spPr>
          <a:xfrm>
            <a:off x="6753225" y="0"/>
            <a:ext cx="2390775"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Graphic 132">
            <a:extLst>
              <a:ext uri="{FF2B5EF4-FFF2-40B4-BE49-F238E27FC236}">
                <a16:creationId xmlns:a16="http://schemas.microsoft.com/office/drawing/2014/main" id="{C0FE88FE-4D9B-D5A7-BFD5-7ED3626AA8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65825" y="844025"/>
            <a:ext cx="174523" cy="174523"/>
          </a:xfrm>
          <a:prstGeom prst="rect">
            <a:avLst/>
          </a:prstGeom>
        </p:spPr>
      </p:pic>
      <p:sp>
        <p:nvSpPr>
          <p:cNvPr id="329" name="Rectangle 328">
            <a:extLst>
              <a:ext uri="{FF2B5EF4-FFF2-40B4-BE49-F238E27FC236}">
                <a16:creationId xmlns:a16="http://schemas.microsoft.com/office/drawing/2014/main" id="{0E82C271-BA06-4309-0E7D-19448AE60124}"/>
              </a:ext>
            </a:extLst>
          </p:cNvPr>
          <p:cNvSpPr/>
          <p:nvPr/>
        </p:nvSpPr>
        <p:spPr>
          <a:xfrm>
            <a:off x="7101839" y="752030"/>
            <a:ext cx="1737360" cy="363944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spcAft>
                <a:spcPts val="1800"/>
              </a:spcAft>
            </a:pPr>
            <a:r>
              <a:rPr lang="en-US"/>
              <a:t>Pre-training BERT </a:t>
            </a:r>
            <a:r>
              <a:rPr lang="en-US" b="1">
                <a:solidFill>
                  <a:schemeClr val="accent2"/>
                </a:solidFill>
              </a:rPr>
              <a:t>from scratch is expensive </a:t>
            </a:r>
            <a:r>
              <a:rPr lang="en-US"/>
              <a:t>compared to continued pre-training</a:t>
            </a:r>
          </a:p>
          <a:p>
            <a:pPr>
              <a:spcAft>
                <a:spcPts val="1800"/>
              </a:spcAft>
            </a:pPr>
            <a:r>
              <a:rPr lang="en-US"/>
              <a:t>We can generate </a:t>
            </a:r>
            <a:r>
              <a:rPr lang="en-US" b="1">
                <a:solidFill>
                  <a:schemeClr val="accent2"/>
                </a:solidFill>
              </a:rPr>
              <a:t>model diversity more easily in the downstream task </a:t>
            </a:r>
            <a:r>
              <a:rPr lang="en-US"/>
              <a:t>which is less expensive</a:t>
            </a:r>
          </a:p>
          <a:p>
            <a:pPr>
              <a:spcAft>
                <a:spcPts val="1800"/>
              </a:spcAft>
            </a:pPr>
            <a:r>
              <a:rPr lang="en-US" b="1">
                <a:solidFill>
                  <a:schemeClr val="accent2"/>
                </a:solidFill>
              </a:rPr>
              <a:t>To balance model diversity &amp; resource availability</a:t>
            </a:r>
            <a:r>
              <a:rPr lang="en-US">
                <a:solidFill>
                  <a:schemeClr val="accent2"/>
                </a:solidFill>
              </a:rPr>
              <a:t>, </a:t>
            </a:r>
            <a:r>
              <a:rPr lang="en-US"/>
              <a:t>we will focus on (i) continued pre-training for BERT and (ii) 2 DS tasks while unfreezing all weights</a:t>
            </a:r>
            <a:endParaRPr lang="en-US" b="1">
              <a:solidFill>
                <a:schemeClr val="accent2"/>
              </a:solidFill>
            </a:endParaRPr>
          </a:p>
        </p:txBody>
      </p:sp>
      <p:sp>
        <p:nvSpPr>
          <p:cNvPr id="354" name="Rectangle 353">
            <a:extLst>
              <a:ext uri="{FF2B5EF4-FFF2-40B4-BE49-F238E27FC236}">
                <a16:creationId xmlns:a16="http://schemas.microsoft.com/office/drawing/2014/main" id="{4A5B9EAA-34D8-0281-6F55-DBF9B32083E7}"/>
              </a:ext>
            </a:extLst>
          </p:cNvPr>
          <p:cNvSpPr/>
          <p:nvPr/>
        </p:nvSpPr>
        <p:spPr>
          <a:xfrm>
            <a:off x="1649281" y="4706668"/>
            <a:ext cx="4960819" cy="1716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700">
                <a:solidFill>
                  <a:schemeClr val="tx1"/>
                </a:solidFill>
              </a:rPr>
              <a:t>1. </a:t>
            </a:r>
            <a:r>
              <a:rPr lang="en-US" sz="700" err="1">
                <a:solidFill>
                  <a:schemeClr val="tx1"/>
                </a:solidFill>
              </a:rPr>
              <a:t>Xxxx</a:t>
            </a:r>
            <a:endParaRPr lang="en-US" sz="700">
              <a:solidFill>
                <a:schemeClr val="tx1"/>
              </a:solidFill>
            </a:endParaRPr>
          </a:p>
        </p:txBody>
      </p:sp>
      <p:sp>
        <p:nvSpPr>
          <p:cNvPr id="370" name="Oval 369">
            <a:extLst>
              <a:ext uri="{FF2B5EF4-FFF2-40B4-BE49-F238E27FC236}">
                <a16:creationId xmlns:a16="http://schemas.microsoft.com/office/drawing/2014/main" id="{9EE4F58E-1CD8-7CCE-55EE-344A70E90C4B}"/>
              </a:ext>
            </a:extLst>
          </p:cNvPr>
          <p:cNvSpPr/>
          <p:nvPr/>
        </p:nvSpPr>
        <p:spPr>
          <a:xfrm>
            <a:off x="373063" y="1269524"/>
            <a:ext cx="227710" cy="227710"/>
          </a:xfrm>
          <a:prstGeom prst="ellipse">
            <a:avLst/>
          </a:prstGeom>
          <a:ln>
            <a:solidFill>
              <a:srgbClr val="008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374" name="Oval 373">
            <a:extLst>
              <a:ext uri="{FF2B5EF4-FFF2-40B4-BE49-F238E27FC236}">
                <a16:creationId xmlns:a16="http://schemas.microsoft.com/office/drawing/2014/main" id="{D11EE458-A0C5-1CB1-28F8-A89BA0B2C1DC}"/>
              </a:ext>
            </a:extLst>
          </p:cNvPr>
          <p:cNvSpPr/>
          <p:nvPr/>
        </p:nvSpPr>
        <p:spPr>
          <a:xfrm>
            <a:off x="1418071" y="1269524"/>
            <a:ext cx="227710" cy="227710"/>
          </a:xfrm>
          <a:prstGeom prst="ellipse">
            <a:avLst/>
          </a:prstGeom>
          <a:ln>
            <a:solidFill>
              <a:srgbClr val="008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375" name="Oval 374">
            <a:extLst>
              <a:ext uri="{FF2B5EF4-FFF2-40B4-BE49-F238E27FC236}">
                <a16:creationId xmlns:a16="http://schemas.microsoft.com/office/drawing/2014/main" id="{079C0A1A-5D20-3E59-4615-7E851F978F12}"/>
              </a:ext>
            </a:extLst>
          </p:cNvPr>
          <p:cNvSpPr/>
          <p:nvPr/>
        </p:nvSpPr>
        <p:spPr>
          <a:xfrm>
            <a:off x="2878992" y="1269524"/>
            <a:ext cx="227710" cy="227710"/>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a:t>
            </a:r>
          </a:p>
        </p:txBody>
      </p:sp>
      <p:sp>
        <p:nvSpPr>
          <p:cNvPr id="376" name="Oval 375">
            <a:extLst>
              <a:ext uri="{FF2B5EF4-FFF2-40B4-BE49-F238E27FC236}">
                <a16:creationId xmlns:a16="http://schemas.microsoft.com/office/drawing/2014/main" id="{150A0BB1-33C5-3EA6-DFC6-4E868481B9C7}"/>
              </a:ext>
            </a:extLst>
          </p:cNvPr>
          <p:cNvSpPr/>
          <p:nvPr/>
        </p:nvSpPr>
        <p:spPr>
          <a:xfrm>
            <a:off x="4185528" y="1269524"/>
            <a:ext cx="227710" cy="227710"/>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4</a:t>
            </a:r>
          </a:p>
        </p:txBody>
      </p:sp>
      <p:sp>
        <p:nvSpPr>
          <p:cNvPr id="377" name="Rectangle 376">
            <a:extLst>
              <a:ext uri="{FF2B5EF4-FFF2-40B4-BE49-F238E27FC236}">
                <a16:creationId xmlns:a16="http://schemas.microsoft.com/office/drawing/2014/main" id="{D10FF50A-2BAD-0616-2D9F-3B70BE2ED893}"/>
              </a:ext>
            </a:extLst>
          </p:cNvPr>
          <p:cNvSpPr/>
          <p:nvPr/>
        </p:nvSpPr>
        <p:spPr>
          <a:xfrm>
            <a:off x="5569166" y="1055097"/>
            <a:ext cx="1040934" cy="184081"/>
          </a:xfrm>
          <a:prstGeom prst="rect">
            <a:avLst/>
          </a:prstGeom>
          <a:solidFill>
            <a:srgbClr val="D9D9D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spc="-60">
                <a:solidFill>
                  <a:schemeClr val="tx1"/>
                </a:solidFill>
              </a:rPr>
              <a:t>Not exhaustive</a:t>
            </a:r>
          </a:p>
        </p:txBody>
      </p:sp>
      <p:cxnSp>
        <p:nvCxnSpPr>
          <p:cNvPr id="127" name="Straight Connector 126">
            <a:extLst>
              <a:ext uri="{FF2B5EF4-FFF2-40B4-BE49-F238E27FC236}">
                <a16:creationId xmlns:a16="http://schemas.microsoft.com/office/drawing/2014/main" id="{4B060586-67A2-2B4F-2228-193E0CB4A7CE}"/>
              </a:ext>
            </a:extLst>
          </p:cNvPr>
          <p:cNvCxnSpPr>
            <a:cxnSpLocks/>
          </p:cNvCxnSpPr>
          <p:nvPr/>
        </p:nvCxnSpPr>
        <p:spPr>
          <a:xfrm>
            <a:off x="1348218" y="2299147"/>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87EF540-B20D-D852-96B1-ADCC5655EFBE}"/>
              </a:ext>
            </a:extLst>
          </p:cNvPr>
          <p:cNvCxnSpPr>
            <a:cxnSpLocks/>
          </p:cNvCxnSpPr>
          <p:nvPr/>
        </p:nvCxnSpPr>
        <p:spPr>
          <a:xfrm>
            <a:off x="358775" y="2556405"/>
            <a:ext cx="6323034"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1FD545A-B40D-1CD5-3FE4-FFDEC5FDE830}"/>
              </a:ext>
            </a:extLst>
          </p:cNvPr>
          <p:cNvCxnSpPr>
            <a:cxnSpLocks/>
          </p:cNvCxnSpPr>
          <p:nvPr/>
        </p:nvCxnSpPr>
        <p:spPr>
          <a:xfrm>
            <a:off x="4137745" y="2813663"/>
            <a:ext cx="2544063"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EE4D94B-8F69-DFDC-BB78-59E833CBE8AF}"/>
              </a:ext>
            </a:extLst>
          </p:cNvPr>
          <p:cNvCxnSpPr>
            <a:cxnSpLocks/>
          </p:cNvCxnSpPr>
          <p:nvPr/>
        </p:nvCxnSpPr>
        <p:spPr>
          <a:xfrm>
            <a:off x="1348218" y="3070921"/>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2F36C05-6F5F-9654-6033-9ACA09240D6B}"/>
              </a:ext>
            </a:extLst>
          </p:cNvPr>
          <p:cNvCxnSpPr>
            <a:cxnSpLocks/>
            <a:stCxn id="75" idx="3"/>
          </p:cNvCxnSpPr>
          <p:nvPr/>
        </p:nvCxnSpPr>
        <p:spPr>
          <a:xfrm>
            <a:off x="4137746" y="3328173"/>
            <a:ext cx="2544063" cy="6"/>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EAB34EB-D4A9-D42F-4224-CAA006A5907D}"/>
              </a:ext>
            </a:extLst>
          </p:cNvPr>
          <p:cNvCxnSpPr>
            <a:cxnSpLocks/>
          </p:cNvCxnSpPr>
          <p:nvPr/>
        </p:nvCxnSpPr>
        <p:spPr>
          <a:xfrm>
            <a:off x="1348218" y="3585437"/>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7F0E75E-4EC2-2242-6F09-B4D854B1F631}"/>
              </a:ext>
            </a:extLst>
          </p:cNvPr>
          <p:cNvCxnSpPr>
            <a:cxnSpLocks/>
          </p:cNvCxnSpPr>
          <p:nvPr/>
        </p:nvCxnSpPr>
        <p:spPr>
          <a:xfrm>
            <a:off x="358775" y="3842695"/>
            <a:ext cx="6323034"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0C88182-A4E2-C827-FD2F-95A7170EE7D5}"/>
              </a:ext>
            </a:extLst>
          </p:cNvPr>
          <p:cNvCxnSpPr>
            <a:cxnSpLocks/>
          </p:cNvCxnSpPr>
          <p:nvPr/>
        </p:nvCxnSpPr>
        <p:spPr>
          <a:xfrm>
            <a:off x="1348218" y="4099953"/>
            <a:ext cx="5333591"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F0A00994-F493-920A-F96C-F6E910653722}"/>
              </a:ext>
            </a:extLst>
          </p:cNvPr>
          <p:cNvSpPr/>
          <p:nvPr/>
        </p:nvSpPr>
        <p:spPr>
          <a:xfrm>
            <a:off x="373063" y="1600111"/>
            <a:ext cx="1000745"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chemeClr val="accent1"/>
                </a:solidFill>
              </a:rPr>
              <a:t>Model </a:t>
            </a:r>
            <a:br>
              <a:rPr lang="en-US" sz="1100" b="1">
                <a:solidFill>
                  <a:schemeClr val="accent1"/>
                </a:solidFill>
              </a:rPr>
            </a:br>
            <a:r>
              <a:rPr lang="en-US" sz="1100" b="1">
                <a:solidFill>
                  <a:schemeClr val="accent1"/>
                </a:solidFill>
              </a:rPr>
              <a:t>selection</a:t>
            </a:r>
          </a:p>
        </p:txBody>
      </p:sp>
      <p:cxnSp>
        <p:nvCxnSpPr>
          <p:cNvPr id="131" name="Straight Connector 130">
            <a:extLst>
              <a:ext uri="{FF2B5EF4-FFF2-40B4-BE49-F238E27FC236}">
                <a16:creationId xmlns:a16="http://schemas.microsoft.com/office/drawing/2014/main" id="{D75FCEB6-9025-CF81-1257-FFB28A1AAF73}"/>
              </a:ext>
            </a:extLst>
          </p:cNvPr>
          <p:cNvCxnSpPr/>
          <p:nvPr/>
        </p:nvCxnSpPr>
        <p:spPr>
          <a:xfrm>
            <a:off x="373062" y="2000161"/>
            <a:ext cx="10007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B0DDD34-F539-DBEE-4F83-7B1EF94AE488}"/>
              </a:ext>
            </a:extLst>
          </p:cNvPr>
          <p:cNvCxnSpPr/>
          <p:nvPr/>
        </p:nvCxnSpPr>
        <p:spPr>
          <a:xfrm>
            <a:off x="1418069" y="2000161"/>
            <a:ext cx="140672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365BC56B-4CED-09F0-2604-D5A314CD082E}"/>
              </a:ext>
            </a:extLst>
          </p:cNvPr>
          <p:cNvGrpSpPr/>
          <p:nvPr/>
        </p:nvGrpSpPr>
        <p:grpSpPr>
          <a:xfrm>
            <a:off x="2878992" y="1600111"/>
            <a:ext cx="1258754" cy="400050"/>
            <a:chOff x="3250503" y="1381036"/>
            <a:chExt cx="717527" cy="400050"/>
          </a:xfrm>
        </p:grpSpPr>
        <p:sp>
          <p:nvSpPr>
            <p:cNvPr id="148" name="Rectangle 147">
              <a:extLst>
                <a:ext uri="{FF2B5EF4-FFF2-40B4-BE49-F238E27FC236}">
                  <a16:creationId xmlns:a16="http://schemas.microsoft.com/office/drawing/2014/main" id="{4DD0A9CC-A972-7A7E-2B5D-E0EBB0188DBB}"/>
                </a:ext>
              </a:extLst>
            </p:cNvPr>
            <p:cNvSpPr/>
            <p:nvPr/>
          </p:nvSpPr>
          <p:spPr>
            <a:xfrm>
              <a:off x="3250503" y="1381036"/>
              <a:ext cx="717527"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rgbClr val="A98D55"/>
                  </a:solidFill>
                </a:rPr>
                <a:t>Weights in </a:t>
              </a:r>
              <a:br>
                <a:rPr lang="en-US" sz="1100" b="1">
                  <a:solidFill>
                    <a:srgbClr val="A98D55"/>
                  </a:solidFill>
                </a:rPr>
              </a:br>
              <a:r>
                <a:rPr lang="en-US" sz="1100" b="1">
                  <a:solidFill>
                    <a:srgbClr val="A98D55"/>
                  </a:solidFill>
                </a:rPr>
                <a:t>TF blocks </a:t>
              </a:r>
            </a:p>
          </p:txBody>
        </p:sp>
        <p:cxnSp>
          <p:nvCxnSpPr>
            <p:cNvPr id="157" name="Straight Connector 156">
              <a:extLst>
                <a:ext uri="{FF2B5EF4-FFF2-40B4-BE49-F238E27FC236}">
                  <a16:creationId xmlns:a16="http://schemas.microsoft.com/office/drawing/2014/main" id="{813BBCFD-70AA-2E89-D73D-B6ADD97BB0F3}"/>
                </a:ext>
              </a:extLst>
            </p:cNvPr>
            <p:cNvCxnSpPr/>
            <p:nvPr/>
          </p:nvCxnSpPr>
          <p:spPr>
            <a:xfrm>
              <a:off x="3250503" y="1781086"/>
              <a:ext cx="717527"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F8EB05E6-5C6F-C448-BC82-A4E41CF88228}"/>
              </a:ext>
            </a:extLst>
          </p:cNvPr>
          <p:cNvGrpSpPr/>
          <p:nvPr/>
        </p:nvGrpSpPr>
        <p:grpSpPr>
          <a:xfrm>
            <a:off x="4185528" y="1600111"/>
            <a:ext cx="1278012" cy="400050"/>
            <a:chOff x="4050299" y="1381036"/>
            <a:chExt cx="717528" cy="400050"/>
          </a:xfrm>
        </p:grpSpPr>
        <p:sp>
          <p:nvSpPr>
            <p:cNvPr id="22" name="Rectangle 21">
              <a:extLst>
                <a:ext uri="{FF2B5EF4-FFF2-40B4-BE49-F238E27FC236}">
                  <a16:creationId xmlns:a16="http://schemas.microsoft.com/office/drawing/2014/main" id="{93DB370E-8F1F-BF14-270F-33C6A25C39C6}"/>
                </a:ext>
              </a:extLst>
            </p:cNvPr>
            <p:cNvSpPr/>
            <p:nvPr/>
          </p:nvSpPr>
          <p:spPr>
            <a:xfrm>
              <a:off x="4050300" y="1381036"/>
              <a:ext cx="717527"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rgbClr val="A98D55"/>
                  </a:solidFill>
                </a:rPr>
                <a:t>Downstream </a:t>
              </a:r>
              <a:br>
                <a:rPr lang="de-CH" sz="1100" b="1">
                  <a:solidFill>
                    <a:srgbClr val="A98D55"/>
                  </a:solidFill>
                </a:rPr>
              </a:br>
              <a:r>
                <a:rPr lang="de-CH" sz="1100" b="1">
                  <a:solidFill>
                    <a:srgbClr val="A98D55"/>
                  </a:solidFill>
                </a:rPr>
                <a:t>tasks</a:t>
              </a:r>
              <a:endParaRPr lang="en-US" sz="1100" i="1">
                <a:solidFill>
                  <a:srgbClr val="A98D55"/>
                </a:solidFill>
              </a:endParaRPr>
            </a:p>
          </p:txBody>
        </p:sp>
        <p:cxnSp>
          <p:nvCxnSpPr>
            <p:cNvPr id="23" name="Straight Connector 22">
              <a:extLst>
                <a:ext uri="{FF2B5EF4-FFF2-40B4-BE49-F238E27FC236}">
                  <a16:creationId xmlns:a16="http://schemas.microsoft.com/office/drawing/2014/main" id="{560DDFF9-2290-E813-3424-783DBBBF27C0}"/>
                </a:ext>
              </a:extLst>
            </p:cNvPr>
            <p:cNvCxnSpPr/>
            <p:nvPr/>
          </p:nvCxnSpPr>
          <p:spPr>
            <a:xfrm>
              <a:off x="4050299" y="1781086"/>
              <a:ext cx="717527"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grpSp>
      <p:sp>
        <p:nvSpPr>
          <p:cNvPr id="128" name="Rectangle 127">
            <a:extLst>
              <a:ext uri="{FF2B5EF4-FFF2-40B4-BE49-F238E27FC236}">
                <a16:creationId xmlns:a16="http://schemas.microsoft.com/office/drawing/2014/main" id="{FD381FF6-A45B-EFFB-06BF-359721D9D05C}"/>
              </a:ext>
            </a:extLst>
          </p:cNvPr>
          <p:cNvSpPr/>
          <p:nvPr/>
        </p:nvSpPr>
        <p:spPr>
          <a:xfrm>
            <a:off x="1418071" y="1600111"/>
            <a:ext cx="1406726"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de-CH" sz="1100" b="1">
                <a:solidFill>
                  <a:schemeClr val="accent1"/>
                </a:solidFill>
              </a:rPr>
              <a:t>Training </a:t>
            </a:r>
            <a:br>
              <a:rPr lang="de-CH" sz="1100" b="1">
                <a:solidFill>
                  <a:schemeClr val="accent1"/>
                </a:solidFill>
              </a:rPr>
            </a:br>
            <a:r>
              <a:rPr lang="de-CH" sz="1100" b="1">
                <a:solidFill>
                  <a:schemeClr val="accent1"/>
                </a:solidFill>
              </a:rPr>
              <a:t>approach</a:t>
            </a:r>
            <a:endParaRPr lang="en-US" sz="1100" b="1">
              <a:solidFill>
                <a:schemeClr val="accent1"/>
              </a:solidFill>
            </a:endParaRPr>
          </a:p>
        </p:txBody>
      </p:sp>
      <p:sp>
        <p:nvSpPr>
          <p:cNvPr id="184" name="Rectangle 183">
            <a:extLst>
              <a:ext uri="{FF2B5EF4-FFF2-40B4-BE49-F238E27FC236}">
                <a16:creationId xmlns:a16="http://schemas.microsoft.com/office/drawing/2014/main" id="{45ABF092-7D88-CE2C-F48E-8E11F9A2F705}"/>
              </a:ext>
            </a:extLst>
          </p:cNvPr>
          <p:cNvSpPr/>
          <p:nvPr/>
        </p:nvSpPr>
        <p:spPr>
          <a:xfrm>
            <a:off x="1418069" y="2068275"/>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PT from scratch</a:t>
            </a:r>
          </a:p>
        </p:txBody>
      </p:sp>
      <p:sp>
        <p:nvSpPr>
          <p:cNvPr id="85" name="Rectangle 84">
            <a:extLst>
              <a:ext uri="{FF2B5EF4-FFF2-40B4-BE49-F238E27FC236}">
                <a16:creationId xmlns:a16="http://schemas.microsoft.com/office/drawing/2014/main" id="{B606AC70-CDFC-BA6C-4C3B-3D796DAC3F1B}"/>
              </a:ext>
            </a:extLst>
          </p:cNvPr>
          <p:cNvSpPr/>
          <p:nvPr/>
        </p:nvSpPr>
        <p:spPr>
          <a:xfrm>
            <a:off x="2878992" y="2068275"/>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Unfrozen weights</a:t>
            </a:r>
          </a:p>
        </p:txBody>
      </p:sp>
      <p:sp>
        <p:nvSpPr>
          <p:cNvPr id="87" name="Rectangle 86">
            <a:extLst>
              <a:ext uri="{FF2B5EF4-FFF2-40B4-BE49-F238E27FC236}">
                <a16:creationId xmlns:a16="http://schemas.microsoft.com/office/drawing/2014/main" id="{E2824ABE-69BD-039E-0489-B38FB6BBFDF3}"/>
              </a:ext>
            </a:extLst>
          </p:cNvPr>
          <p:cNvSpPr/>
          <p:nvPr/>
        </p:nvSpPr>
        <p:spPr>
          <a:xfrm>
            <a:off x="4185528" y="2068275"/>
            <a:ext cx="127801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Sentiment</a:t>
            </a:r>
          </a:p>
        </p:txBody>
      </p:sp>
      <p:sp>
        <p:nvSpPr>
          <p:cNvPr id="34" name="Rectangle 33">
            <a:extLst>
              <a:ext uri="{FF2B5EF4-FFF2-40B4-BE49-F238E27FC236}">
                <a16:creationId xmlns:a16="http://schemas.microsoft.com/office/drawing/2014/main" id="{ACBA32C1-B6AC-95D2-D4D5-2A0D9FDE58F0}"/>
              </a:ext>
            </a:extLst>
          </p:cNvPr>
          <p:cNvSpPr/>
          <p:nvPr/>
        </p:nvSpPr>
        <p:spPr>
          <a:xfrm>
            <a:off x="1418069" y="2325533"/>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36" name="Rectangle 35">
            <a:extLst>
              <a:ext uri="{FF2B5EF4-FFF2-40B4-BE49-F238E27FC236}">
                <a16:creationId xmlns:a16="http://schemas.microsoft.com/office/drawing/2014/main" id="{331688C1-0E99-CE69-AD20-CFCD374129BB}"/>
              </a:ext>
            </a:extLst>
          </p:cNvPr>
          <p:cNvSpPr/>
          <p:nvPr/>
        </p:nvSpPr>
        <p:spPr>
          <a:xfrm>
            <a:off x="2878992" y="2325533"/>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38" name="Rectangle 37">
            <a:extLst>
              <a:ext uri="{FF2B5EF4-FFF2-40B4-BE49-F238E27FC236}">
                <a16:creationId xmlns:a16="http://schemas.microsoft.com/office/drawing/2014/main" id="{FE8DCE52-9757-02D2-BCEE-320BBBB54C77}"/>
              </a:ext>
            </a:extLst>
          </p:cNvPr>
          <p:cNvSpPr/>
          <p:nvPr/>
        </p:nvSpPr>
        <p:spPr>
          <a:xfrm>
            <a:off x="4185528" y="2325533"/>
            <a:ext cx="127801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47" name="Rectangle 46">
            <a:extLst>
              <a:ext uri="{FF2B5EF4-FFF2-40B4-BE49-F238E27FC236}">
                <a16:creationId xmlns:a16="http://schemas.microsoft.com/office/drawing/2014/main" id="{9CF92107-D6DA-9C27-3D4C-5F589749742F}"/>
              </a:ext>
            </a:extLst>
          </p:cNvPr>
          <p:cNvSpPr/>
          <p:nvPr/>
        </p:nvSpPr>
        <p:spPr>
          <a:xfrm>
            <a:off x="4185528" y="2582791"/>
            <a:ext cx="127801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Sentiment</a:t>
            </a:r>
          </a:p>
        </p:txBody>
      </p:sp>
      <p:sp>
        <p:nvSpPr>
          <p:cNvPr id="63" name="Rectangle 62">
            <a:extLst>
              <a:ext uri="{FF2B5EF4-FFF2-40B4-BE49-F238E27FC236}">
                <a16:creationId xmlns:a16="http://schemas.microsoft.com/office/drawing/2014/main" id="{C8EF4BB1-E10B-3C3D-0896-661630453C2D}"/>
              </a:ext>
            </a:extLst>
          </p:cNvPr>
          <p:cNvSpPr/>
          <p:nvPr/>
        </p:nvSpPr>
        <p:spPr>
          <a:xfrm>
            <a:off x="4185528" y="2840049"/>
            <a:ext cx="127801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Q&amp;A</a:t>
            </a:r>
          </a:p>
        </p:txBody>
      </p:sp>
      <p:sp>
        <p:nvSpPr>
          <p:cNvPr id="75" name="Rectangle 74">
            <a:extLst>
              <a:ext uri="{FF2B5EF4-FFF2-40B4-BE49-F238E27FC236}">
                <a16:creationId xmlns:a16="http://schemas.microsoft.com/office/drawing/2014/main" id="{B570A443-DC25-65AE-CF69-5E197EBB0092}"/>
              </a:ext>
            </a:extLst>
          </p:cNvPr>
          <p:cNvSpPr/>
          <p:nvPr/>
        </p:nvSpPr>
        <p:spPr>
          <a:xfrm>
            <a:off x="2878992" y="3097306"/>
            <a:ext cx="1258754" cy="4617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Frozen weights</a:t>
            </a:r>
          </a:p>
        </p:txBody>
      </p:sp>
      <p:sp>
        <p:nvSpPr>
          <p:cNvPr id="76" name="Rectangle 75">
            <a:extLst>
              <a:ext uri="{FF2B5EF4-FFF2-40B4-BE49-F238E27FC236}">
                <a16:creationId xmlns:a16="http://schemas.microsoft.com/office/drawing/2014/main" id="{FDA605EC-50C4-9C22-C218-9C58E0BE2C94}"/>
              </a:ext>
            </a:extLst>
          </p:cNvPr>
          <p:cNvSpPr/>
          <p:nvPr/>
        </p:nvSpPr>
        <p:spPr>
          <a:xfrm>
            <a:off x="4185528" y="3097307"/>
            <a:ext cx="127801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Sentiment</a:t>
            </a:r>
          </a:p>
        </p:txBody>
      </p:sp>
      <p:sp>
        <p:nvSpPr>
          <p:cNvPr id="88" name="Rectangle 87">
            <a:extLst>
              <a:ext uri="{FF2B5EF4-FFF2-40B4-BE49-F238E27FC236}">
                <a16:creationId xmlns:a16="http://schemas.microsoft.com/office/drawing/2014/main" id="{F4DE2F35-30B7-B46E-A0A3-42B3F8A6D652}"/>
              </a:ext>
            </a:extLst>
          </p:cNvPr>
          <p:cNvSpPr/>
          <p:nvPr/>
        </p:nvSpPr>
        <p:spPr>
          <a:xfrm>
            <a:off x="4185528" y="3354565"/>
            <a:ext cx="127801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Q&amp;A</a:t>
            </a:r>
          </a:p>
        </p:txBody>
      </p:sp>
      <p:sp>
        <p:nvSpPr>
          <p:cNvPr id="97" name="Rectangle 96">
            <a:extLst>
              <a:ext uri="{FF2B5EF4-FFF2-40B4-BE49-F238E27FC236}">
                <a16:creationId xmlns:a16="http://schemas.microsoft.com/office/drawing/2014/main" id="{0665062E-E2D8-4A34-402F-CCA7F28CA3EE}"/>
              </a:ext>
            </a:extLst>
          </p:cNvPr>
          <p:cNvSpPr/>
          <p:nvPr/>
        </p:nvSpPr>
        <p:spPr>
          <a:xfrm>
            <a:off x="2878992" y="3869081"/>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Unfrozen weights</a:t>
            </a:r>
          </a:p>
        </p:txBody>
      </p:sp>
      <p:sp>
        <p:nvSpPr>
          <p:cNvPr id="98" name="Rectangle 97">
            <a:extLst>
              <a:ext uri="{FF2B5EF4-FFF2-40B4-BE49-F238E27FC236}">
                <a16:creationId xmlns:a16="http://schemas.microsoft.com/office/drawing/2014/main" id="{A85C694A-DCBF-4ECC-D168-26351FC4113A}"/>
              </a:ext>
            </a:extLst>
          </p:cNvPr>
          <p:cNvSpPr/>
          <p:nvPr/>
        </p:nvSpPr>
        <p:spPr>
          <a:xfrm>
            <a:off x="4185528" y="3869081"/>
            <a:ext cx="127801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Q&amp;A</a:t>
            </a:r>
          </a:p>
        </p:txBody>
      </p:sp>
      <p:sp>
        <p:nvSpPr>
          <p:cNvPr id="105" name="Rectangle 104">
            <a:extLst>
              <a:ext uri="{FF2B5EF4-FFF2-40B4-BE49-F238E27FC236}">
                <a16:creationId xmlns:a16="http://schemas.microsoft.com/office/drawing/2014/main" id="{7D541FE2-8F71-3746-FA84-15847E49DD1B}"/>
              </a:ext>
            </a:extLst>
          </p:cNvPr>
          <p:cNvSpPr/>
          <p:nvPr/>
        </p:nvSpPr>
        <p:spPr>
          <a:xfrm>
            <a:off x="1418069" y="4126346"/>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07" name="Rectangle 106">
            <a:extLst>
              <a:ext uri="{FF2B5EF4-FFF2-40B4-BE49-F238E27FC236}">
                <a16:creationId xmlns:a16="http://schemas.microsoft.com/office/drawing/2014/main" id="{4CF9E7A2-800D-211F-0C18-2649B73220EE}"/>
              </a:ext>
            </a:extLst>
          </p:cNvPr>
          <p:cNvSpPr/>
          <p:nvPr/>
        </p:nvSpPr>
        <p:spPr>
          <a:xfrm>
            <a:off x="2878992" y="4126346"/>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08" name="Rectangle 107">
            <a:extLst>
              <a:ext uri="{FF2B5EF4-FFF2-40B4-BE49-F238E27FC236}">
                <a16:creationId xmlns:a16="http://schemas.microsoft.com/office/drawing/2014/main" id="{BFBCC58E-535D-8790-3314-D0367C766989}"/>
              </a:ext>
            </a:extLst>
          </p:cNvPr>
          <p:cNvSpPr/>
          <p:nvPr/>
        </p:nvSpPr>
        <p:spPr>
          <a:xfrm>
            <a:off x="4185528" y="4126346"/>
            <a:ext cx="127801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15" name="Rectangle 114">
            <a:extLst>
              <a:ext uri="{FF2B5EF4-FFF2-40B4-BE49-F238E27FC236}">
                <a16:creationId xmlns:a16="http://schemas.microsoft.com/office/drawing/2014/main" id="{17E5D835-9D3E-CA1D-613D-148F3F7DE523}"/>
              </a:ext>
            </a:extLst>
          </p:cNvPr>
          <p:cNvSpPr/>
          <p:nvPr/>
        </p:nvSpPr>
        <p:spPr>
          <a:xfrm>
            <a:off x="1418069" y="3611823"/>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17" name="Rectangle 116">
            <a:extLst>
              <a:ext uri="{FF2B5EF4-FFF2-40B4-BE49-F238E27FC236}">
                <a16:creationId xmlns:a16="http://schemas.microsoft.com/office/drawing/2014/main" id="{03C66559-637B-C3D1-21CC-43C72808EAFD}"/>
              </a:ext>
            </a:extLst>
          </p:cNvPr>
          <p:cNvSpPr/>
          <p:nvPr/>
        </p:nvSpPr>
        <p:spPr>
          <a:xfrm>
            <a:off x="2878992" y="3611823"/>
            <a:ext cx="1258754"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18" name="Rectangle 117">
            <a:extLst>
              <a:ext uri="{FF2B5EF4-FFF2-40B4-BE49-F238E27FC236}">
                <a16:creationId xmlns:a16="http://schemas.microsoft.com/office/drawing/2014/main" id="{2C62B147-CF40-81A1-9CAE-2B08316F71B9}"/>
              </a:ext>
            </a:extLst>
          </p:cNvPr>
          <p:cNvSpPr/>
          <p:nvPr/>
        </p:nvSpPr>
        <p:spPr>
          <a:xfrm>
            <a:off x="4185528" y="3611823"/>
            <a:ext cx="1278012"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a:t>
            </a:r>
          </a:p>
        </p:txBody>
      </p:sp>
      <p:sp>
        <p:nvSpPr>
          <p:cNvPr id="124" name="Rectangle 123">
            <a:extLst>
              <a:ext uri="{FF2B5EF4-FFF2-40B4-BE49-F238E27FC236}">
                <a16:creationId xmlns:a16="http://schemas.microsoft.com/office/drawing/2014/main" id="{88112E7E-5B9B-E758-F43C-05E99E68CFEF}"/>
              </a:ext>
            </a:extLst>
          </p:cNvPr>
          <p:cNvSpPr/>
          <p:nvPr/>
        </p:nvSpPr>
        <p:spPr>
          <a:xfrm>
            <a:off x="373062" y="2068275"/>
            <a:ext cx="1000745" cy="47278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a:solidFill>
                  <a:schemeClr val="accent1"/>
                </a:solidFill>
              </a:rPr>
              <a:t>BERT-base</a:t>
            </a:r>
            <a:br>
              <a:rPr lang="en-US" sz="1000" b="1">
                <a:solidFill>
                  <a:schemeClr val="accent1"/>
                </a:solidFill>
              </a:rPr>
            </a:br>
            <a:r>
              <a:rPr lang="en-US" sz="1000" i="1">
                <a:solidFill>
                  <a:schemeClr val="accent1"/>
                </a:solidFill>
              </a:rPr>
              <a:t>(empty)</a:t>
            </a:r>
          </a:p>
        </p:txBody>
      </p:sp>
      <p:sp>
        <p:nvSpPr>
          <p:cNvPr id="125" name="Rectangle 124">
            <a:extLst>
              <a:ext uri="{FF2B5EF4-FFF2-40B4-BE49-F238E27FC236}">
                <a16:creationId xmlns:a16="http://schemas.microsoft.com/office/drawing/2014/main" id="{AB2503BB-3059-0378-15C3-4C68BC5357DC}"/>
              </a:ext>
            </a:extLst>
          </p:cNvPr>
          <p:cNvSpPr/>
          <p:nvPr/>
        </p:nvSpPr>
        <p:spPr>
          <a:xfrm>
            <a:off x="373062" y="3869088"/>
            <a:ext cx="1000745" cy="4617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err="1">
                <a:solidFill>
                  <a:schemeClr val="accent1"/>
                </a:solidFill>
              </a:rPr>
              <a:t>TinyBERT</a:t>
            </a:r>
            <a:br>
              <a:rPr lang="en-US" sz="1000" b="1">
                <a:solidFill>
                  <a:schemeClr val="accent1"/>
                </a:solidFill>
              </a:rPr>
            </a:br>
            <a:r>
              <a:rPr lang="en-US" sz="1000" i="1">
                <a:solidFill>
                  <a:schemeClr val="accent1"/>
                </a:solidFill>
              </a:rPr>
              <a:t>(empty)</a:t>
            </a:r>
          </a:p>
        </p:txBody>
      </p:sp>
      <p:sp>
        <p:nvSpPr>
          <p:cNvPr id="182" name="Rectangle 181">
            <a:extLst>
              <a:ext uri="{FF2B5EF4-FFF2-40B4-BE49-F238E27FC236}">
                <a16:creationId xmlns:a16="http://schemas.microsoft.com/office/drawing/2014/main" id="{AA23A286-39A0-81A4-1B0F-0888D4E9177A}"/>
              </a:ext>
            </a:extLst>
          </p:cNvPr>
          <p:cNvSpPr/>
          <p:nvPr/>
        </p:nvSpPr>
        <p:spPr>
          <a:xfrm>
            <a:off x="373062" y="2582791"/>
            <a:ext cx="1000745" cy="12335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a:solidFill>
                  <a:schemeClr val="accent1"/>
                </a:solidFill>
              </a:rPr>
              <a:t>BERT-base </a:t>
            </a:r>
            <a:br>
              <a:rPr lang="en-US" sz="1000" b="1">
                <a:solidFill>
                  <a:schemeClr val="accent1"/>
                </a:solidFill>
              </a:rPr>
            </a:br>
            <a:r>
              <a:rPr lang="en-US" sz="1000" i="1">
                <a:solidFill>
                  <a:schemeClr val="accent1"/>
                </a:solidFill>
              </a:rPr>
              <a:t>(pre-trained)</a:t>
            </a:r>
          </a:p>
        </p:txBody>
      </p:sp>
      <p:sp>
        <p:nvSpPr>
          <p:cNvPr id="95" name="Rectangle 94">
            <a:extLst>
              <a:ext uri="{FF2B5EF4-FFF2-40B4-BE49-F238E27FC236}">
                <a16:creationId xmlns:a16="http://schemas.microsoft.com/office/drawing/2014/main" id="{4CFBBFDC-B12F-CA2F-66BE-CD082A272465}"/>
              </a:ext>
            </a:extLst>
          </p:cNvPr>
          <p:cNvSpPr/>
          <p:nvPr/>
        </p:nvSpPr>
        <p:spPr>
          <a:xfrm>
            <a:off x="1418069" y="3869080"/>
            <a:ext cx="1406726"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PT from scratch</a:t>
            </a:r>
          </a:p>
        </p:txBody>
      </p:sp>
      <p:sp>
        <p:nvSpPr>
          <p:cNvPr id="44" name="Rectangle 43">
            <a:extLst>
              <a:ext uri="{FF2B5EF4-FFF2-40B4-BE49-F238E27FC236}">
                <a16:creationId xmlns:a16="http://schemas.microsoft.com/office/drawing/2014/main" id="{F24D3CE3-6287-62DA-12EE-AA12446C52A4}"/>
              </a:ext>
            </a:extLst>
          </p:cNvPr>
          <p:cNvSpPr/>
          <p:nvPr/>
        </p:nvSpPr>
        <p:spPr>
          <a:xfrm>
            <a:off x="1418069" y="2582790"/>
            <a:ext cx="1406726" cy="1001963"/>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Continued PT</a:t>
            </a:r>
          </a:p>
        </p:txBody>
      </p:sp>
      <p:sp>
        <p:nvSpPr>
          <p:cNvPr id="326" name="Rectangle 325">
            <a:extLst>
              <a:ext uri="{FF2B5EF4-FFF2-40B4-BE49-F238E27FC236}">
                <a16:creationId xmlns:a16="http://schemas.microsoft.com/office/drawing/2014/main" id="{56F8EA93-86DC-B4E2-B57A-179BDE6E5F93}"/>
              </a:ext>
            </a:extLst>
          </p:cNvPr>
          <p:cNvSpPr/>
          <p:nvPr/>
        </p:nvSpPr>
        <p:spPr>
          <a:xfrm>
            <a:off x="5532440" y="1600111"/>
            <a:ext cx="1149369" cy="3143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1100" b="1">
                <a:solidFill>
                  <a:srgbClr val="646464"/>
                </a:solidFill>
              </a:rPr>
              <a:t>Computational Requirements</a:t>
            </a:r>
          </a:p>
        </p:txBody>
      </p:sp>
      <p:cxnSp>
        <p:nvCxnSpPr>
          <p:cNvPr id="327" name="Straight Connector 326">
            <a:extLst>
              <a:ext uri="{FF2B5EF4-FFF2-40B4-BE49-F238E27FC236}">
                <a16:creationId xmlns:a16="http://schemas.microsoft.com/office/drawing/2014/main" id="{5FDC6350-11E1-0207-EC4D-54356D655750}"/>
              </a:ext>
            </a:extLst>
          </p:cNvPr>
          <p:cNvCxnSpPr/>
          <p:nvPr/>
        </p:nvCxnSpPr>
        <p:spPr>
          <a:xfrm>
            <a:off x="5532438" y="2000161"/>
            <a:ext cx="1149369" cy="0"/>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1" name="Rectangle 320">
            <a:extLst>
              <a:ext uri="{FF2B5EF4-FFF2-40B4-BE49-F238E27FC236}">
                <a16:creationId xmlns:a16="http://schemas.microsoft.com/office/drawing/2014/main" id="{277BE347-A71D-89B5-30E1-175D3783A8E1}"/>
              </a:ext>
            </a:extLst>
          </p:cNvPr>
          <p:cNvSpPr/>
          <p:nvPr/>
        </p:nvSpPr>
        <p:spPr>
          <a:xfrm>
            <a:off x="5532438" y="2068275"/>
            <a:ext cx="1149371"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Very high</a:t>
            </a:r>
          </a:p>
        </p:txBody>
      </p:sp>
      <p:sp>
        <p:nvSpPr>
          <p:cNvPr id="40" name="Rectangle 39">
            <a:extLst>
              <a:ext uri="{FF2B5EF4-FFF2-40B4-BE49-F238E27FC236}">
                <a16:creationId xmlns:a16="http://schemas.microsoft.com/office/drawing/2014/main" id="{17A338DB-7804-7056-6CD4-AD106B9E1743}"/>
              </a:ext>
            </a:extLst>
          </p:cNvPr>
          <p:cNvSpPr/>
          <p:nvPr/>
        </p:nvSpPr>
        <p:spPr>
          <a:xfrm>
            <a:off x="5532438" y="2325533"/>
            <a:ext cx="1149371"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a:t>
            </a:r>
          </a:p>
        </p:txBody>
      </p:sp>
      <p:sp>
        <p:nvSpPr>
          <p:cNvPr id="49" name="Rectangle 48">
            <a:extLst>
              <a:ext uri="{FF2B5EF4-FFF2-40B4-BE49-F238E27FC236}">
                <a16:creationId xmlns:a16="http://schemas.microsoft.com/office/drawing/2014/main" id="{B270431F-BFE6-26A2-B58B-590FF1124E54}"/>
              </a:ext>
            </a:extLst>
          </p:cNvPr>
          <p:cNvSpPr/>
          <p:nvPr/>
        </p:nvSpPr>
        <p:spPr>
          <a:xfrm>
            <a:off x="5532438" y="2582790"/>
            <a:ext cx="1149371" cy="1233509"/>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Medium</a:t>
            </a:r>
          </a:p>
        </p:txBody>
      </p:sp>
      <p:sp>
        <p:nvSpPr>
          <p:cNvPr id="100" name="Rectangle 99">
            <a:extLst>
              <a:ext uri="{FF2B5EF4-FFF2-40B4-BE49-F238E27FC236}">
                <a16:creationId xmlns:a16="http://schemas.microsoft.com/office/drawing/2014/main" id="{86C7ED64-0D6F-BF79-03CC-D70BFC44B27A}"/>
              </a:ext>
            </a:extLst>
          </p:cNvPr>
          <p:cNvSpPr/>
          <p:nvPr/>
        </p:nvSpPr>
        <p:spPr>
          <a:xfrm>
            <a:off x="5532438" y="3869081"/>
            <a:ext cx="1149371"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Very high</a:t>
            </a:r>
          </a:p>
        </p:txBody>
      </p:sp>
      <p:sp>
        <p:nvSpPr>
          <p:cNvPr id="110" name="Rectangle 109">
            <a:extLst>
              <a:ext uri="{FF2B5EF4-FFF2-40B4-BE49-F238E27FC236}">
                <a16:creationId xmlns:a16="http://schemas.microsoft.com/office/drawing/2014/main" id="{AE0197A7-5037-3411-418B-EE119EBDD1F4}"/>
              </a:ext>
            </a:extLst>
          </p:cNvPr>
          <p:cNvSpPr/>
          <p:nvPr/>
        </p:nvSpPr>
        <p:spPr>
          <a:xfrm>
            <a:off x="5532438" y="4126346"/>
            <a:ext cx="1149371" cy="2044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a:solidFill>
                  <a:schemeClr val="tx1"/>
                </a:solidFill>
              </a:rPr>
              <a:t>…</a:t>
            </a:r>
          </a:p>
        </p:txBody>
      </p:sp>
      <p:sp>
        <p:nvSpPr>
          <p:cNvPr id="330" name="Rectangle 329">
            <a:extLst>
              <a:ext uri="{FF2B5EF4-FFF2-40B4-BE49-F238E27FC236}">
                <a16:creationId xmlns:a16="http://schemas.microsoft.com/office/drawing/2014/main" id="{E0C0E9FD-427E-EE4C-772B-59A3D031A9F3}"/>
              </a:ext>
            </a:extLst>
          </p:cNvPr>
          <p:cNvSpPr/>
          <p:nvPr/>
        </p:nvSpPr>
        <p:spPr>
          <a:xfrm>
            <a:off x="276225" y="2560607"/>
            <a:ext cx="6425305" cy="506444"/>
          </a:xfrm>
          <a:prstGeom prst="rect">
            <a:avLst/>
          </a:prstGeom>
          <a:noFill/>
          <a:ln w="12700" cap="flat" cmpd="sng" algn="ctr">
            <a:solidFill>
              <a:schemeClr val="accent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a:extLst>
              <a:ext uri="{FF2B5EF4-FFF2-40B4-BE49-F238E27FC236}">
                <a16:creationId xmlns:a16="http://schemas.microsoft.com/office/drawing/2014/main" id="{A8870AE6-6E60-541A-D2B4-0F9412D29FD8}"/>
              </a:ext>
            </a:extLst>
          </p:cNvPr>
          <p:cNvGrpSpPr>
            <a:grpSpLocks noChangeAspect="1"/>
          </p:cNvGrpSpPr>
          <p:nvPr/>
        </p:nvGrpSpPr>
        <p:grpSpPr>
          <a:xfrm>
            <a:off x="143350" y="2469087"/>
            <a:ext cx="266700" cy="266700"/>
            <a:chOff x="982662" y="3463925"/>
            <a:chExt cx="269875" cy="269875"/>
          </a:xfrm>
        </p:grpSpPr>
        <p:sp>
          <p:nvSpPr>
            <p:cNvPr id="190" name="Oval 14">
              <a:extLst>
                <a:ext uri="{FF2B5EF4-FFF2-40B4-BE49-F238E27FC236}">
                  <a16:creationId xmlns:a16="http://schemas.microsoft.com/office/drawing/2014/main" id="{DDDA6C9D-3628-0035-4DC3-D603D2DFA0D7}"/>
                </a:ext>
              </a:extLst>
            </p:cNvPr>
            <p:cNvSpPr>
              <a:spLocks noChangeArrowheads="1"/>
            </p:cNvSpPr>
            <p:nvPr/>
          </p:nvSpPr>
          <p:spPr bwMode="auto">
            <a:xfrm>
              <a:off x="982662" y="3463925"/>
              <a:ext cx="269875" cy="269875"/>
            </a:xfrm>
            <a:prstGeom prst="ellipse">
              <a:avLst/>
            </a:prstGeom>
            <a:solidFill>
              <a:srgbClr val="EB6969"/>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1" name="Freeform 15">
              <a:extLst>
                <a:ext uri="{FF2B5EF4-FFF2-40B4-BE49-F238E27FC236}">
                  <a16:creationId xmlns:a16="http://schemas.microsoft.com/office/drawing/2014/main" id="{DD459375-5FEF-69B1-D3A9-FB675459EEF8}"/>
                </a:ext>
              </a:extLst>
            </p:cNvPr>
            <p:cNvSpPr>
              <a:spLocks noEditPoints="1"/>
            </p:cNvSpPr>
            <p:nvPr/>
          </p:nvSpPr>
          <p:spPr bwMode="auto">
            <a:xfrm>
              <a:off x="1039812" y="3522663"/>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46" name="Rectangle 45">
            <a:extLst>
              <a:ext uri="{FF2B5EF4-FFF2-40B4-BE49-F238E27FC236}">
                <a16:creationId xmlns:a16="http://schemas.microsoft.com/office/drawing/2014/main" id="{E5B948BB-3A26-DD71-3414-2FA4A4F02491}"/>
              </a:ext>
            </a:extLst>
          </p:cNvPr>
          <p:cNvSpPr/>
          <p:nvPr/>
        </p:nvSpPr>
        <p:spPr>
          <a:xfrm>
            <a:off x="2878992" y="2582791"/>
            <a:ext cx="1258754" cy="461738"/>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a:solidFill>
                  <a:schemeClr val="tx1"/>
                </a:solidFill>
              </a:rPr>
              <a:t>Unfrozen weights</a:t>
            </a:r>
          </a:p>
        </p:txBody>
      </p:sp>
      <p:sp>
        <p:nvSpPr>
          <p:cNvPr id="5" name="Rectangle 4">
            <a:extLst>
              <a:ext uri="{FF2B5EF4-FFF2-40B4-BE49-F238E27FC236}">
                <a16:creationId xmlns:a16="http://schemas.microsoft.com/office/drawing/2014/main" id="{08B8A6F5-5E9D-EF39-E6B8-DE17C80DF26C}"/>
              </a:ext>
            </a:extLst>
          </p:cNvPr>
          <p:cNvSpPr/>
          <p:nvPr/>
        </p:nvSpPr>
        <p:spPr>
          <a:xfrm>
            <a:off x="7306821" y="38587"/>
            <a:ext cx="1888874" cy="360651"/>
          </a:xfrm>
          <a:prstGeom prst="rect">
            <a:avLst/>
          </a:prstGeom>
          <a:solidFill>
            <a:schemeClr val="accent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err="1">
                <a:solidFill>
                  <a:schemeClr val="tx1"/>
                </a:solidFill>
              </a:rPr>
              <a:t>Reword</a:t>
            </a:r>
            <a:endParaRPr lang="en-US">
              <a:solidFill>
                <a:schemeClr val="tx1"/>
              </a:solidFill>
            </a:endParaRPr>
          </a:p>
        </p:txBody>
      </p:sp>
    </p:spTree>
    <p:extLst>
      <p:ext uri="{BB962C8B-B14F-4D97-AF65-F5344CB8AC3E}">
        <p14:creationId xmlns:p14="http://schemas.microsoft.com/office/powerpoint/2010/main" val="4082211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2291375-C7A3-BCB0-1C58-2C116EC16BDC}"/>
              </a:ext>
            </a:extLst>
          </p:cNvPr>
          <p:cNvGraphicFramePr>
            <a:graphicFrameLocks noChangeAspect="1"/>
          </p:cNvGraphicFramePr>
          <p:nvPr>
            <p:custDataLst>
              <p:tags r:id="rId1"/>
            </p:custDataLst>
            <p:extLst>
              <p:ext uri="{D42A27DB-BD31-4B8C-83A1-F6EECF244321}">
                <p14:modId xmlns:p14="http://schemas.microsoft.com/office/powerpoint/2010/main" val="100302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42291375-C7A3-BCB0-1C58-2C116EC16B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8E3E22BD-2F67-881F-2C80-5886B1CF5F48}"/>
              </a:ext>
            </a:extLst>
          </p:cNvPr>
          <p:cNvSpPr/>
          <p:nvPr/>
        </p:nvSpPr>
        <p:spPr>
          <a:xfrm>
            <a:off x="0" y="0"/>
            <a:ext cx="2390775"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51E5043-93C3-B9B3-5B13-AD91857CC215}"/>
              </a:ext>
            </a:extLst>
          </p:cNvPr>
          <p:cNvSpPr>
            <a:spLocks noGrp="1"/>
          </p:cNvSpPr>
          <p:nvPr>
            <p:ph type="title"/>
          </p:nvPr>
        </p:nvSpPr>
        <p:spPr>
          <a:xfrm>
            <a:off x="358775" y="2266919"/>
            <a:ext cx="1774825" cy="609662"/>
          </a:xfrm>
        </p:spPr>
        <p:txBody>
          <a:bodyPr vert="horz"/>
          <a:lstStyle/>
          <a:p>
            <a:r>
              <a:rPr lang="en-US">
                <a:solidFill>
                  <a:schemeClr val="bg2"/>
                </a:solidFill>
              </a:rPr>
              <a:t>Context &amp; Introduction</a:t>
            </a:r>
          </a:p>
        </p:txBody>
      </p:sp>
      <p:sp>
        <p:nvSpPr>
          <p:cNvPr id="14" name="Rectangle 13">
            <a:extLst>
              <a:ext uri="{FF2B5EF4-FFF2-40B4-BE49-F238E27FC236}">
                <a16:creationId xmlns:a16="http://schemas.microsoft.com/office/drawing/2014/main" id="{F5A4E615-2183-5801-5CE5-01A59A0220C8}"/>
              </a:ext>
            </a:extLst>
          </p:cNvPr>
          <p:cNvSpPr/>
          <p:nvPr/>
        </p:nvSpPr>
        <p:spPr>
          <a:xfrm>
            <a:off x="2584450" y="4706668"/>
            <a:ext cx="4025650" cy="1716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r>
              <a:rPr lang="en-US" sz="600" b="0" i="0">
                <a:solidFill>
                  <a:srgbClr val="000000"/>
                </a:solidFill>
                <a:effectLst/>
              </a:rPr>
              <a:t>1. Schürholt, K., Taskiran, D., Knyazev, B., Giró-i-Nieto, X., &amp; Borth, D. (2022). Model Zoos: A Dataset of Diverse Populations of Neural Network Models.</a:t>
            </a:r>
          </a:p>
        </p:txBody>
      </p:sp>
      <p:pic>
        <p:nvPicPr>
          <p:cNvPr id="41" name="Picture 40">
            <a:extLst>
              <a:ext uri="{FF2B5EF4-FFF2-40B4-BE49-F238E27FC236}">
                <a16:creationId xmlns:a16="http://schemas.microsoft.com/office/drawing/2014/main" id="{F8BA8B68-1641-1A62-38FA-CCA2F05158AE}"/>
              </a:ext>
            </a:extLst>
          </p:cNvPr>
          <p:cNvPicPr>
            <a:picLocks noChangeAspect="1"/>
          </p:cNvPicPr>
          <p:nvPr/>
        </p:nvPicPr>
        <p:blipFill>
          <a:blip r:embed="rId6"/>
          <a:stretch>
            <a:fillRect/>
          </a:stretch>
        </p:blipFill>
        <p:spPr>
          <a:xfrm>
            <a:off x="7862173" y="3035262"/>
            <a:ext cx="908858" cy="1323051"/>
          </a:xfrm>
          <a:prstGeom prst="rect">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pic>
      <p:sp>
        <p:nvSpPr>
          <p:cNvPr id="42" name="Rectangle 41">
            <a:extLst>
              <a:ext uri="{FF2B5EF4-FFF2-40B4-BE49-F238E27FC236}">
                <a16:creationId xmlns:a16="http://schemas.microsoft.com/office/drawing/2014/main" id="{F5FCFAB7-4281-152C-68E4-25A5F25AB2AA}"/>
              </a:ext>
            </a:extLst>
          </p:cNvPr>
          <p:cNvSpPr/>
          <p:nvPr/>
        </p:nvSpPr>
        <p:spPr>
          <a:xfrm>
            <a:off x="7784811" y="4513943"/>
            <a:ext cx="1063582" cy="19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solidFill>
              </a:rPr>
              <a:t>Blueprint Paper</a:t>
            </a:r>
            <a:r>
              <a:rPr lang="en-US" sz="1200" baseline="30000">
                <a:solidFill>
                  <a:schemeClr val="accent1"/>
                </a:solidFill>
              </a:rPr>
              <a:t>[1] </a:t>
            </a:r>
          </a:p>
        </p:txBody>
      </p:sp>
      <p:pic>
        <p:nvPicPr>
          <p:cNvPr id="47" name="Rectangle 9" descr="{&quot;templafy&quot;:{&quot;id&quot;:&quot;ecae834d-0ceb-4a6f-9f4a-41591a350c5c&quot;}}">
            <a:extLst>
              <a:ext uri="{FF2B5EF4-FFF2-40B4-BE49-F238E27FC236}">
                <a16:creationId xmlns:a16="http://schemas.microsoft.com/office/drawing/2014/main" id="{A284B716-3F79-169B-7253-B39B77BC7EDB}"/>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48" name="Freeform: Shape 47">
            <a:extLst>
              <a:ext uri="{FF2B5EF4-FFF2-40B4-BE49-F238E27FC236}">
                <a16:creationId xmlns:a16="http://schemas.microsoft.com/office/drawing/2014/main" id="{8E8B5823-E880-93C1-8454-091B676ED612}"/>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lide Number Placeholder 9">
            <a:extLst>
              <a:ext uri="{FF2B5EF4-FFF2-40B4-BE49-F238E27FC236}">
                <a16:creationId xmlns:a16="http://schemas.microsoft.com/office/drawing/2014/main" id="{7CCD2201-A9F5-08DF-AE59-A1651796EA64}"/>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pPr/>
              <a:t>4</a:t>
            </a:fld>
            <a:endParaRPr lang="en-GB"/>
          </a:p>
        </p:txBody>
      </p:sp>
      <p:sp>
        <p:nvSpPr>
          <p:cNvPr id="51" name="Right Triangle 50">
            <a:extLst>
              <a:ext uri="{FF2B5EF4-FFF2-40B4-BE49-F238E27FC236}">
                <a16:creationId xmlns:a16="http://schemas.microsoft.com/office/drawing/2014/main" id="{3A3F3F46-53FD-98A6-18A4-B8527040B315}"/>
              </a:ext>
            </a:extLst>
          </p:cNvPr>
          <p:cNvSpPr/>
          <p:nvPr/>
        </p:nvSpPr>
        <p:spPr>
          <a:xfrm rot="10800000">
            <a:off x="8310563" y="-2"/>
            <a:ext cx="831410" cy="831410"/>
          </a:xfrm>
          <a:prstGeom prst="rtTriangl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B9CC7177-B754-C499-2BB7-028907D64A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361" y="65657"/>
            <a:ext cx="366713" cy="366713"/>
          </a:xfrm>
          <a:prstGeom prst="rect">
            <a:avLst/>
          </a:prstGeom>
        </p:spPr>
      </p:pic>
      <p:sp>
        <p:nvSpPr>
          <p:cNvPr id="53" name="Rectangle 52">
            <a:extLst>
              <a:ext uri="{FF2B5EF4-FFF2-40B4-BE49-F238E27FC236}">
                <a16:creationId xmlns:a16="http://schemas.microsoft.com/office/drawing/2014/main" id="{DA7A083A-E21C-9B75-0147-3EBBBCAEC071}"/>
              </a:ext>
            </a:extLst>
          </p:cNvPr>
          <p:cNvSpPr/>
          <p:nvPr/>
        </p:nvSpPr>
        <p:spPr>
          <a:xfrm>
            <a:off x="7202684" y="97894"/>
            <a:ext cx="1249680"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tx1"/>
                </a:solidFill>
              </a:rPr>
              <a:t>Introduction</a:t>
            </a:r>
          </a:p>
        </p:txBody>
      </p:sp>
      <p:pic>
        <p:nvPicPr>
          <p:cNvPr id="54" name="Picture 53" descr="A green rocket with a black background&#10;&#10;Description automatically generated">
            <a:extLst>
              <a:ext uri="{FF2B5EF4-FFF2-40B4-BE49-F238E27FC236}">
                <a16:creationId xmlns:a16="http://schemas.microsoft.com/office/drawing/2014/main" id="{4927E9F5-E762-B7AD-5302-E67A9A1FDD6A}"/>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8759395" y="76884"/>
            <a:ext cx="306462" cy="306462"/>
          </a:xfrm>
          <a:prstGeom prst="rect">
            <a:avLst/>
          </a:prstGeom>
        </p:spPr>
      </p:pic>
      <p:grpSp>
        <p:nvGrpSpPr>
          <p:cNvPr id="11" name="Group 10">
            <a:extLst>
              <a:ext uri="{FF2B5EF4-FFF2-40B4-BE49-F238E27FC236}">
                <a16:creationId xmlns:a16="http://schemas.microsoft.com/office/drawing/2014/main" id="{6B1C21A0-3E99-3DAF-6BD2-AB3539ED7B10}"/>
              </a:ext>
            </a:extLst>
          </p:cNvPr>
          <p:cNvGrpSpPr>
            <a:grpSpLocks noChangeAspect="1"/>
          </p:cNvGrpSpPr>
          <p:nvPr/>
        </p:nvGrpSpPr>
        <p:grpSpPr>
          <a:xfrm>
            <a:off x="2776633" y="1000857"/>
            <a:ext cx="392332" cy="392332"/>
            <a:chOff x="982662" y="1847850"/>
            <a:chExt cx="269875" cy="269875"/>
          </a:xfrm>
        </p:grpSpPr>
        <p:sp>
          <p:nvSpPr>
            <p:cNvPr id="12" name="Oval 11">
              <a:extLst>
                <a:ext uri="{FF2B5EF4-FFF2-40B4-BE49-F238E27FC236}">
                  <a16:creationId xmlns:a16="http://schemas.microsoft.com/office/drawing/2014/main" id="{25A13001-598E-C34B-428F-51799E115AF6}"/>
                </a:ext>
              </a:extLst>
            </p:cNvPr>
            <p:cNvSpPr>
              <a:spLocks noChangeArrowheads="1"/>
            </p:cNvSpPr>
            <p:nvPr/>
          </p:nvSpPr>
          <p:spPr bwMode="auto">
            <a:xfrm>
              <a:off x="982662" y="1847850"/>
              <a:ext cx="269875" cy="269875"/>
            </a:xfrm>
            <a:prstGeom prst="ellipse">
              <a:avLst/>
            </a:prstGeom>
            <a:solidFill>
              <a:srgbClr val="00802F"/>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51">
              <a:extLst>
                <a:ext uri="{FF2B5EF4-FFF2-40B4-BE49-F238E27FC236}">
                  <a16:creationId xmlns:a16="http://schemas.microsoft.com/office/drawing/2014/main" id="{C7E8A5EB-B88B-50C6-57BD-96C985BF244B}"/>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18" name="TextBox 17">
            <a:extLst>
              <a:ext uri="{FF2B5EF4-FFF2-40B4-BE49-F238E27FC236}">
                <a16:creationId xmlns:a16="http://schemas.microsoft.com/office/drawing/2014/main" id="{DD8B6DC4-B1F2-2B8A-C3E2-BDBB81AEBDBE}"/>
              </a:ext>
            </a:extLst>
          </p:cNvPr>
          <p:cNvSpPr txBox="1"/>
          <p:nvPr/>
        </p:nvSpPr>
        <p:spPr>
          <a:xfrm>
            <a:off x="3308260" y="741590"/>
            <a:ext cx="5413375" cy="892552"/>
          </a:xfrm>
          <a:prstGeom prst="rect">
            <a:avLst/>
          </a:prstGeom>
          <a:noFill/>
        </p:spPr>
        <p:txBody>
          <a:bodyPr wrap="square" anchor="ctr">
            <a:spAutoFit/>
          </a:bodyPr>
          <a:lstStyle/>
          <a:p>
            <a:pPr>
              <a:spcAft>
                <a:spcPts val="300"/>
              </a:spcAft>
            </a:pPr>
            <a:r>
              <a:rPr lang="en-US" sz="1300"/>
              <a:t>NN models evolve on </a:t>
            </a:r>
            <a:r>
              <a:rPr lang="en-US" sz="1300" b="1">
                <a:solidFill>
                  <a:schemeClr val="accent1"/>
                </a:solidFill>
              </a:rPr>
              <a:t>unique trajectories in weight space </a:t>
            </a:r>
            <a:r>
              <a:rPr lang="en-US" sz="1300"/>
              <a:t>during training - depending on hyperparameters and weight initialization - leading to </a:t>
            </a:r>
            <a:r>
              <a:rPr lang="en-US" sz="1300" b="1">
                <a:solidFill>
                  <a:schemeClr val="accent1"/>
                </a:solidFill>
              </a:rPr>
              <a:t>different</a:t>
            </a:r>
            <a:r>
              <a:rPr lang="en-US" sz="1300"/>
              <a:t> </a:t>
            </a:r>
            <a:r>
              <a:rPr lang="en-US" sz="1300" b="1">
                <a:solidFill>
                  <a:schemeClr val="accent1"/>
                </a:solidFill>
              </a:rPr>
              <a:t>model parameters</a:t>
            </a:r>
            <a:r>
              <a:rPr lang="en-US" sz="1300">
                <a:solidFill>
                  <a:schemeClr val="accent1"/>
                </a:solidFill>
              </a:rPr>
              <a:t> </a:t>
            </a:r>
            <a:r>
              <a:rPr lang="en-US" sz="1300"/>
              <a:t>(i.e., weights &amp; biases) &amp; minima on the loss surface</a:t>
            </a:r>
          </a:p>
        </p:txBody>
      </p:sp>
      <p:grpSp>
        <p:nvGrpSpPr>
          <p:cNvPr id="31" name="Group 30">
            <a:extLst>
              <a:ext uri="{FF2B5EF4-FFF2-40B4-BE49-F238E27FC236}">
                <a16:creationId xmlns:a16="http://schemas.microsoft.com/office/drawing/2014/main" id="{B543D8C0-7788-9667-0B73-044DBCE611CE}"/>
              </a:ext>
            </a:extLst>
          </p:cNvPr>
          <p:cNvGrpSpPr>
            <a:grpSpLocks noChangeAspect="1"/>
          </p:cNvGrpSpPr>
          <p:nvPr/>
        </p:nvGrpSpPr>
        <p:grpSpPr>
          <a:xfrm>
            <a:off x="2776633" y="1922873"/>
            <a:ext cx="392332" cy="392332"/>
            <a:chOff x="982662" y="1847850"/>
            <a:chExt cx="269875" cy="269875"/>
          </a:xfrm>
        </p:grpSpPr>
        <p:sp>
          <p:nvSpPr>
            <p:cNvPr id="32" name="Oval 31">
              <a:extLst>
                <a:ext uri="{FF2B5EF4-FFF2-40B4-BE49-F238E27FC236}">
                  <a16:creationId xmlns:a16="http://schemas.microsoft.com/office/drawing/2014/main" id="{BDBE9B21-17C6-3D94-443C-2526CEF05E3B}"/>
                </a:ext>
              </a:extLst>
            </p:cNvPr>
            <p:cNvSpPr>
              <a:spLocks noChangeArrowheads="1"/>
            </p:cNvSpPr>
            <p:nvPr/>
          </p:nvSpPr>
          <p:spPr bwMode="auto">
            <a:xfrm>
              <a:off x="982662" y="1847850"/>
              <a:ext cx="269875" cy="269875"/>
            </a:xfrm>
            <a:prstGeom prst="ellipse">
              <a:avLst/>
            </a:prstGeom>
            <a:solidFill>
              <a:srgbClr val="00802F"/>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3" name="Freeform 51">
              <a:extLst>
                <a:ext uri="{FF2B5EF4-FFF2-40B4-BE49-F238E27FC236}">
                  <a16:creationId xmlns:a16="http://schemas.microsoft.com/office/drawing/2014/main" id="{69E17C5F-9DFB-0CBF-BBCC-40126CA1883D}"/>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34" name="Group 33">
            <a:extLst>
              <a:ext uri="{FF2B5EF4-FFF2-40B4-BE49-F238E27FC236}">
                <a16:creationId xmlns:a16="http://schemas.microsoft.com/office/drawing/2014/main" id="{4E2073AB-E588-597F-50C0-DADA91C9EA9F}"/>
              </a:ext>
            </a:extLst>
          </p:cNvPr>
          <p:cNvGrpSpPr>
            <a:grpSpLocks noChangeAspect="1"/>
          </p:cNvGrpSpPr>
          <p:nvPr/>
        </p:nvGrpSpPr>
        <p:grpSpPr>
          <a:xfrm>
            <a:off x="2776633" y="2863068"/>
            <a:ext cx="392332" cy="392332"/>
            <a:chOff x="982662" y="1847850"/>
            <a:chExt cx="269875" cy="269875"/>
          </a:xfrm>
        </p:grpSpPr>
        <p:sp>
          <p:nvSpPr>
            <p:cNvPr id="35" name="Oval 34">
              <a:extLst>
                <a:ext uri="{FF2B5EF4-FFF2-40B4-BE49-F238E27FC236}">
                  <a16:creationId xmlns:a16="http://schemas.microsoft.com/office/drawing/2014/main" id="{D9C34320-D30E-A3C8-177D-A58E9C8437F6}"/>
                </a:ext>
              </a:extLst>
            </p:cNvPr>
            <p:cNvSpPr>
              <a:spLocks noChangeArrowheads="1"/>
            </p:cNvSpPr>
            <p:nvPr/>
          </p:nvSpPr>
          <p:spPr bwMode="auto">
            <a:xfrm>
              <a:off x="982662" y="1847850"/>
              <a:ext cx="269875" cy="269875"/>
            </a:xfrm>
            <a:prstGeom prst="ellipse">
              <a:avLst/>
            </a:prstGeom>
            <a:solidFill>
              <a:srgbClr val="00802F"/>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6" name="Freeform 51">
              <a:extLst>
                <a:ext uri="{FF2B5EF4-FFF2-40B4-BE49-F238E27FC236}">
                  <a16:creationId xmlns:a16="http://schemas.microsoft.com/office/drawing/2014/main" id="{F9E4B4D4-BB8B-00CD-E20C-444F2B28514A}"/>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37" name="Group 36">
            <a:extLst>
              <a:ext uri="{FF2B5EF4-FFF2-40B4-BE49-F238E27FC236}">
                <a16:creationId xmlns:a16="http://schemas.microsoft.com/office/drawing/2014/main" id="{4FE88C2B-2B3A-F51F-6440-BCB9A65F4196}"/>
              </a:ext>
            </a:extLst>
          </p:cNvPr>
          <p:cNvGrpSpPr>
            <a:grpSpLocks noChangeAspect="1"/>
          </p:cNvGrpSpPr>
          <p:nvPr/>
        </p:nvGrpSpPr>
        <p:grpSpPr>
          <a:xfrm>
            <a:off x="2776633" y="3758750"/>
            <a:ext cx="392332" cy="392332"/>
            <a:chOff x="982662" y="1847850"/>
            <a:chExt cx="269875" cy="269875"/>
          </a:xfrm>
        </p:grpSpPr>
        <p:sp>
          <p:nvSpPr>
            <p:cNvPr id="38" name="Oval 37">
              <a:extLst>
                <a:ext uri="{FF2B5EF4-FFF2-40B4-BE49-F238E27FC236}">
                  <a16:creationId xmlns:a16="http://schemas.microsoft.com/office/drawing/2014/main" id="{F2C710B8-F63F-810A-23AC-91007F022709}"/>
                </a:ext>
              </a:extLst>
            </p:cNvPr>
            <p:cNvSpPr>
              <a:spLocks noChangeArrowheads="1"/>
            </p:cNvSpPr>
            <p:nvPr/>
          </p:nvSpPr>
          <p:spPr bwMode="auto">
            <a:xfrm>
              <a:off x="982662" y="1847850"/>
              <a:ext cx="269875" cy="269875"/>
            </a:xfrm>
            <a:prstGeom prst="ellipse">
              <a:avLst/>
            </a:prstGeom>
            <a:solidFill>
              <a:srgbClr val="00802F"/>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9" name="Freeform 51">
              <a:extLst>
                <a:ext uri="{FF2B5EF4-FFF2-40B4-BE49-F238E27FC236}">
                  <a16:creationId xmlns:a16="http://schemas.microsoft.com/office/drawing/2014/main" id="{053CC938-1CC3-838C-18BE-31D53027850A}"/>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 name="TextBox 1">
            <a:extLst>
              <a:ext uri="{FF2B5EF4-FFF2-40B4-BE49-F238E27FC236}">
                <a16:creationId xmlns:a16="http://schemas.microsoft.com/office/drawing/2014/main" id="{EA9AFCDC-19A2-A1B8-265C-D314543148E8}"/>
              </a:ext>
            </a:extLst>
          </p:cNvPr>
          <p:cNvSpPr txBox="1"/>
          <p:nvPr/>
        </p:nvSpPr>
        <p:spPr>
          <a:xfrm>
            <a:off x="3308260" y="1534263"/>
            <a:ext cx="5413375" cy="1169551"/>
          </a:xfrm>
          <a:prstGeom prst="rect">
            <a:avLst/>
          </a:prstGeom>
          <a:noFill/>
        </p:spPr>
        <p:txBody>
          <a:bodyPr wrap="square" anchor="ctr">
            <a:spAutoFit/>
          </a:bodyPr>
          <a:lstStyle/>
          <a:p>
            <a:pPr>
              <a:spcAft>
                <a:spcPts val="300"/>
              </a:spcAft>
            </a:pPr>
            <a:endParaRPr lang="en-US" sz="1300"/>
          </a:p>
          <a:p>
            <a:pPr>
              <a:spcAft>
                <a:spcPts val="300"/>
              </a:spcAft>
            </a:pPr>
            <a:r>
              <a:rPr lang="en-US" sz="1300"/>
              <a:t>A population of NNs (or a model zoo) can </a:t>
            </a:r>
            <a:r>
              <a:rPr lang="en-US" sz="1300" b="1">
                <a:solidFill>
                  <a:schemeClr val="accent1"/>
                </a:solidFill>
              </a:rPr>
              <a:t>form structures in weight space </a:t>
            </a:r>
            <a:r>
              <a:rPr lang="en-US" sz="1300"/>
              <a:t>that contain information about the state of training and can </a:t>
            </a:r>
            <a:r>
              <a:rPr lang="en-US" sz="1300" b="1">
                <a:solidFill>
                  <a:schemeClr val="accent1"/>
                </a:solidFill>
              </a:rPr>
              <a:t>reveal latent properties </a:t>
            </a:r>
            <a:r>
              <a:rPr lang="en-US" sz="1300"/>
              <a:t>of individual models</a:t>
            </a:r>
            <a:r>
              <a:rPr lang="en-US" sz="1300" b="1"/>
              <a:t> </a:t>
            </a:r>
            <a:r>
              <a:rPr lang="en-US" sz="1300"/>
              <a:t>(e.g., accuracy)</a:t>
            </a:r>
          </a:p>
          <a:p>
            <a:pPr>
              <a:spcAft>
                <a:spcPts val="300"/>
              </a:spcAft>
            </a:pPr>
            <a:endParaRPr lang="en-US" sz="1300"/>
          </a:p>
        </p:txBody>
      </p:sp>
      <p:sp>
        <p:nvSpPr>
          <p:cNvPr id="7" name="TextBox 6">
            <a:extLst>
              <a:ext uri="{FF2B5EF4-FFF2-40B4-BE49-F238E27FC236}">
                <a16:creationId xmlns:a16="http://schemas.microsoft.com/office/drawing/2014/main" id="{1237E718-B63E-61FA-5459-7DFA9487DFAC}"/>
              </a:ext>
            </a:extLst>
          </p:cNvPr>
          <p:cNvSpPr txBox="1"/>
          <p:nvPr/>
        </p:nvSpPr>
        <p:spPr>
          <a:xfrm>
            <a:off x="3308259" y="2736068"/>
            <a:ext cx="4553913" cy="692497"/>
          </a:xfrm>
          <a:prstGeom prst="rect">
            <a:avLst/>
          </a:prstGeom>
          <a:noFill/>
        </p:spPr>
        <p:txBody>
          <a:bodyPr wrap="square">
            <a:spAutoFit/>
          </a:bodyPr>
          <a:lstStyle/>
          <a:p>
            <a:pPr>
              <a:spcAft>
                <a:spcPts val="300"/>
              </a:spcAft>
            </a:pPr>
            <a:r>
              <a:rPr lang="en-US" sz="1300"/>
              <a:t>With model zoos, we can investigate novel approaches for a </a:t>
            </a:r>
            <a:r>
              <a:rPr lang="en-US" sz="1300" b="1">
                <a:solidFill>
                  <a:schemeClr val="accent1"/>
                </a:solidFill>
              </a:rPr>
              <a:t>variety of use cases</a:t>
            </a:r>
            <a:r>
              <a:rPr lang="en-US" sz="1300"/>
              <a:t>, such as model analysis, discovering learning dynamics &amp; generative modelling of NN models</a:t>
            </a:r>
          </a:p>
        </p:txBody>
      </p:sp>
      <p:sp>
        <p:nvSpPr>
          <p:cNvPr id="9" name="TextBox 8">
            <a:extLst>
              <a:ext uri="{FF2B5EF4-FFF2-40B4-BE49-F238E27FC236}">
                <a16:creationId xmlns:a16="http://schemas.microsoft.com/office/drawing/2014/main" id="{AF615408-3E1A-79E4-3001-FC063D8A27E5}"/>
              </a:ext>
            </a:extLst>
          </p:cNvPr>
          <p:cNvSpPr txBox="1"/>
          <p:nvPr/>
        </p:nvSpPr>
        <p:spPr>
          <a:xfrm>
            <a:off x="3308260" y="3649412"/>
            <a:ext cx="4553913" cy="692497"/>
          </a:xfrm>
          <a:prstGeom prst="rect">
            <a:avLst/>
          </a:prstGeom>
          <a:noFill/>
        </p:spPr>
        <p:txBody>
          <a:bodyPr wrap="square">
            <a:spAutoFit/>
          </a:bodyPr>
          <a:lstStyle/>
          <a:p>
            <a:pPr>
              <a:spcAft>
                <a:spcPts val="300"/>
              </a:spcAft>
            </a:pPr>
            <a:r>
              <a:rPr lang="en-US" sz="1300"/>
              <a:t>The Blueprint paper</a:t>
            </a:r>
            <a:r>
              <a:rPr lang="en-US" sz="1300" baseline="30000"/>
              <a:t>[1]</a:t>
            </a:r>
            <a:r>
              <a:rPr lang="en-US" sz="1300"/>
              <a:t> used CNNs of varying sizes and datasets to generate model zoos – for our project, we will look at </a:t>
            </a:r>
            <a:r>
              <a:rPr lang="en-US" sz="1300" b="1">
                <a:solidFill>
                  <a:schemeClr val="accent1"/>
                </a:solidFill>
              </a:rPr>
              <a:t>Language Transformers</a:t>
            </a:r>
            <a:r>
              <a:rPr lang="en-US" sz="1300"/>
              <a:t>, focusing on BERT</a:t>
            </a:r>
          </a:p>
        </p:txBody>
      </p:sp>
    </p:spTree>
    <p:extLst>
      <p:ext uri="{BB962C8B-B14F-4D97-AF65-F5344CB8AC3E}">
        <p14:creationId xmlns:p14="http://schemas.microsoft.com/office/powerpoint/2010/main" val="72962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8" grpId="0"/>
      <p:bldP spid="2"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4ECA11-E17F-EFFE-1283-0B18DF22846A}"/>
              </a:ext>
            </a:extLst>
          </p:cNvPr>
          <p:cNvGraphicFramePr>
            <a:graphicFrameLocks noChangeAspect="1"/>
          </p:cNvGraphicFramePr>
          <p:nvPr>
            <p:custDataLst>
              <p:tags r:id="rId1"/>
            </p:custDataLst>
            <p:extLst>
              <p:ext uri="{D42A27DB-BD31-4B8C-83A1-F6EECF244321}">
                <p14:modId xmlns:p14="http://schemas.microsoft.com/office/powerpoint/2010/main" val="3455038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5" name="think-cell data - do not delete" hidden="1">
                        <a:extLst>
                          <a:ext uri="{FF2B5EF4-FFF2-40B4-BE49-F238E27FC236}">
                            <a16:creationId xmlns:a16="http://schemas.microsoft.com/office/drawing/2014/main" id="{714ECA11-E17F-EFFE-1283-0B18DF2284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F546642A-294C-C0EA-4697-08C95C9E4A2E}"/>
              </a:ext>
            </a:extLst>
          </p:cNvPr>
          <p:cNvSpPr/>
          <p:nvPr/>
        </p:nvSpPr>
        <p:spPr>
          <a:xfrm>
            <a:off x="-26600" y="-40640"/>
            <a:ext cx="2484050" cy="5227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lstStyle/>
          <a:p>
            <a:endParaRPr lang="en-US">
              <a:solidFill>
                <a:schemeClr val="bg1"/>
              </a:solidFill>
            </a:endParaRPr>
          </a:p>
        </p:txBody>
      </p:sp>
      <p:sp>
        <p:nvSpPr>
          <p:cNvPr id="36" name="Rectangle 35">
            <a:extLst>
              <a:ext uri="{FF2B5EF4-FFF2-40B4-BE49-F238E27FC236}">
                <a16:creationId xmlns:a16="http://schemas.microsoft.com/office/drawing/2014/main" id="{7225AAAA-8FC8-4E17-8986-D911C3C12E51}"/>
              </a:ext>
            </a:extLst>
          </p:cNvPr>
          <p:cNvSpPr/>
          <p:nvPr/>
        </p:nvSpPr>
        <p:spPr>
          <a:xfrm>
            <a:off x="334411" y="543857"/>
            <a:ext cx="1952984" cy="387798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1400"/>
              <a:t>Introduced in 2019</a:t>
            </a:r>
            <a:r>
              <a:rPr lang="en-US" sz="1400" baseline="30000"/>
              <a:t>[1]</a:t>
            </a:r>
            <a:r>
              <a:rPr lang="en-US" sz="1400"/>
              <a:t>, BERT ignited </a:t>
            </a:r>
            <a:r>
              <a:rPr lang="en-US" sz="1400" b="1">
                <a:solidFill>
                  <a:schemeClr val="accent2"/>
                </a:solidFill>
              </a:rPr>
              <a:t>significant advancements </a:t>
            </a:r>
            <a:r>
              <a:rPr lang="en-US" sz="1400"/>
              <a:t>within the field of natural language processing</a:t>
            </a:r>
          </a:p>
          <a:p>
            <a:endParaRPr lang="en-US" sz="1400"/>
          </a:p>
          <a:p>
            <a:r>
              <a:rPr lang="en-US" sz="1400"/>
              <a:t>It employs a Transformer architecture</a:t>
            </a:r>
            <a:r>
              <a:rPr lang="en-US" sz="1400" baseline="30000"/>
              <a:t>[2]</a:t>
            </a:r>
            <a:r>
              <a:rPr lang="en-US" sz="1400"/>
              <a:t>, which uses self-attention mechanisms to enhance creation of </a:t>
            </a:r>
            <a:r>
              <a:rPr lang="en-US" sz="1400" b="1">
                <a:solidFill>
                  <a:schemeClr val="accent2"/>
                </a:solidFill>
              </a:rPr>
              <a:t>contextualized embeddings</a:t>
            </a:r>
          </a:p>
          <a:p>
            <a:endParaRPr lang="en-US" sz="1400" b="1">
              <a:solidFill>
                <a:schemeClr val="accent2"/>
              </a:solidFill>
            </a:endParaRPr>
          </a:p>
          <a:p>
            <a:r>
              <a:rPr lang="en-US" sz="1400">
                <a:solidFill>
                  <a:schemeClr val="bg1"/>
                </a:solidFill>
              </a:rPr>
              <a:t>BERT only consists of </a:t>
            </a:r>
            <a:r>
              <a:rPr lang="en-US" sz="1400" b="1">
                <a:solidFill>
                  <a:schemeClr val="accent2"/>
                </a:solidFill>
              </a:rPr>
              <a:t>encoder layers</a:t>
            </a:r>
            <a:r>
              <a:rPr lang="en-US" sz="1400">
                <a:solidFill>
                  <a:schemeClr val="bg1"/>
                </a:solidFill>
              </a:rPr>
              <a:t>, thus processing text </a:t>
            </a:r>
            <a:r>
              <a:rPr lang="en-US" sz="1400" b="1">
                <a:solidFill>
                  <a:schemeClr val="accent2"/>
                </a:solidFill>
              </a:rPr>
              <a:t>bi-directionally</a:t>
            </a:r>
            <a:r>
              <a:rPr lang="en-US" sz="1400">
                <a:solidFill>
                  <a:schemeClr val="bg1"/>
                </a:solidFill>
              </a:rPr>
              <a:t> (i.e., from left and right)</a:t>
            </a:r>
          </a:p>
        </p:txBody>
      </p:sp>
      <p:sp>
        <p:nvSpPr>
          <p:cNvPr id="12" name="Title 11">
            <a:extLst>
              <a:ext uri="{FF2B5EF4-FFF2-40B4-BE49-F238E27FC236}">
                <a16:creationId xmlns:a16="http://schemas.microsoft.com/office/drawing/2014/main" id="{FFE45B42-24A2-D01C-1B0E-F277E74AFB11}"/>
              </a:ext>
            </a:extLst>
          </p:cNvPr>
          <p:cNvSpPr>
            <a:spLocks noGrp="1"/>
          </p:cNvSpPr>
          <p:nvPr>
            <p:ph type="title"/>
          </p:nvPr>
        </p:nvSpPr>
        <p:spPr>
          <a:xfrm>
            <a:off x="2733674" y="376238"/>
            <a:ext cx="6051549" cy="609662"/>
          </a:xfrm>
        </p:spPr>
        <p:txBody>
          <a:bodyPr vert="horz"/>
          <a:lstStyle/>
          <a:p>
            <a:r>
              <a:rPr lang="en-US"/>
              <a:t>Unveiling the engine behind BERT’s success</a:t>
            </a:r>
          </a:p>
        </p:txBody>
      </p:sp>
      <p:sp>
        <p:nvSpPr>
          <p:cNvPr id="3" name="Slide Number Placeholder 2">
            <a:extLst>
              <a:ext uri="{FF2B5EF4-FFF2-40B4-BE49-F238E27FC236}">
                <a16:creationId xmlns:a16="http://schemas.microsoft.com/office/drawing/2014/main" id="{EB83AD95-B9EB-03C2-8EA0-848D72848E51}"/>
              </a:ext>
            </a:extLst>
          </p:cNvPr>
          <p:cNvSpPr>
            <a:spLocks noGrp="1"/>
          </p:cNvSpPr>
          <p:nvPr>
            <p:ph type="sldNum" sz="quarter" idx="12"/>
          </p:nvPr>
        </p:nvSpPr>
        <p:spPr/>
        <p:txBody>
          <a:bodyPr/>
          <a:lstStyle/>
          <a:p>
            <a:fld id="{7559FC98-AF75-4A00-A03C-DF9FEBF6BCB9}" type="slidenum">
              <a:rPr lang="en-GB" smtClean="0"/>
              <a:pPr/>
              <a:t>5</a:t>
            </a:fld>
            <a:endParaRPr lang="en-GB"/>
          </a:p>
        </p:txBody>
      </p:sp>
      <p:sp>
        <p:nvSpPr>
          <p:cNvPr id="19" name="Rectangle 18">
            <a:extLst>
              <a:ext uri="{FF2B5EF4-FFF2-40B4-BE49-F238E27FC236}">
                <a16:creationId xmlns:a16="http://schemas.microsoft.com/office/drawing/2014/main" id="{8D579117-0953-CEB2-ED9A-5F07D208C100}"/>
              </a:ext>
            </a:extLst>
          </p:cNvPr>
          <p:cNvSpPr/>
          <p:nvPr/>
        </p:nvSpPr>
        <p:spPr>
          <a:xfrm>
            <a:off x="4205243" y="1202854"/>
            <a:ext cx="2960861" cy="1314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35731" indent="-135731">
              <a:buFont typeface="Arial" panose="020B0604020202020204" pitchFamily="34" charset="0"/>
              <a:buChar char="•"/>
            </a:pPr>
            <a:endParaRPr lang="en-US" sz="1050">
              <a:solidFill>
                <a:schemeClr val="tx1"/>
              </a:solidFill>
            </a:endParaRPr>
          </a:p>
        </p:txBody>
      </p:sp>
      <p:pic>
        <p:nvPicPr>
          <p:cNvPr id="2" name="Rectangle 9" descr="{&quot;templafy&quot;:{&quot;id&quot;:&quot;ecae834d-0ceb-4a6f-9f4a-41591a350c5c&quot;}}">
            <a:extLst>
              <a:ext uri="{FF2B5EF4-FFF2-40B4-BE49-F238E27FC236}">
                <a16:creationId xmlns:a16="http://schemas.microsoft.com/office/drawing/2014/main" id="{ED3AAEF3-1235-276B-DA64-9A9692DF7B17}"/>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8" name="Right Triangle 7">
            <a:extLst>
              <a:ext uri="{FF2B5EF4-FFF2-40B4-BE49-F238E27FC236}">
                <a16:creationId xmlns:a16="http://schemas.microsoft.com/office/drawing/2014/main" id="{2452EAA5-2852-EAA4-4805-34233D1B3154}"/>
              </a:ext>
            </a:extLst>
          </p:cNvPr>
          <p:cNvSpPr/>
          <p:nvPr/>
        </p:nvSpPr>
        <p:spPr>
          <a:xfrm rot="10800000">
            <a:off x="8310563" y="-2"/>
            <a:ext cx="831410" cy="831410"/>
          </a:xfrm>
          <a:prstGeom prst="rtTriangl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FEDD42-3A70-369E-EE0A-F702E751A5D2}"/>
              </a:ext>
            </a:extLst>
          </p:cNvPr>
          <p:cNvSpPr/>
          <p:nvPr/>
        </p:nvSpPr>
        <p:spPr>
          <a:xfrm>
            <a:off x="7202684" y="97894"/>
            <a:ext cx="1249680"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tx1"/>
                </a:solidFill>
              </a:rPr>
              <a:t>Introduction</a:t>
            </a:r>
          </a:p>
        </p:txBody>
      </p:sp>
      <p:pic>
        <p:nvPicPr>
          <p:cNvPr id="10" name="Picture 9" descr="A green rocket with a black background&#10;&#10;Description automatically generated">
            <a:extLst>
              <a:ext uri="{FF2B5EF4-FFF2-40B4-BE49-F238E27FC236}">
                <a16:creationId xmlns:a16="http://schemas.microsoft.com/office/drawing/2014/main" id="{AA04BF22-669D-05F4-51B8-F00D06511656}"/>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759395" y="76884"/>
            <a:ext cx="306462" cy="306462"/>
          </a:xfrm>
          <a:prstGeom prst="rect">
            <a:avLst/>
          </a:prstGeom>
        </p:spPr>
      </p:pic>
      <p:sp>
        <p:nvSpPr>
          <p:cNvPr id="51" name="Rectangle 50">
            <a:extLst>
              <a:ext uri="{FF2B5EF4-FFF2-40B4-BE49-F238E27FC236}">
                <a16:creationId xmlns:a16="http://schemas.microsoft.com/office/drawing/2014/main" id="{47ACCAC5-445A-DA01-90C7-EE00A17D525E}"/>
              </a:ext>
            </a:extLst>
          </p:cNvPr>
          <p:cNvSpPr/>
          <p:nvPr/>
        </p:nvSpPr>
        <p:spPr>
          <a:xfrm>
            <a:off x="2654300" y="3721794"/>
            <a:ext cx="1104900" cy="8652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GB" sz="1200" b="1">
                <a:solidFill>
                  <a:schemeClr val="bg1"/>
                </a:solidFill>
              </a:rPr>
              <a:t>BERT variations</a:t>
            </a:r>
          </a:p>
        </p:txBody>
      </p:sp>
      <p:sp>
        <p:nvSpPr>
          <p:cNvPr id="57" name="Rectangle 56">
            <a:extLst>
              <a:ext uri="{FF2B5EF4-FFF2-40B4-BE49-F238E27FC236}">
                <a16:creationId xmlns:a16="http://schemas.microsoft.com/office/drawing/2014/main" id="{4D1A19AF-A30D-17EA-3B69-C656F83F7B50}"/>
              </a:ext>
            </a:extLst>
          </p:cNvPr>
          <p:cNvSpPr/>
          <p:nvPr/>
        </p:nvSpPr>
        <p:spPr>
          <a:xfrm>
            <a:off x="4135161" y="2070109"/>
            <a:ext cx="4544439" cy="1547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514350" lvl="1" indent="-171450">
              <a:buFontTx/>
              <a:buChar char="-"/>
            </a:pPr>
            <a:endParaRPr lang="de-DE" sz="1050">
              <a:solidFill>
                <a:schemeClr val="tx1"/>
              </a:solidFill>
            </a:endParaRPr>
          </a:p>
        </p:txBody>
      </p:sp>
      <p:sp>
        <p:nvSpPr>
          <p:cNvPr id="48" name="Rectangle 47">
            <a:extLst>
              <a:ext uri="{FF2B5EF4-FFF2-40B4-BE49-F238E27FC236}">
                <a16:creationId xmlns:a16="http://schemas.microsoft.com/office/drawing/2014/main" id="{499B517A-6B06-A7B2-E268-F13D325CF7D4}"/>
              </a:ext>
            </a:extLst>
          </p:cNvPr>
          <p:cNvSpPr/>
          <p:nvPr/>
        </p:nvSpPr>
        <p:spPr>
          <a:xfrm>
            <a:off x="2654300" y="2032645"/>
            <a:ext cx="1104900" cy="1619280"/>
          </a:xfrm>
          <a:prstGeom prst="rect">
            <a:avLst/>
          </a:prstGeom>
          <a:solidFill>
            <a:srgbClr val="00802F"/>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GB" sz="1200" b="1">
                <a:solidFill>
                  <a:schemeClr val="bg1"/>
                </a:solidFill>
              </a:rPr>
              <a:t>Training Mechanism</a:t>
            </a:r>
          </a:p>
        </p:txBody>
      </p:sp>
      <p:sp>
        <p:nvSpPr>
          <p:cNvPr id="58" name="Rectangle 57">
            <a:extLst>
              <a:ext uri="{FF2B5EF4-FFF2-40B4-BE49-F238E27FC236}">
                <a16:creationId xmlns:a16="http://schemas.microsoft.com/office/drawing/2014/main" id="{F2BC2759-F581-FED1-E936-BC8D532DC6C4}"/>
              </a:ext>
            </a:extLst>
          </p:cNvPr>
          <p:cNvSpPr/>
          <p:nvPr/>
        </p:nvSpPr>
        <p:spPr>
          <a:xfrm>
            <a:off x="3873500" y="2032645"/>
            <a:ext cx="4936089" cy="1619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spcAft>
                <a:spcPts val="300"/>
              </a:spcAft>
            </a:pPr>
            <a:r>
              <a:rPr lang="en-US" sz="1100">
                <a:solidFill>
                  <a:schemeClr val="tx1"/>
                </a:solidFill>
              </a:rPr>
              <a:t>BERT's success is attributed in part to its </a:t>
            </a:r>
            <a:r>
              <a:rPr lang="en-US" sz="1100" b="1">
                <a:solidFill>
                  <a:schemeClr val="tx1"/>
                </a:solidFill>
              </a:rPr>
              <a:t>two-step training approach</a:t>
            </a:r>
            <a:r>
              <a:rPr lang="en-US" sz="1100">
                <a:solidFill>
                  <a:schemeClr val="tx1"/>
                </a:solidFill>
              </a:rPr>
              <a:t>:</a:t>
            </a:r>
          </a:p>
          <a:p>
            <a:pPr marL="266700" indent="-171450">
              <a:spcAft>
                <a:spcPts val="300"/>
              </a:spcAft>
              <a:buFont typeface="Arial" panose="020B0604020202020204" pitchFamily="34" charset="0"/>
              <a:buChar char="•"/>
            </a:pPr>
            <a:r>
              <a:rPr lang="en-US" sz="1100">
                <a:solidFill>
                  <a:schemeClr val="tx1"/>
                </a:solidFill>
              </a:rPr>
              <a:t>BERT learns language representations from text through pre-text tasks</a:t>
            </a:r>
          </a:p>
          <a:p>
            <a:pPr marL="514350" lvl="1" indent="-171450">
              <a:spcAft>
                <a:spcPts val="300"/>
              </a:spcAft>
              <a:buFont typeface="Arial" panose="020B0604020202020204" pitchFamily="34" charset="0"/>
              <a:buChar char="•"/>
            </a:pPr>
            <a:r>
              <a:rPr lang="en-US" sz="1100" b="1">
                <a:solidFill>
                  <a:schemeClr val="tx1"/>
                </a:solidFill>
              </a:rPr>
              <a:t>Masked LM:</a:t>
            </a:r>
            <a:r>
              <a:rPr lang="en-US" sz="1100">
                <a:solidFill>
                  <a:schemeClr val="tx1"/>
                </a:solidFill>
              </a:rPr>
              <a:t> This involves randomly masking out words from the input and having the model predict those words</a:t>
            </a:r>
          </a:p>
          <a:p>
            <a:pPr marL="514350" lvl="1" indent="-171450">
              <a:spcAft>
                <a:spcPts val="300"/>
              </a:spcAft>
              <a:buFont typeface="Arial" panose="020B0604020202020204" pitchFamily="34" charset="0"/>
              <a:buChar char="•"/>
            </a:pPr>
            <a:r>
              <a:rPr lang="en-US" sz="1100" b="1">
                <a:solidFill>
                  <a:schemeClr val="tx1"/>
                </a:solidFill>
              </a:rPr>
              <a:t>Next Sentence Prediction: </a:t>
            </a:r>
            <a:r>
              <a:rPr lang="en-US" sz="1100">
                <a:solidFill>
                  <a:schemeClr val="tx1"/>
                </a:solidFill>
              </a:rPr>
              <a:t>This involves predicting whether two given sentences are consecutive or not</a:t>
            </a:r>
          </a:p>
          <a:p>
            <a:pPr marL="266700" indent="-171450">
              <a:spcAft>
                <a:spcPts val="300"/>
              </a:spcAft>
              <a:buFont typeface="Arial" panose="020B0604020202020204" pitchFamily="34" charset="0"/>
              <a:buChar char="•"/>
            </a:pPr>
            <a:r>
              <a:rPr lang="en-US" sz="1100">
                <a:solidFill>
                  <a:schemeClr val="tx1"/>
                </a:solidFill>
              </a:rPr>
              <a:t>BERT’s robust representations can be used for downstream tasks, e.g., Sentiment Classification, Question &amp; Answering, Machine Translation, Named Entity Recog.</a:t>
            </a:r>
          </a:p>
        </p:txBody>
      </p:sp>
      <p:sp>
        <p:nvSpPr>
          <p:cNvPr id="60" name="Rectangle 59">
            <a:extLst>
              <a:ext uri="{FF2B5EF4-FFF2-40B4-BE49-F238E27FC236}">
                <a16:creationId xmlns:a16="http://schemas.microsoft.com/office/drawing/2014/main" id="{4EF58A0A-CD49-CDDB-C74C-BA3BE62688E2}"/>
              </a:ext>
            </a:extLst>
          </p:cNvPr>
          <p:cNvSpPr/>
          <p:nvPr/>
        </p:nvSpPr>
        <p:spPr>
          <a:xfrm>
            <a:off x="2654300" y="1127415"/>
            <a:ext cx="1104900" cy="8353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GB" sz="1200" b="1">
                <a:solidFill>
                  <a:schemeClr val="bg1"/>
                </a:solidFill>
              </a:rPr>
              <a:t>Model </a:t>
            </a:r>
            <a:br>
              <a:rPr lang="en-GB" sz="1200" b="1">
                <a:solidFill>
                  <a:schemeClr val="bg1"/>
                </a:solidFill>
              </a:rPr>
            </a:br>
            <a:r>
              <a:rPr lang="en-GB" sz="1200" b="1">
                <a:solidFill>
                  <a:schemeClr val="bg1"/>
                </a:solidFill>
              </a:rPr>
              <a:t>Details</a:t>
            </a:r>
          </a:p>
        </p:txBody>
      </p:sp>
      <p:sp>
        <p:nvSpPr>
          <p:cNvPr id="62" name="Rectangle 61">
            <a:extLst>
              <a:ext uri="{FF2B5EF4-FFF2-40B4-BE49-F238E27FC236}">
                <a16:creationId xmlns:a16="http://schemas.microsoft.com/office/drawing/2014/main" id="{7C9C044B-F2F7-3860-9BE8-6903DDF955D1}"/>
              </a:ext>
            </a:extLst>
          </p:cNvPr>
          <p:cNvSpPr/>
          <p:nvPr/>
        </p:nvSpPr>
        <p:spPr>
          <a:xfrm>
            <a:off x="3873500" y="3721794"/>
            <a:ext cx="4936089" cy="865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spcAft>
                <a:spcPts val="300"/>
              </a:spcAft>
            </a:pPr>
            <a:r>
              <a:rPr lang="en-US" sz="1100">
                <a:solidFill>
                  <a:schemeClr val="tx1"/>
                </a:solidFill>
              </a:rPr>
              <a:t>Many different variations of BERT were developed </a:t>
            </a:r>
            <a:r>
              <a:rPr lang="en-US" sz="1100" b="1">
                <a:solidFill>
                  <a:schemeClr val="tx1"/>
                </a:solidFill>
              </a:rPr>
              <a:t>varying in size:</a:t>
            </a:r>
          </a:p>
          <a:p>
            <a:pPr marL="135731" indent="-135731">
              <a:spcAft>
                <a:spcPts val="300"/>
              </a:spcAft>
              <a:buFont typeface="Arial" panose="020B0604020202020204" pitchFamily="34" charset="0"/>
              <a:buChar char="•"/>
            </a:pPr>
            <a:r>
              <a:rPr lang="en-US" sz="1100" b="1">
                <a:solidFill>
                  <a:schemeClr val="tx1"/>
                </a:solidFill>
              </a:rPr>
              <a:t>BERT-Large: </a:t>
            </a:r>
            <a:r>
              <a:rPr lang="en-US" sz="1100">
                <a:solidFill>
                  <a:schemeClr val="tx1"/>
                </a:solidFill>
              </a:rPr>
              <a:t>340M para., 24-layer, 1024-hidden, 16-heads</a:t>
            </a:r>
            <a:endParaRPr lang="en-US" sz="1100" b="1">
              <a:solidFill>
                <a:schemeClr val="tx1"/>
              </a:solidFill>
            </a:endParaRPr>
          </a:p>
          <a:p>
            <a:pPr marL="135731" indent="-135731">
              <a:spcAft>
                <a:spcPts val="300"/>
              </a:spcAft>
              <a:buFont typeface="Arial" panose="020B0604020202020204" pitchFamily="34" charset="0"/>
              <a:buChar char="•"/>
            </a:pPr>
            <a:r>
              <a:rPr lang="en-US" sz="1100" b="1">
                <a:solidFill>
                  <a:schemeClr val="tx1"/>
                </a:solidFill>
              </a:rPr>
              <a:t>TinyBERT</a:t>
            </a:r>
            <a:r>
              <a:rPr lang="en-US" sz="1100" b="1" baseline="30000">
                <a:solidFill>
                  <a:schemeClr val="tx1"/>
                </a:solidFill>
              </a:rPr>
              <a:t>[3]</a:t>
            </a:r>
            <a:r>
              <a:rPr lang="en-US" sz="1100" b="1">
                <a:solidFill>
                  <a:schemeClr val="tx1"/>
                </a:solidFill>
              </a:rPr>
              <a:t>: </a:t>
            </a:r>
            <a:r>
              <a:rPr lang="en-US" sz="1100">
                <a:solidFill>
                  <a:schemeClr val="tx1"/>
                </a:solidFill>
              </a:rPr>
              <a:t>14.5M para., a smaller version distilled for maximum speed</a:t>
            </a:r>
          </a:p>
          <a:p>
            <a:pPr marL="135731" indent="-135731">
              <a:spcAft>
                <a:spcPts val="300"/>
              </a:spcAft>
              <a:buFont typeface="Arial" panose="020B0604020202020204" pitchFamily="34" charset="0"/>
              <a:buChar char="•"/>
            </a:pPr>
            <a:r>
              <a:rPr lang="en-US" sz="1100" b="1">
                <a:solidFill>
                  <a:schemeClr val="tx1"/>
                </a:solidFill>
              </a:rPr>
              <a:t>DistillBert</a:t>
            </a:r>
            <a:r>
              <a:rPr lang="en-US" sz="1100" b="1" baseline="30000">
                <a:solidFill>
                  <a:schemeClr val="tx1"/>
                </a:solidFill>
              </a:rPr>
              <a:t>[4]</a:t>
            </a:r>
            <a:r>
              <a:rPr lang="en-US" sz="1100" b="1">
                <a:solidFill>
                  <a:schemeClr val="tx1"/>
                </a:solidFill>
              </a:rPr>
              <a:t>: </a:t>
            </a:r>
            <a:r>
              <a:rPr lang="en-US" sz="1100">
                <a:solidFill>
                  <a:schemeClr val="tx1"/>
                </a:solidFill>
              </a:rPr>
              <a:t>66M para., designed for speed by distilling knowledge from BERT</a:t>
            </a:r>
          </a:p>
        </p:txBody>
      </p:sp>
      <p:sp>
        <p:nvSpPr>
          <p:cNvPr id="63" name="Rectangle 62">
            <a:extLst>
              <a:ext uri="{FF2B5EF4-FFF2-40B4-BE49-F238E27FC236}">
                <a16:creationId xmlns:a16="http://schemas.microsoft.com/office/drawing/2014/main" id="{46597F4E-9A81-F920-0D4D-E8E38E09CEA0}"/>
              </a:ext>
            </a:extLst>
          </p:cNvPr>
          <p:cNvSpPr/>
          <p:nvPr/>
        </p:nvSpPr>
        <p:spPr>
          <a:xfrm>
            <a:off x="3927510" y="1150953"/>
            <a:ext cx="4007449" cy="788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marL="171450" indent="-171450">
              <a:spcAft>
                <a:spcPts val="300"/>
              </a:spcAft>
              <a:buFont typeface="Arial" panose="020B0604020202020204" pitchFamily="34" charset="0"/>
              <a:buChar char="•"/>
            </a:pPr>
            <a:r>
              <a:rPr lang="en-US" sz="1100">
                <a:solidFill>
                  <a:schemeClr val="tx1"/>
                </a:solidFill>
              </a:rPr>
              <a:t>The base version of BERT consists of 12-encoder layers, each with 768 hidden units, 12 self-attention heads &amp; 110M parameters</a:t>
            </a:r>
          </a:p>
          <a:p>
            <a:pPr marL="171450" indent="-171450">
              <a:spcAft>
                <a:spcPts val="300"/>
              </a:spcAft>
              <a:buFont typeface="Arial" panose="020B0604020202020204" pitchFamily="34" charset="0"/>
              <a:buChar char="•"/>
            </a:pPr>
            <a:r>
              <a:rPr lang="en-US" sz="1100">
                <a:solidFill>
                  <a:schemeClr val="tx1"/>
                </a:solidFill>
              </a:rPr>
              <a:t>BERT was trained with data from Wikipedia (2.5B words) and </a:t>
            </a:r>
            <a:br>
              <a:rPr lang="en-US" sz="1100">
                <a:solidFill>
                  <a:schemeClr val="tx1"/>
                </a:solidFill>
              </a:rPr>
            </a:br>
            <a:r>
              <a:rPr lang="en-US" sz="1100">
                <a:solidFill>
                  <a:schemeClr val="tx1"/>
                </a:solidFill>
              </a:rPr>
              <a:t>BookCorpus (800M words)</a:t>
            </a:r>
          </a:p>
        </p:txBody>
      </p:sp>
      <p:pic>
        <p:nvPicPr>
          <p:cNvPr id="66" name="Picture 65">
            <a:extLst>
              <a:ext uri="{FF2B5EF4-FFF2-40B4-BE49-F238E27FC236}">
                <a16:creationId xmlns:a16="http://schemas.microsoft.com/office/drawing/2014/main" id="{C970037C-87E4-59FD-14AF-F8C9A0B0B9D8}"/>
              </a:ext>
            </a:extLst>
          </p:cNvPr>
          <p:cNvPicPr>
            <a:picLocks noChangeAspect="1"/>
          </p:cNvPicPr>
          <p:nvPr/>
        </p:nvPicPr>
        <p:blipFill>
          <a:blip r:embed="rId9"/>
          <a:stretch>
            <a:fillRect/>
          </a:stretch>
        </p:blipFill>
        <p:spPr>
          <a:xfrm>
            <a:off x="7947495" y="1128268"/>
            <a:ext cx="998216" cy="865228"/>
          </a:xfrm>
          <a:prstGeom prst="rect">
            <a:avLst/>
          </a:prstGeom>
        </p:spPr>
      </p:pic>
      <p:sp>
        <p:nvSpPr>
          <p:cNvPr id="13" name="Rectangle 12">
            <a:extLst>
              <a:ext uri="{FF2B5EF4-FFF2-40B4-BE49-F238E27FC236}">
                <a16:creationId xmlns:a16="http://schemas.microsoft.com/office/drawing/2014/main" id="{BB134B44-FFBC-C652-482B-29B9E8715FC7}"/>
              </a:ext>
            </a:extLst>
          </p:cNvPr>
          <p:cNvSpPr/>
          <p:nvPr/>
        </p:nvSpPr>
        <p:spPr>
          <a:xfrm>
            <a:off x="6681019" y="4668427"/>
            <a:ext cx="1002891" cy="37268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14F7CC-005F-6ABF-2A3B-467B4E596AFB}"/>
              </a:ext>
            </a:extLst>
          </p:cNvPr>
          <p:cNvSpPr/>
          <p:nvPr/>
        </p:nvSpPr>
        <p:spPr>
          <a:xfrm>
            <a:off x="2584450" y="4706668"/>
            <a:ext cx="5987150" cy="17415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600">
                <a:solidFill>
                  <a:schemeClr val="tx1"/>
                </a:solidFill>
              </a:rPr>
              <a:t>1. </a:t>
            </a:r>
            <a:r>
              <a:rPr lang="en-US" sz="600" b="0" i="0">
                <a:solidFill>
                  <a:srgbClr val="000000"/>
                </a:solidFill>
                <a:effectLst/>
              </a:rPr>
              <a:t>Devlin, J., Chang, M-W., Lee, K., &amp; Toutanova, K. (2019). BERT: Pre-training of Deep Bidirectional Transformers for Language Understanding.</a:t>
            </a:r>
            <a:r>
              <a:rPr lang="en-US" sz="600" b="0" i="0">
                <a:solidFill>
                  <a:schemeClr val="tx1"/>
                </a:solidFill>
                <a:effectLst/>
              </a:rPr>
              <a:t> 2. </a:t>
            </a:r>
            <a:r>
              <a:rPr lang="en-US" sz="600" b="0" i="0" kern="1200">
                <a:solidFill>
                  <a:srgbClr val="000000"/>
                </a:solidFill>
                <a:effectLst/>
                <a:latin typeface="Gill Sans Nova" panose="020B0602020104020203" pitchFamily="34" charset="0"/>
                <a:ea typeface="+mn-ea"/>
                <a:cs typeface="+mn-cs"/>
              </a:rPr>
              <a:t>Vaswani, A., Shazeer, N., Parmar, N., Uszkoreit, J., Jones, L., Gomez, A. N., Kaiser, L., &amp; Polosukhin, I. (2023). Attention Is All You Need.</a:t>
            </a:r>
            <a:r>
              <a:rPr lang="en-US" sz="600" kern="1200">
                <a:solidFill>
                  <a:srgbClr val="000000"/>
                </a:solidFill>
                <a:latin typeface="Gill Sans Nova" panose="020B0602020104020203" pitchFamily="34" charset="0"/>
                <a:ea typeface="+mn-ea"/>
                <a:cs typeface="+mn-cs"/>
              </a:rPr>
              <a:t> 3. </a:t>
            </a:r>
            <a:r>
              <a:rPr lang="en-US" sz="600" b="0" i="0" kern="1200">
                <a:solidFill>
                  <a:srgbClr val="000000"/>
                </a:solidFill>
                <a:effectLst/>
                <a:latin typeface="Gill Sans Nova" panose="020B0602020104020203" pitchFamily="34" charset="0"/>
                <a:ea typeface="+mn-ea"/>
                <a:cs typeface="+mn-cs"/>
              </a:rPr>
              <a:t>Jiao, X., Yin, Y., Shang, L., Jiang, X., Chen, X., Li, L., Wang, F., &amp; Liu, Q. (2020). </a:t>
            </a:r>
            <a:br>
              <a:rPr lang="en-US" sz="600" b="0" i="0" kern="1200">
                <a:solidFill>
                  <a:srgbClr val="000000"/>
                </a:solidFill>
                <a:effectLst/>
                <a:latin typeface="Gill Sans Nova" panose="020B0602020104020203" pitchFamily="34" charset="0"/>
                <a:ea typeface="+mn-ea"/>
                <a:cs typeface="+mn-cs"/>
              </a:rPr>
            </a:br>
            <a:r>
              <a:rPr lang="en-US" sz="600" b="0" i="0" kern="1200">
                <a:solidFill>
                  <a:srgbClr val="000000"/>
                </a:solidFill>
                <a:effectLst/>
                <a:latin typeface="Gill Sans Nova" panose="020B0602020104020203" pitchFamily="34" charset="0"/>
                <a:ea typeface="+mn-ea"/>
                <a:cs typeface="+mn-cs"/>
              </a:rPr>
              <a:t>TinyBERT: Distilling BERT for Natural Language Understanding.</a:t>
            </a:r>
            <a:r>
              <a:rPr lang="de-CH" sz="600" b="0" i="0" kern="1200">
                <a:solidFill>
                  <a:srgbClr val="000000"/>
                </a:solidFill>
                <a:latin typeface="Gill Sans Nova" panose="020B0602020104020203" pitchFamily="34" charset="0"/>
                <a:ea typeface="+mn-ea"/>
                <a:cs typeface="+mn-cs"/>
              </a:rPr>
              <a:t> 4. </a:t>
            </a:r>
            <a:r>
              <a:rPr lang="en-US" sz="600" b="0" i="0" kern="1200">
                <a:solidFill>
                  <a:srgbClr val="000000"/>
                </a:solidFill>
                <a:effectLst/>
                <a:latin typeface="Gill Sans Nova" panose="020B0602020104020203" pitchFamily="34" charset="0"/>
                <a:ea typeface="+mn-ea"/>
                <a:cs typeface="+mn-cs"/>
              </a:rPr>
              <a:t>Sanh, V., Debut, L., Chaumond, J., &amp; Wolf, T. (2020). DistilBERT, a distilled version of BERT: smaller, faster, cheaper &amp; lighter.</a:t>
            </a:r>
            <a:endParaRPr lang="de-CH" sz="600">
              <a:effectLst/>
            </a:endParaRPr>
          </a:p>
        </p:txBody>
      </p:sp>
    </p:spTree>
    <p:extLst>
      <p:ext uri="{BB962C8B-B14F-4D97-AF65-F5344CB8AC3E}">
        <p14:creationId xmlns:p14="http://schemas.microsoft.com/office/powerpoint/2010/main" val="296942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7" grpId="0"/>
      <p:bldP spid="48" grpId="0" animBg="1"/>
      <p:bldP spid="58" grpId="0"/>
      <p:bldP spid="60" grpId="0" animBg="1"/>
      <p:bldP spid="62" grpId="0"/>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52133B79-3F7E-AE4B-9F98-B091E7A55245}"/>
              </a:ext>
            </a:extLst>
          </p:cNvPr>
          <p:cNvGraphicFramePr>
            <a:graphicFrameLocks noChangeAspect="1"/>
          </p:cNvGraphicFramePr>
          <p:nvPr>
            <p:custDataLst>
              <p:tags r:id="rId1"/>
            </p:custDataLst>
            <p:extLst>
              <p:ext uri="{D42A27DB-BD31-4B8C-83A1-F6EECF244321}">
                <p14:modId xmlns:p14="http://schemas.microsoft.com/office/powerpoint/2010/main" val="2783225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12" name="think-cell data - do not delete" hidden="1">
                        <a:extLst>
                          <a:ext uri="{FF2B5EF4-FFF2-40B4-BE49-F238E27FC236}">
                            <a16:creationId xmlns:a16="http://schemas.microsoft.com/office/drawing/2014/main" id="{52133B79-3F7E-AE4B-9F98-B091E7A552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E9A4DE21-263E-F0C2-0355-C77AC4E14735}"/>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Pentagon 38">
            <a:extLst>
              <a:ext uri="{FF2B5EF4-FFF2-40B4-BE49-F238E27FC236}">
                <a16:creationId xmlns:a16="http://schemas.microsoft.com/office/drawing/2014/main" id="{79C1DC92-BAB2-E189-462F-6D4851A6EBF7}"/>
              </a:ext>
            </a:extLst>
          </p:cNvPr>
          <p:cNvSpPr/>
          <p:nvPr/>
        </p:nvSpPr>
        <p:spPr>
          <a:xfrm>
            <a:off x="-11446" y="0"/>
            <a:ext cx="6882146" cy="5143500"/>
          </a:xfrm>
          <a:prstGeom prst="homePlate">
            <a:avLst>
              <a:gd name="adj" fmla="val 370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1F9DCB9B-BAD6-979D-D324-4778233AD7CB}"/>
              </a:ext>
            </a:extLst>
          </p:cNvPr>
          <p:cNvSpPr>
            <a:spLocks noGrp="1"/>
          </p:cNvSpPr>
          <p:nvPr>
            <p:ph type="title"/>
          </p:nvPr>
        </p:nvSpPr>
        <p:spPr>
          <a:xfrm>
            <a:off x="358775" y="376238"/>
            <a:ext cx="5756275" cy="609662"/>
          </a:xfrm>
        </p:spPr>
        <p:txBody>
          <a:bodyPr vert="horz"/>
          <a:lstStyle/>
          <a:p>
            <a:r>
              <a:rPr lang="en-US"/>
              <a:t>We move from a supervised-only to a two-step training process</a:t>
            </a:r>
          </a:p>
        </p:txBody>
      </p:sp>
      <p:grpSp>
        <p:nvGrpSpPr>
          <p:cNvPr id="122" name="Group 121">
            <a:extLst>
              <a:ext uri="{FF2B5EF4-FFF2-40B4-BE49-F238E27FC236}">
                <a16:creationId xmlns:a16="http://schemas.microsoft.com/office/drawing/2014/main" id="{BE8367D6-FB0C-AF5E-B0A0-3B46F0465F9B}"/>
              </a:ext>
            </a:extLst>
          </p:cNvPr>
          <p:cNvGrpSpPr/>
          <p:nvPr/>
        </p:nvGrpSpPr>
        <p:grpSpPr>
          <a:xfrm>
            <a:off x="2566470" y="1916357"/>
            <a:ext cx="4022654" cy="264571"/>
            <a:chOff x="2566470" y="1916357"/>
            <a:chExt cx="4022654" cy="264571"/>
          </a:xfrm>
        </p:grpSpPr>
        <p:sp>
          <p:nvSpPr>
            <p:cNvPr id="48" name="Arrow: Pentagon 47">
              <a:extLst>
                <a:ext uri="{FF2B5EF4-FFF2-40B4-BE49-F238E27FC236}">
                  <a16:creationId xmlns:a16="http://schemas.microsoft.com/office/drawing/2014/main" id="{859B3CD0-618F-E1A0-E52A-A248E91EC7F1}"/>
                </a:ext>
              </a:extLst>
            </p:cNvPr>
            <p:cNvSpPr/>
            <p:nvPr/>
          </p:nvSpPr>
          <p:spPr>
            <a:xfrm>
              <a:off x="2566470" y="1916357"/>
              <a:ext cx="2028571" cy="264571"/>
            </a:xfrm>
            <a:prstGeom prst="homePlate">
              <a:avLst>
                <a:gd name="adj" fmla="val 3836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Pre-Text Task</a:t>
              </a:r>
            </a:p>
          </p:txBody>
        </p:sp>
        <p:sp>
          <p:nvSpPr>
            <p:cNvPr id="50" name="Arrow: Chevron 49">
              <a:extLst>
                <a:ext uri="{FF2B5EF4-FFF2-40B4-BE49-F238E27FC236}">
                  <a16:creationId xmlns:a16="http://schemas.microsoft.com/office/drawing/2014/main" id="{AF9037A1-2E58-B043-537D-54F2781C7D81}"/>
                </a:ext>
              </a:extLst>
            </p:cNvPr>
            <p:cNvSpPr/>
            <p:nvPr/>
          </p:nvSpPr>
          <p:spPr>
            <a:xfrm>
              <a:off x="4560553" y="1916357"/>
              <a:ext cx="2028571" cy="264571"/>
            </a:xfrm>
            <a:prstGeom prst="chevron">
              <a:avLst>
                <a:gd name="adj" fmla="val 38366"/>
              </a:avLst>
            </a:prstGeom>
            <a:solidFill>
              <a:srgbClr val="AA8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Downstream Task</a:t>
              </a:r>
            </a:p>
          </p:txBody>
        </p:sp>
      </p:grpSp>
      <p:sp>
        <p:nvSpPr>
          <p:cNvPr id="17" name="Rectangle 16">
            <a:extLst>
              <a:ext uri="{FF2B5EF4-FFF2-40B4-BE49-F238E27FC236}">
                <a16:creationId xmlns:a16="http://schemas.microsoft.com/office/drawing/2014/main" id="{C6D7A670-F859-3155-9D76-6654AACF95AC}"/>
              </a:ext>
            </a:extLst>
          </p:cNvPr>
          <p:cNvSpPr/>
          <p:nvPr/>
        </p:nvSpPr>
        <p:spPr>
          <a:xfrm>
            <a:off x="2802373" y="2722935"/>
            <a:ext cx="822788" cy="30627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tx2"/>
                </a:solidFill>
              </a:rPr>
              <a:t>BERT</a:t>
            </a:r>
          </a:p>
        </p:txBody>
      </p:sp>
      <p:sp>
        <p:nvSpPr>
          <p:cNvPr id="44" name="Rectangle 43">
            <a:extLst>
              <a:ext uri="{FF2B5EF4-FFF2-40B4-BE49-F238E27FC236}">
                <a16:creationId xmlns:a16="http://schemas.microsoft.com/office/drawing/2014/main" id="{4C1CF2D1-2159-4E76-CBC1-F0B6E1C1FB76}"/>
              </a:ext>
            </a:extLst>
          </p:cNvPr>
          <p:cNvSpPr/>
          <p:nvPr/>
        </p:nvSpPr>
        <p:spPr>
          <a:xfrm>
            <a:off x="3666756" y="2722935"/>
            <a:ext cx="561975" cy="16700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100">
                <a:solidFill>
                  <a:schemeClr val="tx2"/>
                </a:solidFill>
              </a:rPr>
              <a:t>Pre-text task data</a:t>
            </a:r>
          </a:p>
        </p:txBody>
      </p:sp>
      <p:pic>
        <p:nvPicPr>
          <p:cNvPr id="75" name="Picture 74" descr="A green lines and dots&#10;&#10;Description automatically generated">
            <a:extLst>
              <a:ext uri="{FF2B5EF4-FFF2-40B4-BE49-F238E27FC236}">
                <a16:creationId xmlns:a16="http://schemas.microsoft.com/office/drawing/2014/main" id="{77FD8B11-EA34-0F2E-5356-3376A064C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1850" y="2301198"/>
            <a:ext cx="383836" cy="383836"/>
          </a:xfrm>
          <a:prstGeom prst="rect">
            <a:avLst/>
          </a:prstGeom>
        </p:spPr>
      </p:pic>
      <p:pic>
        <p:nvPicPr>
          <p:cNvPr id="35" name="Picture 34" descr="A green object with black background&#10;&#10;Description automatically generated">
            <a:extLst>
              <a:ext uri="{FF2B5EF4-FFF2-40B4-BE49-F238E27FC236}">
                <a16:creationId xmlns:a16="http://schemas.microsoft.com/office/drawing/2014/main" id="{B0C3D6DA-9E1B-BA03-56F8-6779DD632D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1251" y="2260895"/>
            <a:ext cx="464442" cy="464442"/>
          </a:xfrm>
          <a:prstGeom prst="rect">
            <a:avLst/>
          </a:prstGeom>
        </p:spPr>
      </p:pic>
      <p:sp>
        <p:nvSpPr>
          <p:cNvPr id="78" name="Rectangle 77">
            <a:extLst>
              <a:ext uri="{FF2B5EF4-FFF2-40B4-BE49-F238E27FC236}">
                <a16:creationId xmlns:a16="http://schemas.microsoft.com/office/drawing/2014/main" id="{15103383-96FC-1644-D361-70D92531364E}"/>
              </a:ext>
            </a:extLst>
          </p:cNvPr>
          <p:cNvSpPr/>
          <p:nvPr/>
        </p:nvSpPr>
        <p:spPr>
          <a:xfrm>
            <a:off x="567304" y="2722935"/>
            <a:ext cx="758643" cy="16700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100">
                <a:solidFill>
                  <a:srgbClr val="646464"/>
                </a:solidFill>
              </a:rPr>
              <a:t>ResNet</a:t>
            </a:r>
          </a:p>
          <a:p>
            <a:pPr algn="ctr"/>
            <a:r>
              <a:rPr lang="en-US" sz="1100">
                <a:solidFill>
                  <a:srgbClr val="646464"/>
                </a:solidFill>
              </a:rPr>
              <a:t>(empty)</a:t>
            </a:r>
          </a:p>
        </p:txBody>
      </p:sp>
      <p:sp>
        <p:nvSpPr>
          <p:cNvPr id="79" name="Rectangle 78">
            <a:extLst>
              <a:ext uri="{FF2B5EF4-FFF2-40B4-BE49-F238E27FC236}">
                <a16:creationId xmlns:a16="http://schemas.microsoft.com/office/drawing/2014/main" id="{ADBDB1AC-5115-2124-C374-6225D94B7370}"/>
              </a:ext>
            </a:extLst>
          </p:cNvPr>
          <p:cNvSpPr/>
          <p:nvPr/>
        </p:nvSpPr>
        <p:spPr>
          <a:xfrm>
            <a:off x="1322334" y="2722935"/>
            <a:ext cx="747989" cy="16700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100">
                <a:solidFill>
                  <a:srgbClr val="646464"/>
                </a:solidFill>
              </a:rPr>
              <a:t>Downstream task data</a:t>
            </a:r>
          </a:p>
        </p:txBody>
      </p:sp>
      <p:pic>
        <p:nvPicPr>
          <p:cNvPr id="27" name="Picture 26" descr="A grey and black network&#10;&#10;Description automatically generated with medium confidence">
            <a:extLst>
              <a:ext uri="{FF2B5EF4-FFF2-40B4-BE49-F238E27FC236}">
                <a16:creationId xmlns:a16="http://schemas.microsoft.com/office/drawing/2014/main" id="{D4011837-CE48-695E-A7A1-0527B4385B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435" y="2301198"/>
            <a:ext cx="383836" cy="383836"/>
          </a:xfrm>
          <a:prstGeom prst="rect">
            <a:avLst/>
          </a:prstGeom>
        </p:spPr>
      </p:pic>
      <p:pic>
        <p:nvPicPr>
          <p:cNvPr id="29" name="Picture 28" descr="A grey circular object with black background&#10;&#10;Description automatically generated with medium confidence">
            <a:extLst>
              <a:ext uri="{FF2B5EF4-FFF2-40B4-BE49-F238E27FC236}">
                <a16:creationId xmlns:a16="http://schemas.microsoft.com/office/drawing/2014/main" id="{A8F2AA60-E3E4-D513-4666-C5DA4AC8F1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0139" y="2301198"/>
            <a:ext cx="383836" cy="383836"/>
          </a:xfrm>
          <a:prstGeom prst="rect">
            <a:avLst/>
          </a:prstGeom>
        </p:spPr>
      </p:pic>
      <p:grpSp>
        <p:nvGrpSpPr>
          <p:cNvPr id="129" name="Group 128">
            <a:extLst>
              <a:ext uri="{FF2B5EF4-FFF2-40B4-BE49-F238E27FC236}">
                <a16:creationId xmlns:a16="http://schemas.microsoft.com/office/drawing/2014/main" id="{64AA7C4D-D64D-3595-5983-DA7605FA42C7}"/>
              </a:ext>
            </a:extLst>
          </p:cNvPr>
          <p:cNvGrpSpPr/>
          <p:nvPr/>
        </p:nvGrpSpPr>
        <p:grpSpPr>
          <a:xfrm>
            <a:off x="365974" y="1411381"/>
            <a:ext cx="1911006" cy="317911"/>
            <a:chOff x="365974" y="1411381"/>
            <a:chExt cx="1911006" cy="317911"/>
          </a:xfrm>
        </p:grpSpPr>
        <p:sp>
          <p:nvSpPr>
            <p:cNvPr id="71" name="Rectangle 70">
              <a:extLst>
                <a:ext uri="{FF2B5EF4-FFF2-40B4-BE49-F238E27FC236}">
                  <a16:creationId xmlns:a16="http://schemas.microsoft.com/office/drawing/2014/main" id="{7D3153C6-572F-1D4A-7687-130707872664}"/>
                </a:ext>
              </a:extLst>
            </p:cNvPr>
            <p:cNvSpPr/>
            <p:nvPr/>
          </p:nvSpPr>
          <p:spPr>
            <a:xfrm>
              <a:off x="365974" y="1411381"/>
              <a:ext cx="1911006" cy="26457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a:solidFill>
                    <a:srgbClr val="646464"/>
                  </a:solidFill>
                </a:rPr>
                <a:t>CNN approach</a:t>
              </a:r>
            </a:p>
          </p:txBody>
        </p:sp>
        <p:cxnSp>
          <p:nvCxnSpPr>
            <p:cNvPr id="89" name="Straight Connector 88">
              <a:extLst>
                <a:ext uri="{FF2B5EF4-FFF2-40B4-BE49-F238E27FC236}">
                  <a16:creationId xmlns:a16="http://schemas.microsoft.com/office/drawing/2014/main" id="{41A14CFA-5F9F-4F01-F2C0-BABF451B73D4}"/>
                </a:ext>
              </a:extLst>
            </p:cNvPr>
            <p:cNvCxnSpPr/>
            <p:nvPr/>
          </p:nvCxnSpPr>
          <p:spPr>
            <a:xfrm>
              <a:off x="365974" y="1729292"/>
              <a:ext cx="1911006" cy="0"/>
            </a:xfrm>
            <a:prstGeom prst="line">
              <a:avLst/>
            </a:prstGeom>
            <a:ln w="6350" cap="flat" cmpd="sng" algn="ctr">
              <a:solidFill>
                <a:srgbClr val="80808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519A0A92-9091-D2AF-E1A3-018C8677A3B1}"/>
              </a:ext>
            </a:extLst>
          </p:cNvPr>
          <p:cNvSpPr/>
          <p:nvPr/>
        </p:nvSpPr>
        <p:spPr>
          <a:xfrm>
            <a:off x="4820666" y="2722934"/>
            <a:ext cx="758643" cy="34843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rgbClr val="AA8E57"/>
                </a:solidFill>
              </a:rPr>
              <a:t>Pre-trained</a:t>
            </a:r>
          </a:p>
          <a:p>
            <a:pPr algn="ctr"/>
            <a:r>
              <a:rPr lang="en-US" sz="1100">
                <a:solidFill>
                  <a:srgbClr val="AA8E57"/>
                </a:solidFill>
              </a:rPr>
              <a:t>BERTs</a:t>
            </a:r>
          </a:p>
        </p:txBody>
      </p:sp>
      <p:sp>
        <p:nvSpPr>
          <p:cNvPr id="84" name="Rectangle 83">
            <a:extLst>
              <a:ext uri="{FF2B5EF4-FFF2-40B4-BE49-F238E27FC236}">
                <a16:creationId xmlns:a16="http://schemas.microsoft.com/office/drawing/2014/main" id="{57A96BB9-2F35-E86F-D641-B10AE80BBC08}"/>
              </a:ext>
            </a:extLst>
          </p:cNvPr>
          <p:cNvSpPr/>
          <p:nvPr/>
        </p:nvSpPr>
        <p:spPr>
          <a:xfrm>
            <a:off x="5768877" y="2722935"/>
            <a:ext cx="747989" cy="16700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100">
                <a:solidFill>
                  <a:srgbClr val="AA8E57"/>
                </a:solidFill>
              </a:rPr>
              <a:t>Downstream task data</a:t>
            </a:r>
          </a:p>
        </p:txBody>
      </p:sp>
      <p:pic>
        <p:nvPicPr>
          <p:cNvPr id="8" name="Picture 7" descr="A black and gold logo&#10;&#10;Description automatically generated with medium confidence">
            <a:extLst>
              <a:ext uri="{FF2B5EF4-FFF2-40B4-BE49-F238E27FC236}">
                <a16:creationId xmlns:a16="http://schemas.microsoft.com/office/drawing/2014/main" id="{F83EEEC6-185A-95BE-63E8-77BAE0E705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3451" y="2301198"/>
            <a:ext cx="383836" cy="383836"/>
          </a:xfrm>
          <a:prstGeom prst="rect">
            <a:avLst/>
          </a:prstGeom>
        </p:spPr>
      </p:pic>
      <p:pic>
        <p:nvPicPr>
          <p:cNvPr id="42" name="Picture 41" descr="A circular object with black lines&#10;&#10;Description automatically generated">
            <a:extLst>
              <a:ext uri="{FF2B5EF4-FFF2-40B4-BE49-F238E27FC236}">
                <a16:creationId xmlns:a16="http://schemas.microsoft.com/office/drawing/2014/main" id="{C87D29C8-CAD7-2560-DC4A-9C4503057D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6379" y="2260895"/>
            <a:ext cx="464442" cy="464442"/>
          </a:xfrm>
          <a:prstGeom prst="rect">
            <a:avLst/>
          </a:prstGeom>
        </p:spPr>
      </p:pic>
      <p:pic>
        <p:nvPicPr>
          <p:cNvPr id="4" name="Picture 3" descr="A black and gold logo&#10;&#10;Description automatically generated with medium confidence">
            <a:extLst>
              <a:ext uri="{FF2B5EF4-FFF2-40B4-BE49-F238E27FC236}">
                <a16:creationId xmlns:a16="http://schemas.microsoft.com/office/drawing/2014/main" id="{F5720595-37B4-B076-BA9F-A1400648E1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0314" y="2301198"/>
            <a:ext cx="383836" cy="383836"/>
          </a:xfrm>
          <a:prstGeom prst="rect">
            <a:avLst/>
          </a:prstGeom>
        </p:spPr>
      </p:pic>
      <p:grpSp>
        <p:nvGrpSpPr>
          <p:cNvPr id="10" name="Group 9">
            <a:extLst>
              <a:ext uri="{FF2B5EF4-FFF2-40B4-BE49-F238E27FC236}">
                <a16:creationId xmlns:a16="http://schemas.microsoft.com/office/drawing/2014/main" id="{EDB064C0-7A40-C704-C7DB-BD5DF26C88BA}"/>
              </a:ext>
            </a:extLst>
          </p:cNvPr>
          <p:cNvGrpSpPr/>
          <p:nvPr/>
        </p:nvGrpSpPr>
        <p:grpSpPr>
          <a:xfrm>
            <a:off x="4121150" y="2501900"/>
            <a:ext cx="473891" cy="1520825"/>
            <a:chOff x="-5886278" y="52388"/>
            <a:chExt cx="1064960" cy="1378043"/>
          </a:xfrm>
        </p:grpSpPr>
        <p:cxnSp>
          <p:nvCxnSpPr>
            <p:cNvPr id="5" name="Straight Connector 4">
              <a:extLst>
                <a:ext uri="{FF2B5EF4-FFF2-40B4-BE49-F238E27FC236}">
                  <a16:creationId xmlns:a16="http://schemas.microsoft.com/office/drawing/2014/main" id="{3B77C69D-C314-D41C-DF72-971F9AA39280}"/>
                </a:ext>
              </a:extLst>
            </p:cNvPr>
            <p:cNvCxnSpPr>
              <a:cxnSpLocks/>
            </p:cNvCxnSpPr>
            <p:nvPr/>
          </p:nvCxnSpPr>
          <p:spPr>
            <a:xfrm>
              <a:off x="-5886278" y="1430431"/>
              <a:ext cx="671149" cy="0"/>
            </a:xfrm>
            <a:prstGeom prst="line">
              <a:avLst/>
            </a:prstGeom>
            <a:ln w="6350"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A69B6D-4DD8-F2A3-FEAB-CCB72D86B900}"/>
                </a:ext>
              </a:extLst>
            </p:cNvPr>
            <p:cNvCxnSpPr>
              <a:cxnSpLocks/>
            </p:cNvCxnSpPr>
            <p:nvPr/>
          </p:nvCxnSpPr>
          <p:spPr>
            <a:xfrm>
              <a:off x="-5215129" y="52388"/>
              <a:ext cx="0" cy="1378043"/>
            </a:xfrm>
            <a:prstGeom prst="line">
              <a:avLst/>
            </a:prstGeom>
            <a:ln w="6350"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34B92F-08AB-A6EE-C1A1-BACDDF515CC6}"/>
                </a:ext>
              </a:extLst>
            </p:cNvPr>
            <p:cNvCxnSpPr>
              <a:cxnSpLocks/>
            </p:cNvCxnSpPr>
            <p:nvPr/>
          </p:nvCxnSpPr>
          <p:spPr>
            <a:xfrm>
              <a:off x="-5215129" y="52388"/>
              <a:ext cx="393811" cy="0"/>
            </a:xfrm>
            <a:prstGeom prst="line">
              <a:avLst/>
            </a:prstGeom>
            <a:ln w="6350" cap="flat" cmpd="sng" algn="ctr">
              <a:solidFill>
                <a:schemeClr val="accent3"/>
              </a:solidFill>
              <a:prstDash val="solid"/>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E8337A14-BBE0-961E-3AA4-7A0460FBFC26}"/>
              </a:ext>
            </a:extLst>
          </p:cNvPr>
          <p:cNvCxnSpPr>
            <a:cxnSpLocks/>
          </p:cNvCxnSpPr>
          <p:nvPr/>
        </p:nvCxnSpPr>
        <p:spPr>
          <a:xfrm>
            <a:off x="2451116" y="1806609"/>
            <a:ext cx="0" cy="2879691"/>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503A29A-4154-B477-2CFF-43F6F278F370}"/>
              </a:ext>
            </a:extLst>
          </p:cNvPr>
          <p:cNvSpPr/>
          <p:nvPr/>
        </p:nvSpPr>
        <p:spPr>
          <a:xfrm>
            <a:off x="2566470" y="1411381"/>
            <a:ext cx="4022654" cy="26457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de-DE" sz="1400" b="1">
                <a:solidFill>
                  <a:schemeClr val="accent1"/>
                </a:solidFill>
              </a:rPr>
              <a:t>(</a:t>
            </a:r>
            <a:r>
              <a:rPr lang="en-US" sz="1400" b="1">
                <a:solidFill>
                  <a:schemeClr val="accent1"/>
                </a:solidFill>
              </a:rPr>
              <a:t>New) Transformer approach</a:t>
            </a:r>
          </a:p>
        </p:txBody>
      </p:sp>
      <p:cxnSp>
        <p:nvCxnSpPr>
          <p:cNvPr id="90" name="Straight Connector 89">
            <a:extLst>
              <a:ext uri="{FF2B5EF4-FFF2-40B4-BE49-F238E27FC236}">
                <a16:creationId xmlns:a16="http://schemas.microsoft.com/office/drawing/2014/main" id="{EFE151AC-4CB0-8AC3-D419-2BE6B3F48C73}"/>
              </a:ext>
            </a:extLst>
          </p:cNvPr>
          <p:cNvCxnSpPr/>
          <p:nvPr/>
        </p:nvCxnSpPr>
        <p:spPr>
          <a:xfrm>
            <a:off x="2566471" y="1729292"/>
            <a:ext cx="40226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881B3A04-14B0-FAD6-0F92-70C24B1C1346}"/>
              </a:ext>
            </a:extLst>
          </p:cNvPr>
          <p:cNvGrpSpPr>
            <a:grpSpLocks noChangeAspect="1"/>
          </p:cNvGrpSpPr>
          <p:nvPr/>
        </p:nvGrpSpPr>
        <p:grpSpPr>
          <a:xfrm>
            <a:off x="2297661" y="3093000"/>
            <a:ext cx="306910" cy="306910"/>
            <a:chOff x="982662" y="1847850"/>
            <a:chExt cx="269875" cy="269875"/>
          </a:xfrm>
        </p:grpSpPr>
        <p:sp>
          <p:nvSpPr>
            <p:cNvPr id="24" name="Oval 23">
              <a:extLst>
                <a:ext uri="{FF2B5EF4-FFF2-40B4-BE49-F238E27FC236}">
                  <a16:creationId xmlns:a16="http://schemas.microsoft.com/office/drawing/2014/main" id="{422C3A98-951C-883B-DE87-C235222A0814}"/>
                </a:ext>
              </a:extLst>
            </p:cNvPr>
            <p:cNvSpPr>
              <a:spLocks noChangeArrowheads="1"/>
            </p:cNvSpPr>
            <p:nvPr/>
          </p:nvSpPr>
          <p:spPr bwMode="auto">
            <a:xfrm>
              <a:off x="982662" y="1847850"/>
              <a:ext cx="269875" cy="269875"/>
            </a:xfrm>
            <a:prstGeom prst="ellipse">
              <a:avLst/>
            </a:prstGeom>
            <a:solidFill>
              <a:srgbClr val="00802F"/>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51">
              <a:extLst>
                <a:ext uri="{FF2B5EF4-FFF2-40B4-BE49-F238E27FC236}">
                  <a16:creationId xmlns:a16="http://schemas.microsoft.com/office/drawing/2014/main" id="{922A5368-6CFD-3546-7CF0-10A8EF60A91D}"/>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19" name="Group 118">
            <a:extLst>
              <a:ext uri="{FF2B5EF4-FFF2-40B4-BE49-F238E27FC236}">
                <a16:creationId xmlns:a16="http://schemas.microsoft.com/office/drawing/2014/main" id="{5502AFE3-D584-91B8-D34E-3B822782E3EE}"/>
              </a:ext>
            </a:extLst>
          </p:cNvPr>
          <p:cNvGrpSpPr/>
          <p:nvPr/>
        </p:nvGrpSpPr>
        <p:grpSpPr>
          <a:xfrm>
            <a:off x="925704" y="3075115"/>
            <a:ext cx="876989" cy="609431"/>
            <a:chOff x="925704" y="3075115"/>
            <a:chExt cx="876989" cy="609431"/>
          </a:xfrm>
        </p:grpSpPr>
        <p:sp>
          <p:nvSpPr>
            <p:cNvPr id="18" name="Rectangle 17">
              <a:extLst>
                <a:ext uri="{FF2B5EF4-FFF2-40B4-BE49-F238E27FC236}">
                  <a16:creationId xmlns:a16="http://schemas.microsoft.com/office/drawing/2014/main" id="{CD873264-4FB5-704B-4EAF-3F6B011AE026}"/>
                </a:ext>
              </a:extLst>
            </p:cNvPr>
            <p:cNvSpPr/>
            <p:nvPr/>
          </p:nvSpPr>
          <p:spPr>
            <a:xfrm>
              <a:off x="925704" y="3276274"/>
              <a:ext cx="876989" cy="408272"/>
            </a:xfrm>
            <a:prstGeom prst="rect">
              <a:avLst/>
            </a:prstGeom>
            <a:solidFill>
              <a:srgbClr val="A0A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Supervised learning</a:t>
              </a:r>
            </a:p>
          </p:txBody>
        </p:sp>
        <p:grpSp>
          <p:nvGrpSpPr>
            <p:cNvPr id="46" name="Group 45">
              <a:extLst>
                <a:ext uri="{FF2B5EF4-FFF2-40B4-BE49-F238E27FC236}">
                  <a16:creationId xmlns:a16="http://schemas.microsoft.com/office/drawing/2014/main" id="{185C69C3-887B-1C42-F155-711DDE12E142}"/>
                </a:ext>
              </a:extLst>
            </p:cNvPr>
            <p:cNvGrpSpPr/>
            <p:nvPr/>
          </p:nvGrpSpPr>
          <p:grpSpPr>
            <a:xfrm>
              <a:off x="1016536" y="3075115"/>
              <a:ext cx="695325" cy="201159"/>
              <a:chOff x="-2600325" y="681070"/>
              <a:chExt cx="695325" cy="333312"/>
            </a:xfrm>
          </p:grpSpPr>
          <p:cxnSp>
            <p:nvCxnSpPr>
              <p:cNvPr id="36" name="Straight Connector 35">
                <a:extLst>
                  <a:ext uri="{FF2B5EF4-FFF2-40B4-BE49-F238E27FC236}">
                    <a16:creationId xmlns:a16="http://schemas.microsoft.com/office/drawing/2014/main" id="{AF951B82-6787-B6F0-8EFD-1286E54692E5}"/>
                  </a:ext>
                </a:extLst>
              </p:cNvPr>
              <p:cNvCxnSpPr/>
              <p:nvPr/>
            </p:nvCxnSpPr>
            <p:spPr>
              <a:xfrm>
                <a:off x="-2600324" y="681070"/>
                <a:ext cx="0" cy="166656"/>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C49A49-EB07-48D9-BD84-2ADFD9C04951}"/>
                  </a:ext>
                </a:extLst>
              </p:cNvPr>
              <p:cNvCxnSpPr/>
              <p:nvPr/>
            </p:nvCxnSpPr>
            <p:spPr>
              <a:xfrm>
                <a:off x="-1905000" y="681070"/>
                <a:ext cx="0" cy="166656"/>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D52F8A-5736-9507-34E2-CC8A358E5869}"/>
                  </a:ext>
                </a:extLst>
              </p:cNvPr>
              <p:cNvCxnSpPr>
                <a:cxnSpLocks/>
              </p:cNvCxnSpPr>
              <p:nvPr/>
            </p:nvCxnSpPr>
            <p:spPr>
              <a:xfrm rot="5400000">
                <a:off x="-2252663" y="500064"/>
                <a:ext cx="0" cy="695324"/>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F4B8787-44BE-1C91-6129-709F5EF35532}"/>
                  </a:ext>
                </a:extLst>
              </p:cNvPr>
              <p:cNvCxnSpPr/>
              <p:nvPr/>
            </p:nvCxnSpPr>
            <p:spPr>
              <a:xfrm>
                <a:off x="-2252663" y="847726"/>
                <a:ext cx="0" cy="166656"/>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FA4692C8-C6D5-FB6A-E834-A5ACEE6120DB}"/>
              </a:ext>
            </a:extLst>
          </p:cNvPr>
          <p:cNvGrpSpPr/>
          <p:nvPr/>
        </p:nvGrpSpPr>
        <p:grpSpPr>
          <a:xfrm>
            <a:off x="365974" y="3677849"/>
            <a:ext cx="1911006" cy="857528"/>
            <a:chOff x="365974" y="3677849"/>
            <a:chExt cx="1911006" cy="857528"/>
          </a:xfrm>
        </p:grpSpPr>
        <p:sp>
          <p:nvSpPr>
            <p:cNvPr id="45" name="Rectangle 44">
              <a:extLst>
                <a:ext uri="{FF2B5EF4-FFF2-40B4-BE49-F238E27FC236}">
                  <a16:creationId xmlns:a16="http://schemas.microsoft.com/office/drawing/2014/main" id="{D6002ADF-24C2-7BB7-1681-07401025A19D}"/>
                </a:ext>
              </a:extLst>
            </p:cNvPr>
            <p:cNvSpPr/>
            <p:nvPr/>
          </p:nvSpPr>
          <p:spPr>
            <a:xfrm>
              <a:off x="365974" y="4343033"/>
              <a:ext cx="1911006" cy="1923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100">
                  <a:solidFill>
                    <a:srgbClr val="646464"/>
                  </a:solidFill>
                </a:rPr>
                <a:t>Model Zoo of </a:t>
              </a:r>
              <a:br>
                <a:rPr lang="en-US" sz="1100">
                  <a:solidFill>
                    <a:srgbClr val="646464"/>
                  </a:solidFill>
                </a:rPr>
              </a:br>
              <a:r>
                <a:rPr lang="en-US" sz="1100">
                  <a:solidFill>
                    <a:srgbClr val="646464"/>
                  </a:solidFill>
                </a:rPr>
                <a:t>trained ResNets</a:t>
              </a:r>
            </a:p>
          </p:txBody>
        </p:sp>
        <p:pic>
          <p:nvPicPr>
            <p:cNvPr id="30" name="Picture 29" descr="A grey and black network&#10;&#10;Description automatically generated with medium confidence">
              <a:extLst>
                <a:ext uri="{FF2B5EF4-FFF2-40B4-BE49-F238E27FC236}">
                  <a16:creationId xmlns:a16="http://schemas.microsoft.com/office/drawing/2014/main" id="{24452EF3-D4E4-8AF7-267E-A06DBF9ED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460" y="3838685"/>
              <a:ext cx="383836" cy="383836"/>
            </a:xfrm>
            <a:prstGeom prst="rect">
              <a:avLst/>
            </a:prstGeom>
          </p:spPr>
        </p:pic>
        <p:pic>
          <p:nvPicPr>
            <p:cNvPr id="31" name="Picture 30" descr="A grey and black network&#10;&#10;Description automatically generated with medium confidence">
              <a:extLst>
                <a:ext uri="{FF2B5EF4-FFF2-40B4-BE49-F238E27FC236}">
                  <a16:creationId xmlns:a16="http://schemas.microsoft.com/office/drawing/2014/main" id="{F2B34654-1460-0F60-D01D-77EA76D4F7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192" y="3838685"/>
              <a:ext cx="383836" cy="383836"/>
            </a:xfrm>
            <a:prstGeom prst="rect">
              <a:avLst/>
            </a:prstGeom>
          </p:spPr>
        </p:pic>
        <p:pic>
          <p:nvPicPr>
            <p:cNvPr id="32" name="Picture 31" descr="A grey and black network&#10;&#10;Description automatically generated with medium confidence">
              <a:extLst>
                <a:ext uri="{FF2B5EF4-FFF2-40B4-BE49-F238E27FC236}">
                  <a16:creationId xmlns:a16="http://schemas.microsoft.com/office/drawing/2014/main" id="{C46FB4AA-A022-BD8F-E645-FA501CFC81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7924" y="3831028"/>
              <a:ext cx="383836" cy="383836"/>
            </a:xfrm>
            <a:prstGeom prst="rect">
              <a:avLst/>
            </a:prstGeom>
          </p:spPr>
        </p:pic>
        <p:pic>
          <p:nvPicPr>
            <p:cNvPr id="33" name="Picture 32" descr="A grey and black network&#10;&#10;Description automatically generated with medium confidence">
              <a:extLst>
                <a:ext uri="{FF2B5EF4-FFF2-40B4-BE49-F238E27FC236}">
                  <a16:creationId xmlns:a16="http://schemas.microsoft.com/office/drawing/2014/main" id="{AAC470FA-7C86-4D53-276C-37DA7FFCC3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4657" y="3831028"/>
              <a:ext cx="383836" cy="383836"/>
            </a:xfrm>
            <a:prstGeom prst="rect">
              <a:avLst/>
            </a:prstGeom>
          </p:spPr>
        </p:pic>
        <p:grpSp>
          <p:nvGrpSpPr>
            <p:cNvPr id="62" name="Group 61">
              <a:extLst>
                <a:ext uri="{FF2B5EF4-FFF2-40B4-BE49-F238E27FC236}">
                  <a16:creationId xmlns:a16="http://schemas.microsoft.com/office/drawing/2014/main" id="{CF3568AF-F985-A64A-7A8E-E2FDF45444D5}"/>
                </a:ext>
              </a:extLst>
            </p:cNvPr>
            <p:cNvGrpSpPr/>
            <p:nvPr/>
          </p:nvGrpSpPr>
          <p:grpSpPr>
            <a:xfrm>
              <a:off x="618952" y="3677849"/>
              <a:ext cx="1490492" cy="160835"/>
              <a:chOff x="-1546880" y="2946002"/>
              <a:chExt cx="695325" cy="201160"/>
            </a:xfrm>
          </p:grpSpPr>
          <p:cxnSp>
            <p:nvCxnSpPr>
              <p:cNvPr id="56" name="Straight Connector 55">
                <a:extLst>
                  <a:ext uri="{FF2B5EF4-FFF2-40B4-BE49-F238E27FC236}">
                    <a16:creationId xmlns:a16="http://schemas.microsoft.com/office/drawing/2014/main" id="{32D8AD6A-C75E-9C77-D27C-C2AED79B32F4}"/>
                  </a:ext>
                </a:extLst>
              </p:cNvPr>
              <p:cNvCxnSpPr>
                <a:cxnSpLocks/>
              </p:cNvCxnSpPr>
              <p:nvPr/>
            </p:nvCxnSpPr>
            <p:spPr>
              <a:xfrm rot="16200000">
                <a:off x="-1199217" y="2698920"/>
                <a:ext cx="0" cy="695324"/>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D49D0C4-AEA3-79D1-BD9A-92D745090B11}"/>
                  </a:ext>
                </a:extLst>
              </p:cNvPr>
              <p:cNvCxnSpPr/>
              <p:nvPr/>
            </p:nvCxnSpPr>
            <p:spPr>
              <a:xfrm rot="10800000">
                <a:off x="-1199217" y="2946002"/>
                <a:ext cx="0" cy="100580"/>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E882061-353B-B694-4F76-4293F4E04AEB}"/>
                  </a:ext>
                </a:extLst>
              </p:cNvPr>
              <p:cNvGrpSpPr/>
              <p:nvPr/>
            </p:nvGrpSpPr>
            <p:grpSpPr>
              <a:xfrm>
                <a:off x="-1546880" y="3046582"/>
                <a:ext cx="695324" cy="100580"/>
                <a:chOff x="-1546880" y="3046582"/>
                <a:chExt cx="695324" cy="100580"/>
              </a:xfrm>
            </p:grpSpPr>
            <p:cxnSp>
              <p:nvCxnSpPr>
                <p:cNvPr id="51" name="Straight Connector 50">
                  <a:extLst>
                    <a:ext uri="{FF2B5EF4-FFF2-40B4-BE49-F238E27FC236}">
                      <a16:creationId xmlns:a16="http://schemas.microsoft.com/office/drawing/2014/main" id="{9AFD9F01-DF8F-E2B3-41D0-5C59427B6566}"/>
                    </a:ext>
                  </a:extLst>
                </p:cNvPr>
                <p:cNvCxnSpPr/>
                <p:nvPr/>
              </p:nvCxnSpPr>
              <p:spPr>
                <a:xfrm rot="10800000">
                  <a:off x="-851556" y="3046582"/>
                  <a:ext cx="0" cy="100580"/>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6CF6FF-D124-8C14-4B6D-203519197AFF}"/>
                    </a:ext>
                  </a:extLst>
                </p:cNvPr>
                <p:cNvCxnSpPr/>
                <p:nvPr/>
              </p:nvCxnSpPr>
              <p:spPr>
                <a:xfrm rot="10800000">
                  <a:off x="-1546880" y="3046582"/>
                  <a:ext cx="0" cy="100580"/>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1A43B3-C6F9-EC84-0895-EDC31FC4F4E4}"/>
                    </a:ext>
                  </a:extLst>
                </p:cNvPr>
                <p:cNvCxnSpPr/>
                <p:nvPr/>
              </p:nvCxnSpPr>
              <p:spPr>
                <a:xfrm rot="10800000">
                  <a:off x="-1083330" y="3046582"/>
                  <a:ext cx="0" cy="100580"/>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253E8E-4200-C16B-2A6E-F0D6BB8F92E5}"/>
                    </a:ext>
                  </a:extLst>
                </p:cNvPr>
                <p:cNvCxnSpPr/>
                <p:nvPr/>
              </p:nvCxnSpPr>
              <p:spPr>
                <a:xfrm rot="10800000">
                  <a:off x="-1315105" y="3046582"/>
                  <a:ext cx="0" cy="100580"/>
                </a:xfrm>
                <a:prstGeom prst="line">
                  <a:avLst/>
                </a:prstGeom>
                <a:ln w="6350" cap="flat" cmpd="sng" algn="ctr">
                  <a:solidFill>
                    <a:srgbClr val="64646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52" name="Rectangle 51">
            <a:extLst>
              <a:ext uri="{FF2B5EF4-FFF2-40B4-BE49-F238E27FC236}">
                <a16:creationId xmlns:a16="http://schemas.microsoft.com/office/drawing/2014/main" id="{95F0AB26-7972-4096-25E8-D53CAFB87102}"/>
              </a:ext>
            </a:extLst>
          </p:cNvPr>
          <p:cNvSpPr/>
          <p:nvPr/>
        </p:nvSpPr>
        <p:spPr>
          <a:xfrm>
            <a:off x="3142262" y="3276274"/>
            <a:ext cx="876989" cy="40827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bg1"/>
                </a:solidFill>
              </a:rPr>
              <a:t>Pre-text </a:t>
            </a:r>
            <a:br>
              <a:rPr lang="en-US" sz="1100">
                <a:solidFill>
                  <a:schemeClr val="bg1"/>
                </a:solidFill>
              </a:rPr>
            </a:br>
            <a:r>
              <a:rPr lang="en-US" sz="1100">
                <a:solidFill>
                  <a:schemeClr val="bg1"/>
                </a:solidFill>
              </a:rPr>
              <a:t>task learning</a:t>
            </a:r>
          </a:p>
        </p:txBody>
      </p:sp>
      <p:grpSp>
        <p:nvGrpSpPr>
          <p:cNvPr id="65" name="Group 64">
            <a:extLst>
              <a:ext uri="{FF2B5EF4-FFF2-40B4-BE49-F238E27FC236}">
                <a16:creationId xmlns:a16="http://schemas.microsoft.com/office/drawing/2014/main" id="{5456455F-77FA-A534-B7D2-9E2FDEB443BA}"/>
              </a:ext>
            </a:extLst>
          </p:cNvPr>
          <p:cNvGrpSpPr/>
          <p:nvPr/>
        </p:nvGrpSpPr>
        <p:grpSpPr>
          <a:xfrm>
            <a:off x="3233094" y="3075115"/>
            <a:ext cx="695325" cy="201159"/>
            <a:chOff x="-2600325" y="681070"/>
            <a:chExt cx="695325" cy="333312"/>
          </a:xfrm>
        </p:grpSpPr>
        <p:cxnSp>
          <p:nvCxnSpPr>
            <p:cNvPr id="66" name="Straight Connector 65">
              <a:extLst>
                <a:ext uri="{FF2B5EF4-FFF2-40B4-BE49-F238E27FC236}">
                  <a16:creationId xmlns:a16="http://schemas.microsoft.com/office/drawing/2014/main" id="{C5C39F90-C9F8-140E-0534-4C4E9637FD95}"/>
                </a:ext>
              </a:extLst>
            </p:cNvPr>
            <p:cNvCxnSpPr/>
            <p:nvPr/>
          </p:nvCxnSpPr>
          <p:spPr>
            <a:xfrm>
              <a:off x="-2600324" y="681070"/>
              <a:ext cx="0" cy="166656"/>
            </a:xfrm>
            <a:prstGeom prst="line">
              <a:avLst/>
            </a:prstGeom>
            <a:ln w="635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C25B0D3-19C0-0BD6-C8A6-93EFA193CDE0}"/>
                </a:ext>
              </a:extLst>
            </p:cNvPr>
            <p:cNvCxnSpPr/>
            <p:nvPr/>
          </p:nvCxnSpPr>
          <p:spPr>
            <a:xfrm>
              <a:off x="-1905000" y="681070"/>
              <a:ext cx="0" cy="166656"/>
            </a:xfrm>
            <a:prstGeom prst="line">
              <a:avLst/>
            </a:prstGeom>
            <a:ln w="635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A96DEDE-A9AE-2D93-6273-1E8C661E48BB}"/>
                </a:ext>
              </a:extLst>
            </p:cNvPr>
            <p:cNvCxnSpPr>
              <a:cxnSpLocks/>
            </p:cNvCxnSpPr>
            <p:nvPr/>
          </p:nvCxnSpPr>
          <p:spPr>
            <a:xfrm rot="5400000">
              <a:off x="-2252663" y="500064"/>
              <a:ext cx="0" cy="695324"/>
            </a:xfrm>
            <a:prstGeom prst="line">
              <a:avLst/>
            </a:prstGeom>
            <a:ln w="635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89873EB-E7D7-33E9-C5FF-0B2ABC8BDD73}"/>
                </a:ext>
              </a:extLst>
            </p:cNvPr>
            <p:cNvCxnSpPr/>
            <p:nvPr/>
          </p:nvCxnSpPr>
          <p:spPr>
            <a:xfrm>
              <a:off x="-2252663" y="847726"/>
              <a:ext cx="0" cy="166656"/>
            </a:xfrm>
            <a:prstGeom prst="line">
              <a:avLst/>
            </a:prstGeom>
            <a:ln w="635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AF3D2A60-8724-6CBD-B927-538389D4AB16}"/>
              </a:ext>
            </a:extLst>
          </p:cNvPr>
          <p:cNvSpPr/>
          <p:nvPr/>
        </p:nvSpPr>
        <p:spPr>
          <a:xfrm>
            <a:off x="2928135" y="4343033"/>
            <a:ext cx="1305243" cy="1923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100">
                <a:solidFill>
                  <a:schemeClr val="tx2"/>
                </a:solidFill>
              </a:rPr>
              <a:t>Pre-trained </a:t>
            </a:r>
            <a:br>
              <a:rPr lang="en-US" sz="1100">
                <a:solidFill>
                  <a:schemeClr val="tx2"/>
                </a:solidFill>
              </a:rPr>
            </a:br>
            <a:r>
              <a:rPr lang="en-US" sz="1100">
                <a:solidFill>
                  <a:schemeClr val="tx2"/>
                </a:solidFill>
              </a:rPr>
              <a:t>BERTs</a:t>
            </a:r>
          </a:p>
        </p:txBody>
      </p:sp>
      <p:pic>
        <p:nvPicPr>
          <p:cNvPr id="49" name="Picture 48" descr="A green lines and dots&#10;&#10;Description automatically generated">
            <a:extLst>
              <a:ext uri="{FF2B5EF4-FFF2-40B4-BE49-F238E27FC236}">
                <a16:creationId xmlns:a16="http://schemas.microsoft.com/office/drawing/2014/main" id="{8B4E52DC-0379-5CBC-13B1-8CE4467ED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0472" y="3838685"/>
            <a:ext cx="383836" cy="383836"/>
          </a:xfrm>
          <a:prstGeom prst="rect">
            <a:avLst/>
          </a:prstGeom>
        </p:spPr>
      </p:pic>
      <p:pic>
        <p:nvPicPr>
          <p:cNvPr id="70" name="Picture 69" descr="A green lines and dots&#10;&#10;Description automatically generated">
            <a:extLst>
              <a:ext uri="{FF2B5EF4-FFF2-40B4-BE49-F238E27FC236}">
                <a16:creationId xmlns:a16="http://schemas.microsoft.com/office/drawing/2014/main" id="{C45C15E3-3970-78AB-4277-38ECD5968E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7204" y="3831028"/>
            <a:ext cx="383836" cy="383836"/>
          </a:xfrm>
          <a:prstGeom prst="rect">
            <a:avLst/>
          </a:prstGeom>
        </p:spPr>
      </p:pic>
      <p:cxnSp>
        <p:nvCxnSpPr>
          <p:cNvPr id="74" name="Straight Connector 73">
            <a:extLst>
              <a:ext uri="{FF2B5EF4-FFF2-40B4-BE49-F238E27FC236}">
                <a16:creationId xmlns:a16="http://schemas.microsoft.com/office/drawing/2014/main" id="{F00BC030-2E2D-B4EB-2A0E-A58F80C23EA5}"/>
              </a:ext>
            </a:extLst>
          </p:cNvPr>
          <p:cNvCxnSpPr/>
          <p:nvPr/>
        </p:nvCxnSpPr>
        <p:spPr>
          <a:xfrm rot="10800000">
            <a:off x="3580758" y="3677849"/>
            <a:ext cx="0" cy="80418"/>
          </a:xfrm>
          <a:prstGeom prst="line">
            <a:avLst/>
          </a:prstGeom>
          <a:ln w="635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F9C76D1-9B25-06D3-FE85-00BEE7915AC8}"/>
              </a:ext>
            </a:extLst>
          </p:cNvPr>
          <p:cNvCxnSpPr/>
          <p:nvPr/>
        </p:nvCxnSpPr>
        <p:spPr>
          <a:xfrm rot="10800000">
            <a:off x="3829172" y="3758267"/>
            <a:ext cx="0" cy="80418"/>
          </a:xfrm>
          <a:prstGeom prst="line">
            <a:avLst/>
          </a:prstGeom>
          <a:ln w="635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ACD1BF0-9172-4708-CDBE-8540CE5C1F48}"/>
              </a:ext>
            </a:extLst>
          </p:cNvPr>
          <p:cNvCxnSpPr/>
          <p:nvPr/>
        </p:nvCxnSpPr>
        <p:spPr>
          <a:xfrm rot="10800000">
            <a:off x="3332342" y="3758267"/>
            <a:ext cx="0" cy="80418"/>
          </a:xfrm>
          <a:prstGeom prst="line">
            <a:avLst/>
          </a:prstGeom>
          <a:ln w="635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1FE7D8-0234-B30A-7B2B-7FBD64FDA6E0}"/>
              </a:ext>
            </a:extLst>
          </p:cNvPr>
          <p:cNvCxnSpPr>
            <a:cxnSpLocks/>
          </p:cNvCxnSpPr>
          <p:nvPr/>
        </p:nvCxnSpPr>
        <p:spPr>
          <a:xfrm rot="16200000">
            <a:off x="3580756" y="3509853"/>
            <a:ext cx="0" cy="496829"/>
          </a:xfrm>
          <a:prstGeom prst="line">
            <a:avLst/>
          </a:prstGeom>
          <a:ln w="635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078CC070-8F1E-6219-5F9D-382AFCE161C0}"/>
              </a:ext>
            </a:extLst>
          </p:cNvPr>
          <p:cNvSpPr/>
          <p:nvPr/>
        </p:nvSpPr>
        <p:spPr>
          <a:xfrm>
            <a:off x="5136344" y="3276274"/>
            <a:ext cx="876989" cy="408272"/>
          </a:xfrm>
          <a:prstGeom prst="rect">
            <a:avLst/>
          </a:prstGeom>
          <a:solidFill>
            <a:srgbClr val="AA8E5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a:solidFill>
                  <a:schemeClr val="bg1"/>
                </a:solidFill>
              </a:rPr>
              <a:t>Downstream task learning</a:t>
            </a:r>
          </a:p>
        </p:txBody>
      </p:sp>
      <p:grpSp>
        <p:nvGrpSpPr>
          <p:cNvPr id="93" name="Group 92">
            <a:extLst>
              <a:ext uri="{FF2B5EF4-FFF2-40B4-BE49-F238E27FC236}">
                <a16:creationId xmlns:a16="http://schemas.microsoft.com/office/drawing/2014/main" id="{B9F72518-3581-8297-8DE3-56B3B6B2E834}"/>
              </a:ext>
            </a:extLst>
          </p:cNvPr>
          <p:cNvGrpSpPr/>
          <p:nvPr/>
        </p:nvGrpSpPr>
        <p:grpSpPr>
          <a:xfrm>
            <a:off x="5239638" y="3075115"/>
            <a:ext cx="695325" cy="201159"/>
            <a:chOff x="-2600325" y="681070"/>
            <a:chExt cx="695325" cy="333312"/>
          </a:xfrm>
        </p:grpSpPr>
        <p:cxnSp>
          <p:nvCxnSpPr>
            <p:cNvPr id="94" name="Straight Connector 93">
              <a:extLst>
                <a:ext uri="{FF2B5EF4-FFF2-40B4-BE49-F238E27FC236}">
                  <a16:creationId xmlns:a16="http://schemas.microsoft.com/office/drawing/2014/main" id="{16340BD9-C179-9742-BBA0-BE0D220ACF08}"/>
                </a:ext>
              </a:extLst>
            </p:cNvPr>
            <p:cNvCxnSpPr/>
            <p:nvPr/>
          </p:nvCxnSpPr>
          <p:spPr>
            <a:xfrm>
              <a:off x="-2600324" y="681070"/>
              <a:ext cx="0" cy="166656"/>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D099969-15AA-64AA-FBB4-7D0F9808253D}"/>
                </a:ext>
              </a:extLst>
            </p:cNvPr>
            <p:cNvCxnSpPr/>
            <p:nvPr/>
          </p:nvCxnSpPr>
          <p:spPr>
            <a:xfrm>
              <a:off x="-1905000" y="681070"/>
              <a:ext cx="0" cy="166656"/>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818C3DC-4AD6-793F-11FB-0FD7D706CC1E}"/>
                </a:ext>
              </a:extLst>
            </p:cNvPr>
            <p:cNvCxnSpPr>
              <a:cxnSpLocks/>
            </p:cNvCxnSpPr>
            <p:nvPr/>
          </p:nvCxnSpPr>
          <p:spPr>
            <a:xfrm rot="5400000">
              <a:off x="-2252663" y="500064"/>
              <a:ext cx="0" cy="695324"/>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8B10E94-2AC6-2F11-67A2-C465F75EE62E}"/>
                </a:ext>
              </a:extLst>
            </p:cNvPr>
            <p:cNvCxnSpPr/>
            <p:nvPr/>
          </p:nvCxnSpPr>
          <p:spPr>
            <a:xfrm>
              <a:off x="-2252663" y="847726"/>
              <a:ext cx="0" cy="166656"/>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40A72C0A-7573-552B-D757-76A95F4A693E}"/>
              </a:ext>
            </a:extLst>
          </p:cNvPr>
          <p:cNvSpPr/>
          <p:nvPr/>
        </p:nvSpPr>
        <p:spPr>
          <a:xfrm>
            <a:off x="4619336" y="4343033"/>
            <a:ext cx="1911006" cy="1923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100">
                <a:solidFill>
                  <a:srgbClr val="AA8E57"/>
                </a:solidFill>
              </a:rPr>
              <a:t>Model Zoo of </a:t>
            </a:r>
            <a:br>
              <a:rPr lang="en-US" sz="1100">
                <a:solidFill>
                  <a:srgbClr val="AA8E57"/>
                </a:solidFill>
              </a:rPr>
            </a:br>
            <a:r>
              <a:rPr lang="en-US" sz="1100">
                <a:solidFill>
                  <a:srgbClr val="AA8E57"/>
                </a:solidFill>
              </a:rPr>
              <a:t>task-specific BERTs</a:t>
            </a:r>
          </a:p>
        </p:txBody>
      </p:sp>
      <p:pic>
        <p:nvPicPr>
          <p:cNvPr id="13" name="Picture 12" descr="A black and gold logo&#10;&#10;Description automatically generated with medium confidence">
            <a:extLst>
              <a:ext uri="{FF2B5EF4-FFF2-40B4-BE49-F238E27FC236}">
                <a16:creationId xmlns:a16="http://schemas.microsoft.com/office/drawing/2014/main" id="{BBC48AE4-CD91-E2EA-8ED1-636FF0B795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7821" y="3838685"/>
            <a:ext cx="383836" cy="383836"/>
          </a:xfrm>
          <a:prstGeom prst="rect">
            <a:avLst/>
          </a:prstGeom>
        </p:spPr>
      </p:pic>
      <p:pic>
        <p:nvPicPr>
          <p:cNvPr id="20" name="Picture 19" descr="A black and gold logo&#10;&#10;Description automatically generated with medium confidence">
            <a:extLst>
              <a:ext uri="{FF2B5EF4-FFF2-40B4-BE49-F238E27FC236}">
                <a16:creationId xmlns:a16="http://schemas.microsoft.com/office/drawing/2014/main" id="{C9475CD8-3C46-FF4C-EA5C-2156939701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4553" y="3838685"/>
            <a:ext cx="383836" cy="383836"/>
          </a:xfrm>
          <a:prstGeom prst="rect">
            <a:avLst/>
          </a:prstGeom>
        </p:spPr>
      </p:pic>
      <p:pic>
        <p:nvPicPr>
          <p:cNvPr id="15" name="Picture 14" descr="A black and gold logo&#10;&#10;Description automatically generated with medium confidence">
            <a:extLst>
              <a:ext uri="{FF2B5EF4-FFF2-40B4-BE49-F238E27FC236}">
                <a16:creationId xmlns:a16="http://schemas.microsoft.com/office/drawing/2014/main" id="{14A5BA5A-7D73-0A06-2623-6065EAF2C3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1286" y="3831028"/>
            <a:ext cx="383836" cy="383836"/>
          </a:xfrm>
          <a:prstGeom prst="rect">
            <a:avLst/>
          </a:prstGeom>
        </p:spPr>
      </p:pic>
      <p:pic>
        <p:nvPicPr>
          <p:cNvPr id="28" name="Picture 27" descr="A black and gold logo&#10;&#10;Description automatically generated with medium confidence">
            <a:extLst>
              <a:ext uri="{FF2B5EF4-FFF2-40B4-BE49-F238E27FC236}">
                <a16:creationId xmlns:a16="http://schemas.microsoft.com/office/drawing/2014/main" id="{3ED7FC45-7467-38FB-ECD6-74110088BF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8019" y="3831028"/>
            <a:ext cx="383836" cy="383836"/>
          </a:xfrm>
          <a:prstGeom prst="rect">
            <a:avLst/>
          </a:prstGeom>
        </p:spPr>
      </p:pic>
      <p:cxnSp>
        <p:nvCxnSpPr>
          <p:cNvPr id="110" name="Straight Connector 109">
            <a:extLst>
              <a:ext uri="{FF2B5EF4-FFF2-40B4-BE49-F238E27FC236}">
                <a16:creationId xmlns:a16="http://schemas.microsoft.com/office/drawing/2014/main" id="{A5FE666E-A2C2-BF0C-D08E-78E30A10DB6D}"/>
              </a:ext>
            </a:extLst>
          </p:cNvPr>
          <p:cNvCxnSpPr>
            <a:cxnSpLocks/>
          </p:cNvCxnSpPr>
          <p:nvPr/>
        </p:nvCxnSpPr>
        <p:spPr>
          <a:xfrm rot="16200000">
            <a:off x="5587301" y="3013022"/>
            <a:ext cx="0" cy="1490490"/>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AE5C474-7537-DFB4-17D3-A694B41FE787}"/>
              </a:ext>
            </a:extLst>
          </p:cNvPr>
          <p:cNvCxnSpPr/>
          <p:nvPr/>
        </p:nvCxnSpPr>
        <p:spPr>
          <a:xfrm rot="10800000">
            <a:off x="5587301" y="3677849"/>
            <a:ext cx="0" cy="80418"/>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5488E1A8-E8DF-F2ED-3E75-F1B1A8997A22}"/>
              </a:ext>
            </a:extLst>
          </p:cNvPr>
          <p:cNvGrpSpPr/>
          <p:nvPr/>
        </p:nvGrpSpPr>
        <p:grpSpPr>
          <a:xfrm>
            <a:off x="4842054" y="3758267"/>
            <a:ext cx="1490490" cy="80418"/>
            <a:chOff x="-1546880" y="3046582"/>
            <a:chExt cx="695324" cy="100580"/>
          </a:xfrm>
        </p:grpSpPr>
        <p:cxnSp>
          <p:nvCxnSpPr>
            <p:cNvPr id="114" name="Straight Connector 113">
              <a:extLst>
                <a:ext uri="{FF2B5EF4-FFF2-40B4-BE49-F238E27FC236}">
                  <a16:creationId xmlns:a16="http://schemas.microsoft.com/office/drawing/2014/main" id="{980EDBC3-33CE-3D4D-B6A0-984B84A6BB36}"/>
                </a:ext>
              </a:extLst>
            </p:cNvPr>
            <p:cNvCxnSpPr/>
            <p:nvPr/>
          </p:nvCxnSpPr>
          <p:spPr>
            <a:xfrm rot="10800000">
              <a:off x="-851556" y="3046582"/>
              <a:ext cx="0" cy="100580"/>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F34EAEE-7A94-DE88-9DCB-9A0E9AF4BA43}"/>
                </a:ext>
              </a:extLst>
            </p:cNvPr>
            <p:cNvCxnSpPr/>
            <p:nvPr/>
          </p:nvCxnSpPr>
          <p:spPr>
            <a:xfrm rot="10800000">
              <a:off x="-1546880" y="3046582"/>
              <a:ext cx="0" cy="100580"/>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7D7349F-496F-D9E4-9A4D-CFED27077125}"/>
                </a:ext>
              </a:extLst>
            </p:cNvPr>
            <p:cNvCxnSpPr/>
            <p:nvPr/>
          </p:nvCxnSpPr>
          <p:spPr>
            <a:xfrm rot="10800000">
              <a:off x="-1083330" y="3046582"/>
              <a:ext cx="0" cy="100580"/>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25DE2E7-33AF-6854-AF81-0607AB95BA90}"/>
                </a:ext>
              </a:extLst>
            </p:cNvPr>
            <p:cNvCxnSpPr/>
            <p:nvPr/>
          </p:nvCxnSpPr>
          <p:spPr>
            <a:xfrm rot="10800000">
              <a:off x="-1315105" y="3046582"/>
              <a:ext cx="0" cy="100580"/>
            </a:xfrm>
            <a:prstGeom prst="line">
              <a:avLst/>
            </a:prstGeom>
            <a:ln w="6350" cap="flat" cmpd="sng" algn="ctr">
              <a:solidFill>
                <a:srgbClr val="AA8E5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3" name="Rectangle 132">
            <a:extLst>
              <a:ext uri="{FF2B5EF4-FFF2-40B4-BE49-F238E27FC236}">
                <a16:creationId xmlns:a16="http://schemas.microsoft.com/office/drawing/2014/main" id="{6A33FD13-A1F3-DBF2-62C1-4EC1E8F24474}"/>
              </a:ext>
            </a:extLst>
          </p:cNvPr>
          <p:cNvSpPr/>
          <p:nvPr/>
        </p:nvSpPr>
        <p:spPr>
          <a:xfrm>
            <a:off x="7165229" y="752030"/>
            <a:ext cx="1814865" cy="181972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Aft>
                <a:spcPts val="1800"/>
              </a:spcAft>
            </a:pPr>
            <a:r>
              <a:rPr lang="en-US" sz="1600"/>
              <a:t>Transformers introduce an </a:t>
            </a:r>
            <a:r>
              <a:rPr lang="en-US" sz="1600" b="1">
                <a:solidFill>
                  <a:schemeClr val="accent2"/>
                </a:solidFill>
              </a:rPr>
              <a:t>additional layer of intricacy</a:t>
            </a:r>
            <a:r>
              <a:rPr lang="en-US" sz="1600"/>
              <a:t> in training (vs. CNNs) and require two training phases</a:t>
            </a:r>
          </a:p>
        </p:txBody>
      </p:sp>
      <p:pic>
        <p:nvPicPr>
          <p:cNvPr id="7" name="Rectangle 11" descr="{&quot;templafy&quot;:{&quot;id&quot;:&quot;05a442bc-4978-41b2-ba15-1195cdd6e35b&quot;}}">
            <a:extLst>
              <a:ext uri="{FF2B5EF4-FFF2-40B4-BE49-F238E27FC236}">
                <a16:creationId xmlns:a16="http://schemas.microsoft.com/office/drawing/2014/main" id="{C643D78E-1C54-5480-5297-5F6D1281A656}"/>
              </a:ext>
            </a:extLst>
          </p:cNvPr>
          <p:cNvPicPr>
            <a:picLocks noChangeAspect="1"/>
          </p:cNvPicPr>
          <p:nvPr/>
        </p:nvPicPr>
        <p:blipFill>
          <a:blip r:embed="rId12"/>
          <a:stretch>
            <a:fillRect/>
          </a:stretch>
        </p:blipFill>
        <p:spPr>
          <a:xfrm>
            <a:off x="358775" y="4668427"/>
            <a:ext cx="1026000" cy="212400"/>
          </a:xfrm>
          <a:prstGeom prst="rect">
            <a:avLst/>
          </a:prstGeom>
        </p:spPr>
      </p:pic>
      <p:sp>
        <p:nvSpPr>
          <p:cNvPr id="11" name="Rectangle 10" descr="{&quot;templafy&quot;:{&quot;id&quot;:&quot;3adc7f76-64c0-4d81-aa9a-4c99cb211c38&quot;}}">
            <a:extLst>
              <a:ext uri="{FF2B5EF4-FFF2-40B4-BE49-F238E27FC236}">
                <a16:creationId xmlns:a16="http://schemas.microsoft.com/office/drawing/2014/main" id="{FDD4CF58-BF09-266B-C7A9-7BA31DD031A8}"/>
              </a:ext>
            </a:extLst>
          </p:cNvPr>
          <p:cNvSpPr/>
          <p:nvPr/>
        </p:nvSpPr>
        <p:spPr>
          <a:xfrm>
            <a:off x="6804000" y="4770373"/>
            <a:ext cx="1177196" cy="184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a:solidFill>
                  <a:schemeClr val="bg1"/>
                </a:solidFill>
              </a:rPr>
              <a:t>24 October 2023</a:t>
            </a:r>
          </a:p>
        </p:txBody>
      </p:sp>
      <p:sp>
        <p:nvSpPr>
          <p:cNvPr id="16" name="Freeform: Shape 15">
            <a:extLst>
              <a:ext uri="{FF2B5EF4-FFF2-40B4-BE49-F238E27FC236}">
                <a16:creationId xmlns:a16="http://schemas.microsoft.com/office/drawing/2014/main" id="{3D43EFD2-3A75-AAA8-8370-C2BDCDE2B442}"/>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Slide Number Placeholder 9">
            <a:extLst>
              <a:ext uri="{FF2B5EF4-FFF2-40B4-BE49-F238E27FC236}">
                <a16:creationId xmlns:a16="http://schemas.microsoft.com/office/drawing/2014/main" id="{9B1F82C2-A275-ED34-1685-CD6A68731017}"/>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GB" smtClean="0">
                <a:solidFill>
                  <a:schemeClr val="accent1"/>
                </a:solidFill>
              </a:rPr>
              <a:pPr/>
              <a:t>6</a:t>
            </a:fld>
            <a:endParaRPr lang="en-GB">
              <a:solidFill>
                <a:schemeClr val="accent1"/>
              </a:solidFill>
            </a:endParaRPr>
          </a:p>
        </p:txBody>
      </p:sp>
      <p:sp>
        <p:nvSpPr>
          <p:cNvPr id="22" name="Right Triangle 21">
            <a:extLst>
              <a:ext uri="{FF2B5EF4-FFF2-40B4-BE49-F238E27FC236}">
                <a16:creationId xmlns:a16="http://schemas.microsoft.com/office/drawing/2014/main" id="{2F714523-0647-40BA-0690-D7F718A10F12}"/>
              </a:ext>
            </a:extLst>
          </p:cNvPr>
          <p:cNvSpPr/>
          <p:nvPr/>
        </p:nvSpPr>
        <p:spPr>
          <a:xfrm rot="10800000">
            <a:off x="8310563" y="-2"/>
            <a:ext cx="831410" cy="831410"/>
          </a:xfrm>
          <a:prstGeom prst="rtTriangl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D717BBE-9DAA-BE39-2177-331EE8C49F07}"/>
              </a:ext>
            </a:extLst>
          </p:cNvPr>
          <p:cNvSpPr/>
          <p:nvPr/>
        </p:nvSpPr>
        <p:spPr>
          <a:xfrm>
            <a:off x="7202684" y="97894"/>
            <a:ext cx="1249680"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bg1"/>
                </a:solidFill>
              </a:rPr>
              <a:t>Introduction</a:t>
            </a:r>
          </a:p>
        </p:txBody>
      </p:sp>
      <p:pic>
        <p:nvPicPr>
          <p:cNvPr id="26" name="Picture 25" descr="A green rocket with a black background&#10;&#10;Description automatically generated">
            <a:extLst>
              <a:ext uri="{FF2B5EF4-FFF2-40B4-BE49-F238E27FC236}">
                <a16:creationId xmlns:a16="http://schemas.microsoft.com/office/drawing/2014/main" id="{F535A541-B34D-E9B8-C7D5-43D2432CC68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59395" y="76884"/>
            <a:ext cx="306462" cy="306462"/>
          </a:xfrm>
          <a:prstGeom prst="rect">
            <a:avLst/>
          </a:prstGeom>
        </p:spPr>
      </p:pic>
      <p:sp>
        <p:nvSpPr>
          <p:cNvPr id="2" name="Rectangle 1">
            <a:extLst>
              <a:ext uri="{FF2B5EF4-FFF2-40B4-BE49-F238E27FC236}">
                <a16:creationId xmlns:a16="http://schemas.microsoft.com/office/drawing/2014/main" id="{AD72768F-79A0-188C-B8D1-D620AA77829A}"/>
              </a:ext>
            </a:extLst>
          </p:cNvPr>
          <p:cNvSpPr/>
          <p:nvPr/>
        </p:nvSpPr>
        <p:spPr>
          <a:xfrm>
            <a:off x="7159792" y="2702887"/>
            <a:ext cx="1814865" cy="177259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Aft>
                <a:spcPts val="600"/>
              </a:spcAft>
            </a:pPr>
            <a:r>
              <a:rPr lang="en-US" sz="1600"/>
              <a:t>Given the </a:t>
            </a:r>
            <a:r>
              <a:rPr lang="en-US" sz="1600" b="1">
                <a:solidFill>
                  <a:schemeClr val="accent2"/>
                </a:solidFill>
              </a:rPr>
              <a:t>fundamental changes</a:t>
            </a:r>
            <a:r>
              <a:rPr lang="en-US" sz="1600">
                <a:solidFill>
                  <a:schemeClr val="accent2"/>
                </a:solidFill>
              </a:rPr>
              <a:t> </a:t>
            </a:r>
            <a:r>
              <a:rPr lang="en-US" sz="1600"/>
              <a:t>inherent to how transformers are trained, we need to </a:t>
            </a:r>
            <a:r>
              <a:rPr lang="en-US" sz="1600" b="1">
                <a:solidFill>
                  <a:schemeClr val="accent2"/>
                </a:solidFill>
              </a:rPr>
              <a:t>redefine our training setup</a:t>
            </a:r>
          </a:p>
        </p:txBody>
      </p:sp>
    </p:spTree>
    <p:extLst>
      <p:ext uri="{BB962C8B-B14F-4D97-AF65-F5344CB8AC3E}">
        <p14:creationId xmlns:p14="http://schemas.microsoft.com/office/powerpoint/2010/main" val="196038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4" grpId="0"/>
      <p:bldP spid="78" grpId="0"/>
      <p:bldP spid="79" grpId="0"/>
      <p:bldP spid="83" grpId="0"/>
      <p:bldP spid="84" grpId="0"/>
      <p:bldP spid="72" grpId="0"/>
      <p:bldP spid="52" grpId="0" animBg="1"/>
      <p:bldP spid="53" grpId="0"/>
      <p:bldP spid="112" grpId="0" animBg="1"/>
      <p:bldP spid="54"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0ED7E4B-67B1-7229-5662-0A42C5C131A3}"/>
              </a:ext>
            </a:extLst>
          </p:cNvPr>
          <p:cNvGraphicFramePr>
            <a:graphicFrameLocks noChangeAspect="1"/>
          </p:cNvGraphicFramePr>
          <p:nvPr>
            <p:custDataLst>
              <p:tags r:id="rId1"/>
            </p:custDataLst>
            <p:extLst>
              <p:ext uri="{D42A27DB-BD31-4B8C-83A1-F6EECF244321}">
                <p14:modId xmlns:p14="http://schemas.microsoft.com/office/powerpoint/2010/main" val="7183225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7" name="think-cell data - do not delete" hidden="1">
                        <a:extLst>
                          <a:ext uri="{FF2B5EF4-FFF2-40B4-BE49-F238E27FC236}">
                            <a16:creationId xmlns:a16="http://schemas.microsoft.com/office/drawing/2014/main" id="{60ED7E4B-67B1-7229-5662-0A42C5C131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5FBBA78-147C-251D-75B2-E17190FDC81D}"/>
              </a:ext>
            </a:extLst>
          </p:cNvPr>
          <p:cNvSpPr>
            <a:spLocks noGrp="1"/>
          </p:cNvSpPr>
          <p:nvPr>
            <p:ph type="sldNum" sz="quarter" idx="12"/>
          </p:nvPr>
        </p:nvSpPr>
        <p:spPr/>
        <p:txBody>
          <a:bodyPr/>
          <a:lstStyle/>
          <a:p>
            <a:fld id="{7559FC98-AF75-4A00-A03C-DF9FEBF6BCB9}" type="slidenum">
              <a:rPr lang="en-GB" smtClean="0"/>
              <a:pPr/>
              <a:t>7</a:t>
            </a:fld>
            <a:endParaRPr lang="en-GB"/>
          </a:p>
        </p:txBody>
      </p:sp>
      <p:sp>
        <p:nvSpPr>
          <p:cNvPr id="5" name="Arrow: Pentagon 4">
            <a:extLst>
              <a:ext uri="{FF2B5EF4-FFF2-40B4-BE49-F238E27FC236}">
                <a16:creationId xmlns:a16="http://schemas.microsoft.com/office/drawing/2014/main" id="{B25E5645-B13E-3C3D-E983-43058D685726}"/>
              </a:ext>
            </a:extLst>
          </p:cNvPr>
          <p:cNvSpPr/>
          <p:nvPr/>
        </p:nvSpPr>
        <p:spPr>
          <a:xfrm>
            <a:off x="1" y="0"/>
            <a:ext cx="2539999" cy="5143500"/>
          </a:xfrm>
          <a:prstGeom prst="homePlate">
            <a:avLst>
              <a:gd name="adj" fmla="val 53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itle 1">
            <a:extLst>
              <a:ext uri="{FF2B5EF4-FFF2-40B4-BE49-F238E27FC236}">
                <a16:creationId xmlns:a16="http://schemas.microsoft.com/office/drawing/2014/main" id="{0634ABD5-F719-96BC-29FD-6B021AE5525D}"/>
              </a:ext>
            </a:extLst>
          </p:cNvPr>
          <p:cNvSpPr txBox="1">
            <a:spLocks/>
          </p:cNvSpPr>
          <p:nvPr/>
        </p:nvSpPr>
        <p:spPr>
          <a:xfrm>
            <a:off x="358775" y="2266919"/>
            <a:ext cx="2079625" cy="609662"/>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a:solidFill>
                  <a:schemeClr val="bg1"/>
                </a:solidFill>
              </a:rPr>
              <a:t>We need to rethink along </a:t>
            </a:r>
            <a:r>
              <a:rPr lang="en-US" b="1">
                <a:solidFill>
                  <a:schemeClr val="accent2"/>
                </a:solidFill>
              </a:rPr>
              <a:t>three area</a:t>
            </a:r>
            <a:r>
              <a:rPr lang="en-US">
                <a:solidFill>
                  <a:schemeClr val="bg1"/>
                </a:solidFill>
              </a:rPr>
              <a:t>,</a:t>
            </a:r>
            <a:r>
              <a:rPr lang="en-US" b="1">
                <a:solidFill>
                  <a:schemeClr val="bg1"/>
                </a:solidFill>
              </a:rPr>
              <a:t> </a:t>
            </a:r>
            <a:r>
              <a:rPr lang="en-US">
                <a:solidFill>
                  <a:schemeClr val="bg1"/>
                </a:solidFill>
              </a:rPr>
              <a:t>addressing relevant questions for each</a:t>
            </a:r>
          </a:p>
        </p:txBody>
      </p:sp>
      <p:grpSp>
        <p:nvGrpSpPr>
          <p:cNvPr id="25" name="Group 24">
            <a:extLst>
              <a:ext uri="{FF2B5EF4-FFF2-40B4-BE49-F238E27FC236}">
                <a16:creationId xmlns:a16="http://schemas.microsoft.com/office/drawing/2014/main" id="{551680AF-2313-9716-BDB0-74B3466157D7}"/>
              </a:ext>
            </a:extLst>
          </p:cNvPr>
          <p:cNvGrpSpPr/>
          <p:nvPr/>
        </p:nvGrpSpPr>
        <p:grpSpPr>
          <a:xfrm>
            <a:off x="3705225" y="575113"/>
            <a:ext cx="5079999" cy="1179543"/>
            <a:chOff x="3705225" y="550961"/>
            <a:chExt cx="5079999" cy="1111183"/>
          </a:xfrm>
        </p:grpSpPr>
        <p:sp>
          <p:nvSpPr>
            <p:cNvPr id="8" name="Rectangle 7">
              <a:extLst>
                <a:ext uri="{FF2B5EF4-FFF2-40B4-BE49-F238E27FC236}">
                  <a16:creationId xmlns:a16="http://schemas.microsoft.com/office/drawing/2014/main" id="{33E46FE1-E10B-F62F-7BDE-5FF3F3FC1376}"/>
                </a:ext>
              </a:extLst>
            </p:cNvPr>
            <p:cNvSpPr/>
            <p:nvPr/>
          </p:nvSpPr>
          <p:spPr>
            <a:xfrm>
              <a:off x="3898899" y="550961"/>
              <a:ext cx="4886325" cy="111118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1440" rIns="1440" rtlCol="0" anchor="ctr"/>
            <a:lstStyle/>
            <a:p>
              <a:pPr>
                <a:spcAft>
                  <a:spcPts val="600"/>
                </a:spcAft>
              </a:pPr>
              <a:r>
                <a:rPr lang="en-US" sz="1800" b="1">
                  <a:solidFill>
                    <a:srgbClr val="00B050"/>
                  </a:solidFill>
                </a:rPr>
                <a:t>Configuration Space</a:t>
              </a:r>
            </a:p>
            <a:p>
              <a:pPr marL="447675" indent="-285750">
                <a:buFont typeface="Arial" panose="020B0604020202020204" pitchFamily="34" charset="0"/>
                <a:buChar char="•"/>
              </a:pPr>
              <a:r>
                <a:rPr lang="en-US" sz="1300">
                  <a:solidFill>
                    <a:schemeClr val="tx1"/>
                  </a:solidFill>
                </a:rPr>
                <a:t>How does our configuration space look like? </a:t>
              </a:r>
            </a:p>
            <a:p>
              <a:pPr marL="447675" indent="-285750">
                <a:buFont typeface="Arial" panose="020B0604020202020204" pitchFamily="34" charset="0"/>
                <a:buChar char="•"/>
              </a:pPr>
              <a:r>
                <a:rPr lang="en-US" sz="1300">
                  <a:solidFill>
                    <a:schemeClr val="tx1"/>
                  </a:solidFill>
                </a:rPr>
                <a:t>How do we ensure model diversity given our resources?</a:t>
              </a:r>
            </a:p>
            <a:p>
              <a:pPr marL="447675" indent="-285750">
                <a:buFont typeface="Arial" panose="020B0604020202020204" pitchFamily="34" charset="0"/>
                <a:buChar char="•"/>
              </a:pPr>
              <a:r>
                <a:rPr lang="en-US" sz="1300">
                  <a:solidFill>
                    <a:schemeClr val="tx1"/>
                  </a:solidFill>
                </a:rPr>
                <a:t>…</a:t>
              </a:r>
            </a:p>
          </p:txBody>
        </p:sp>
        <p:cxnSp>
          <p:nvCxnSpPr>
            <p:cNvPr id="15" name="Straight Connector 14">
              <a:extLst>
                <a:ext uri="{FF2B5EF4-FFF2-40B4-BE49-F238E27FC236}">
                  <a16:creationId xmlns:a16="http://schemas.microsoft.com/office/drawing/2014/main" id="{92A31A4E-A94F-7673-F6F8-4407E922E488}"/>
                </a:ext>
              </a:extLst>
            </p:cNvPr>
            <p:cNvCxnSpPr/>
            <p:nvPr/>
          </p:nvCxnSpPr>
          <p:spPr>
            <a:xfrm>
              <a:off x="3705225" y="550961"/>
              <a:ext cx="0" cy="111118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859922A-EFB3-E32D-6682-D7E96DA22562}"/>
              </a:ext>
            </a:extLst>
          </p:cNvPr>
          <p:cNvGrpSpPr/>
          <p:nvPr/>
        </p:nvGrpSpPr>
        <p:grpSpPr>
          <a:xfrm>
            <a:off x="3705225" y="1981978"/>
            <a:ext cx="5079998" cy="1179544"/>
            <a:chOff x="3705225" y="1876292"/>
            <a:chExt cx="5079998" cy="1111184"/>
          </a:xfrm>
        </p:grpSpPr>
        <p:sp>
          <p:nvSpPr>
            <p:cNvPr id="2" name="Rectangle 1">
              <a:extLst>
                <a:ext uri="{FF2B5EF4-FFF2-40B4-BE49-F238E27FC236}">
                  <a16:creationId xmlns:a16="http://schemas.microsoft.com/office/drawing/2014/main" id="{E31486E0-7D13-82CA-BA4A-C14A6E96390B}"/>
                </a:ext>
              </a:extLst>
            </p:cNvPr>
            <p:cNvSpPr/>
            <p:nvPr/>
          </p:nvSpPr>
          <p:spPr>
            <a:xfrm>
              <a:off x="3898898" y="1876293"/>
              <a:ext cx="4886325" cy="111118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1440" rIns="1440" rtlCol="0" anchor="ctr"/>
            <a:lstStyle/>
            <a:p>
              <a:pPr>
                <a:spcAft>
                  <a:spcPts val="600"/>
                </a:spcAft>
              </a:pPr>
              <a:r>
                <a:rPr lang="en-US" sz="1800" b="1">
                  <a:solidFill>
                    <a:srgbClr val="00802F"/>
                  </a:solidFill>
                </a:rPr>
                <a:t>Generating Factors</a:t>
              </a:r>
            </a:p>
            <a:p>
              <a:pPr marL="447675" indent="-285750">
                <a:buFont typeface="Arial" panose="020B0604020202020204" pitchFamily="34" charset="0"/>
                <a:buChar char="•"/>
              </a:pPr>
              <a:r>
                <a:rPr lang="en-US" sz="1300">
                  <a:solidFill>
                    <a:schemeClr val="tx1"/>
                  </a:solidFill>
                </a:rPr>
                <a:t>What datasets do we use for the pre-text and downstream task?</a:t>
              </a:r>
            </a:p>
            <a:p>
              <a:pPr marL="447675" indent="-285750">
                <a:buFont typeface="Arial" panose="020B0604020202020204" pitchFamily="34" charset="0"/>
                <a:buChar char="•"/>
              </a:pPr>
              <a:r>
                <a:rPr lang="en-US" sz="1300">
                  <a:solidFill>
                    <a:schemeClr val="tx1"/>
                  </a:solidFill>
                </a:rPr>
                <a:t>For which hyperparameters do we configure ranges? </a:t>
              </a:r>
            </a:p>
            <a:p>
              <a:pPr marL="447675" indent="-285750">
                <a:buFont typeface="Arial" panose="020B0604020202020204" pitchFamily="34" charset="0"/>
                <a:buChar char="•"/>
              </a:pPr>
              <a:r>
                <a:rPr lang="en-US" sz="1300">
                  <a:solidFill>
                    <a:schemeClr val="tx1"/>
                  </a:solidFill>
                </a:rPr>
                <a:t>…</a:t>
              </a:r>
            </a:p>
          </p:txBody>
        </p:sp>
        <p:cxnSp>
          <p:nvCxnSpPr>
            <p:cNvPr id="16" name="Straight Connector 15">
              <a:extLst>
                <a:ext uri="{FF2B5EF4-FFF2-40B4-BE49-F238E27FC236}">
                  <a16:creationId xmlns:a16="http://schemas.microsoft.com/office/drawing/2014/main" id="{1C817A33-A50F-36E9-9C1F-AD249E9E87EC}"/>
                </a:ext>
              </a:extLst>
            </p:cNvPr>
            <p:cNvCxnSpPr/>
            <p:nvPr/>
          </p:nvCxnSpPr>
          <p:spPr>
            <a:xfrm>
              <a:off x="3705225" y="1876292"/>
              <a:ext cx="0" cy="1111183"/>
            </a:xfrm>
            <a:prstGeom prst="line">
              <a:avLst/>
            </a:prstGeom>
            <a:ln>
              <a:solidFill>
                <a:srgbClr val="00802F"/>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BCE0AFA4-07B9-5D45-9000-FF60E1E30DFE}"/>
              </a:ext>
            </a:extLst>
          </p:cNvPr>
          <p:cNvGrpSpPr/>
          <p:nvPr/>
        </p:nvGrpSpPr>
        <p:grpSpPr>
          <a:xfrm>
            <a:off x="3705225" y="3388845"/>
            <a:ext cx="5079998" cy="1179543"/>
            <a:chOff x="3705225" y="3201624"/>
            <a:chExt cx="5079998" cy="1111183"/>
          </a:xfrm>
        </p:grpSpPr>
        <p:sp>
          <p:nvSpPr>
            <p:cNvPr id="3" name="Rectangle 2">
              <a:extLst>
                <a:ext uri="{FF2B5EF4-FFF2-40B4-BE49-F238E27FC236}">
                  <a16:creationId xmlns:a16="http://schemas.microsoft.com/office/drawing/2014/main" id="{5CBC360E-9C89-01B2-A350-5D9E098E8246}"/>
                </a:ext>
              </a:extLst>
            </p:cNvPr>
            <p:cNvSpPr/>
            <p:nvPr/>
          </p:nvSpPr>
          <p:spPr>
            <a:xfrm>
              <a:off x="3898898" y="3201624"/>
              <a:ext cx="4886325" cy="111118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1440" rIns="1440" rtlCol="0" anchor="ctr"/>
            <a:lstStyle/>
            <a:p>
              <a:pPr>
                <a:spcAft>
                  <a:spcPts val="600"/>
                </a:spcAft>
              </a:pPr>
              <a:r>
                <a:rPr lang="en-US" sz="1800" b="1">
                  <a:solidFill>
                    <a:srgbClr val="0A5F2D"/>
                  </a:solidFill>
                </a:rPr>
                <a:t>Training Protocol</a:t>
              </a:r>
            </a:p>
            <a:p>
              <a:pPr marL="447675" indent="-285750">
                <a:buFont typeface="Arial" panose="020B0604020202020204" pitchFamily="34" charset="0"/>
                <a:buChar char="•"/>
              </a:pPr>
              <a:r>
                <a:rPr lang="en-US" sz="1300">
                  <a:solidFill>
                    <a:schemeClr val="tx1"/>
                  </a:solidFill>
                </a:rPr>
                <a:t>For how many epochs do we train each model training trajectory?</a:t>
              </a:r>
            </a:p>
            <a:p>
              <a:pPr marL="447675" indent="-285750">
                <a:buFont typeface="Arial" panose="020B0604020202020204" pitchFamily="34" charset="0"/>
                <a:buChar char="•"/>
              </a:pPr>
              <a:r>
                <a:rPr lang="en-US" sz="1300">
                  <a:solidFill>
                    <a:schemeClr val="tx1"/>
                  </a:solidFill>
                </a:rPr>
                <a:t>Are the splits for train, validation and test kept consistent?</a:t>
              </a:r>
            </a:p>
            <a:p>
              <a:pPr marL="447675" indent="-285750">
                <a:buFont typeface="Arial" panose="020B0604020202020204" pitchFamily="34" charset="0"/>
                <a:buChar char="•"/>
              </a:pPr>
              <a:r>
                <a:rPr lang="en-US" sz="1300">
                  <a:solidFill>
                    <a:schemeClr val="tx1"/>
                  </a:solidFill>
                </a:rPr>
                <a:t>…</a:t>
              </a:r>
            </a:p>
          </p:txBody>
        </p:sp>
        <p:cxnSp>
          <p:nvCxnSpPr>
            <p:cNvPr id="17" name="Straight Connector 16">
              <a:extLst>
                <a:ext uri="{FF2B5EF4-FFF2-40B4-BE49-F238E27FC236}">
                  <a16:creationId xmlns:a16="http://schemas.microsoft.com/office/drawing/2014/main" id="{AE400CDC-13AF-EC85-2184-1B6ABACE4624}"/>
                </a:ext>
              </a:extLst>
            </p:cNvPr>
            <p:cNvCxnSpPr/>
            <p:nvPr/>
          </p:nvCxnSpPr>
          <p:spPr>
            <a:xfrm>
              <a:off x="3705225" y="3201624"/>
              <a:ext cx="0" cy="1111183"/>
            </a:xfrm>
            <a:prstGeom prst="line">
              <a:avLst/>
            </a:prstGeom>
            <a:ln>
              <a:solidFill>
                <a:srgbClr val="0A5F2D"/>
              </a:solidFill>
            </a:ln>
          </p:spPr>
          <p:style>
            <a:lnRef idx="1">
              <a:schemeClr val="accent1"/>
            </a:lnRef>
            <a:fillRef idx="0">
              <a:schemeClr val="accent1"/>
            </a:fillRef>
            <a:effectRef idx="0">
              <a:schemeClr val="accent1"/>
            </a:effectRef>
            <a:fontRef idx="minor">
              <a:schemeClr val="tx1"/>
            </a:fontRef>
          </p:style>
        </p:cxnSp>
      </p:grpSp>
      <p:pic>
        <p:nvPicPr>
          <p:cNvPr id="21" name="Graphic 20" descr="Decision chart with solid fill">
            <a:extLst>
              <a:ext uri="{FF2B5EF4-FFF2-40B4-BE49-F238E27FC236}">
                <a16:creationId xmlns:a16="http://schemas.microsoft.com/office/drawing/2014/main" id="{612BB627-897D-7555-DFC5-754CD1746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40063" y="801535"/>
            <a:ext cx="726699" cy="726699"/>
          </a:xfrm>
          <a:prstGeom prst="rect">
            <a:avLst/>
          </a:prstGeom>
          <a:extLst>
            <a:ext uri="{91240B29-F687-4F45-9708-019B960494DF}">
              <a14:hiddenLine xmlns:a14="http://schemas.microsoft.com/office/drawing/2010/main" w="6548" cap="flat">
                <a:solidFill>
                  <a:schemeClr val="accent2"/>
                </a:solidFill>
                <a:prstDash val="solid"/>
                <a:miter/>
              </a14:hiddenLine>
            </a:ext>
          </a:extLst>
        </p:spPr>
      </p:pic>
      <p:pic>
        <p:nvPicPr>
          <p:cNvPr id="22" name="Picture 21" descr="A green and black symbol&#10;&#10;Description automatically generated">
            <a:extLst>
              <a:ext uri="{FF2B5EF4-FFF2-40B4-BE49-F238E27FC236}">
                <a16:creationId xmlns:a16="http://schemas.microsoft.com/office/drawing/2014/main" id="{F24EFE2C-814E-15A5-B90F-0DCFFD096B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566" y="2202904"/>
            <a:ext cx="737691" cy="737691"/>
          </a:xfrm>
          <a:prstGeom prst="rect">
            <a:avLst/>
          </a:prstGeom>
        </p:spPr>
      </p:pic>
      <p:pic>
        <p:nvPicPr>
          <p:cNvPr id="30" name="Picture 29" descr="A green clipboard with black lines&#10;&#10;Description automatically generated">
            <a:extLst>
              <a:ext uri="{FF2B5EF4-FFF2-40B4-BE49-F238E27FC236}">
                <a16:creationId xmlns:a16="http://schemas.microsoft.com/office/drawing/2014/main" id="{D108ACF5-6F0C-0F7B-B89B-29035CD508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8580" y="3679280"/>
            <a:ext cx="609662" cy="609662"/>
          </a:xfrm>
          <a:prstGeom prst="rect">
            <a:avLst/>
          </a:prstGeom>
        </p:spPr>
      </p:pic>
      <p:pic>
        <p:nvPicPr>
          <p:cNvPr id="10" name="Rectangle 9" descr="{&quot;templafy&quot;:{&quot;id&quot;:&quot;ecae834d-0ceb-4a6f-9f4a-41591a350c5c&quot;}}">
            <a:extLst>
              <a:ext uri="{FF2B5EF4-FFF2-40B4-BE49-F238E27FC236}">
                <a16:creationId xmlns:a16="http://schemas.microsoft.com/office/drawing/2014/main" id="{9C1633EF-9F80-2F91-B740-75CA8D14437A}"/>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11" name="Right Triangle 10">
            <a:extLst>
              <a:ext uri="{FF2B5EF4-FFF2-40B4-BE49-F238E27FC236}">
                <a16:creationId xmlns:a16="http://schemas.microsoft.com/office/drawing/2014/main" id="{98BD9B5A-31DC-2F8D-676C-657894F9DC04}"/>
              </a:ext>
            </a:extLst>
          </p:cNvPr>
          <p:cNvSpPr/>
          <p:nvPr/>
        </p:nvSpPr>
        <p:spPr>
          <a:xfrm rot="10800000">
            <a:off x="8310563" y="-2"/>
            <a:ext cx="831410" cy="831410"/>
          </a:xfrm>
          <a:prstGeom prst="rtTriangl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76E710-7A9C-759D-4EDF-7D0CBA7BE8A1}"/>
              </a:ext>
            </a:extLst>
          </p:cNvPr>
          <p:cNvSpPr/>
          <p:nvPr/>
        </p:nvSpPr>
        <p:spPr>
          <a:xfrm>
            <a:off x="7202684" y="97894"/>
            <a:ext cx="1249680"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tx1"/>
                </a:solidFill>
              </a:rPr>
              <a:t>Introduction</a:t>
            </a:r>
          </a:p>
        </p:txBody>
      </p:sp>
      <p:pic>
        <p:nvPicPr>
          <p:cNvPr id="14" name="Picture 13" descr="A green rocket with a black background&#10;&#10;Description automatically generated">
            <a:extLst>
              <a:ext uri="{FF2B5EF4-FFF2-40B4-BE49-F238E27FC236}">
                <a16:creationId xmlns:a16="http://schemas.microsoft.com/office/drawing/2014/main" id="{80B273DF-78C2-2266-7D28-EEA6ACAD2E72}"/>
              </a:ext>
            </a:extLst>
          </p:cNvPr>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8759395" y="76884"/>
            <a:ext cx="306462" cy="306462"/>
          </a:xfrm>
          <a:prstGeom prst="rect">
            <a:avLst/>
          </a:prstGeom>
        </p:spPr>
      </p:pic>
    </p:spTree>
    <p:extLst>
      <p:ext uri="{BB962C8B-B14F-4D97-AF65-F5344CB8AC3E}">
        <p14:creationId xmlns:p14="http://schemas.microsoft.com/office/powerpoint/2010/main" val="18999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381B4-8A12-444A-811C-9DAB03DA3D1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8" name="think-cell data - do not delete" hidden="1">
                        <a:extLst>
                          <a:ext uri="{FF2B5EF4-FFF2-40B4-BE49-F238E27FC236}">
                            <a16:creationId xmlns:a16="http://schemas.microsoft.com/office/drawing/2014/main" id="{AB0381B4-8A12-444A-811C-9DAB03DA3D1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73D917F9-5338-408D-BB5D-E27E226C3528}"/>
              </a:ext>
            </a:extLst>
          </p:cNvPr>
          <p:cNvPicPr>
            <a:picLocks noChangeAspect="1"/>
          </p:cNvPicPr>
          <p:nvPr/>
        </p:nvPicPr>
        <p:blipFill rotWithShape="1">
          <a:blip r:embed="rId8">
            <a:extLst>
              <a:ext uri="{28A0092B-C50C-407E-A947-70E740481C1C}">
                <a14:useLocalDpi xmlns:a14="http://schemas.microsoft.com/office/drawing/2010/main" val="0"/>
              </a:ext>
            </a:extLst>
          </a:blip>
          <a:srcRect l="25042" r="43564"/>
          <a:stretch/>
        </p:blipFill>
        <p:spPr>
          <a:xfrm>
            <a:off x="0" y="0"/>
            <a:ext cx="2426941" cy="5143500"/>
          </a:xfrm>
          <a:prstGeom prst="rect">
            <a:avLst/>
          </a:prstGeom>
        </p:spPr>
      </p:pic>
      <p:sp>
        <p:nvSpPr>
          <p:cNvPr id="3" name="Rectangle 2">
            <a:extLst>
              <a:ext uri="{FF2B5EF4-FFF2-40B4-BE49-F238E27FC236}">
                <a16:creationId xmlns:a16="http://schemas.microsoft.com/office/drawing/2014/main" id="{7A7EC2F9-41A6-D0D9-243F-14256C3F685E}"/>
              </a:ext>
            </a:extLst>
          </p:cNvPr>
          <p:cNvSpPr/>
          <p:nvPr/>
        </p:nvSpPr>
        <p:spPr>
          <a:xfrm>
            <a:off x="0" y="0"/>
            <a:ext cx="2426941"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1">
            <a:extLst>
              <a:ext uri="{FF2B5EF4-FFF2-40B4-BE49-F238E27FC236}">
                <a16:creationId xmlns:a16="http://schemas.microsoft.com/office/drawing/2014/main" id="{BED4E8D3-5C30-AC1F-5761-4257D28A18EF}"/>
              </a:ext>
            </a:extLst>
          </p:cNvPr>
          <p:cNvSpPr txBox="1">
            <a:spLocks/>
          </p:cNvSpPr>
          <p:nvPr/>
        </p:nvSpPr>
        <p:spPr>
          <a:xfrm>
            <a:off x="358775" y="2266919"/>
            <a:ext cx="1908175" cy="609662"/>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US" sz="2800">
                <a:solidFill>
                  <a:schemeClr val="bg1"/>
                </a:solidFill>
              </a:rPr>
              <a:t>Agenda</a:t>
            </a:r>
          </a:p>
        </p:txBody>
      </p:sp>
      <p:pic>
        <p:nvPicPr>
          <p:cNvPr id="5" name="Rectangle 9" descr="{&quot;templafy&quot;:{&quot;id&quot;:&quot;ecae834d-0ceb-4a6f-9f4a-41591a350c5c&quot;}}">
            <a:extLst>
              <a:ext uri="{FF2B5EF4-FFF2-40B4-BE49-F238E27FC236}">
                <a16:creationId xmlns:a16="http://schemas.microsoft.com/office/drawing/2014/main" id="{075DB763-760D-3AA3-BB9E-BBCDF10209D2}"/>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2" name="Rectangle 1">
            <a:extLst>
              <a:ext uri="{FF2B5EF4-FFF2-40B4-BE49-F238E27FC236}">
                <a16:creationId xmlns:a16="http://schemas.microsoft.com/office/drawing/2014/main" id="{D4376661-58A2-4220-92E1-06AB599CB87C}"/>
              </a:ext>
            </a:extLst>
          </p:cNvPr>
          <p:cNvSpPr/>
          <p:nvPr/>
        </p:nvSpPr>
        <p:spPr>
          <a:xfrm>
            <a:off x="3606800" y="976630"/>
            <a:ext cx="5202462" cy="31902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300"/>
              </a:spcAft>
            </a:pPr>
            <a:r>
              <a:rPr lang="en-US" sz="1800" b="1">
                <a:solidFill>
                  <a:srgbClr val="D9D9D9"/>
                </a:solidFill>
              </a:rPr>
              <a:t>Introduction</a:t>
            </a:r>
            <a:endParaRPr lang="en-US" sz="1800">
              <a:solidFill>
                <a:srgbClr val="D9D9D9"/>
              </a:solidFill>
            </a:endParaRPr>
          </a:p>
          <a:p>
            <a:pPr>
              <a:spcAft>
                <a:spcPts val="4300"/>
              </a:spcAft>
            </a:pPr>
            <a:r>
              <a:rPr lang="en-US" sz="1800" b="1">
                <a:solidFill>
                  <a:schemeClr val="accent1"/>
                </a:solidFill>
              </a:rPr>
              <a:t>Configuration Space</a:t>
            </a:r>
            <a:endParaRPr lang="en-US" sz="1800">
              <a:solidFill>
                <a:schemeClr val="tx1"/>
              </a:solidFill>
            </a:endParaRPr>
          </a:p>
          <a:p>
            <a:pPr>
              <a:spcAft>
                <a:spcPts val="4300"/>
              </a:spcAft>
            </a:pPr>
            <a:r>
              <a:rPr lang="en-US" sz="1800" b="1">
                <a:solidFill>
                  <a:srgbClr val="D9D9D9"/>
                </a:solidFill>
              </a:rPr>
              <a:t>Latent Generating Factors</a:t>
            </a:r>
          </a:p>
          <a:p>
            <a:pPr>
              <a:spcAft>
                <a:spcPts val="4300"/>
              </a:spcAft>
            </a:pPr>
            <a:r>
              <a:rPr lang="en-US" sz="1800" b="1">
                <a:solidFill>
                  <a:srgbClr val="D9D9D9"/>
                </a:solidFill>
              </a:rPr>
              <a:t>Trainings Protocol</a:t>
            </a:r>
          </a:p>
          <a:p>
            <a:pPr>
              <a:spcAft>
                <a:spcPts val="4300"/>
              </a:spcAft>
            </a:pPr>
            <a:r>
              <a:rPr lang="en-US" sz="1800" b="1">
                <a:solidFill>
                  <a:srgbClr val="D9D9D9"/>
                </a:solidFill>
              </a:rPr>
              <a:t>Status &amp; Next Steps</a:t>
            </a:r>
          </a:p>
        </p:txBody>
      </p:sp>
      <p:sp>
        <p:nvSpPr>
          <p:cNvPr id="26" name="Freeform: Shape 25">
            <a:extLst>
              <a:ext uri="{FF2B5EF4-FFF2-40B4-BE49-F238E27FC236}">
                <a16:creationId xmlns:a16="http://schemas.microsoft.com/office/drawing/2014/main" id="{E75B161B-1EFC-401E-A686-51BBF394D657}"/>
              </a:ext>
            </a:extLst>
          </p:cNvPr>
          <p:cNvSpPr>
            <a:spLocks noChangeAspect="1"/>
          </p:cNvSpPr>
          <p:nvPr/>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9">
            <a:extLst>
              <a:ext uri="{FF2B5EF4-FFF2-40B4-BE49-F238E27FC236}">
                <a16:creationId xmlns:a16="http://schemas.microsoft.com/office/drawing/2014/main" id="{BDD1D0A4-A2CC-4D1D-BEE6-23CB1D5C15F4}"/>
              </a:ext>
            </a:extLst>
          </p:cNvPr>
          <p:cNvSpPr>
            <a:spLocks noGrp="1"/>
          </p:cNvSpPr>
          <p:nvPr>
            <p:ph type="sldNum" sz="quarter" idx="12"/>
          </p:nvPr>
        </p:nvSpPr>
        <p:spPr>
          <a:xfrm>
            <a:off x="8570473" y="4767263"/>
            <a:ext cx="214752" cy="273844"/>
          </a:xfrm>
        </p:spPr>
        <p:txBody>
          <a:bodyPr/>
          <a:lstStyle>
            <a:lvl1pPr>
              <a:defRPr>
                <a:solidFill>
                  <a:schemeClr val="bg2"/>
                </a:solidFill>
              </a:defRPr>
            </a:lvl1pPr>
          </a:lstStyle>
          <a:p>
            <a:fld id="{7559FC98-AF75-4A00-A03C-DF9FEBF6BCB9}" type="slidenum">
              <a:rPr lang="en-US" smtClean="0"/>
              <a:pPr/>
              <a:t>8</a:t>
            </a:fld>
            <a:endParaRPr lang="en-US"/>
          </a:p>
        </p:txBody>
      </p:sp>
      <p:pic>
        <p:nvPicPr>
          <p:cNvPr id="18" name="Graphic 17" descr="Decision chart with solid fill">
            <a:extLst>
              <a:ext uri="{FF2B5EF4-FFF2-40B4-BE49-F238E27FC236}">
                <a16:creationId xmlns:a16="http://schemas.microsoft.com/office/drawing/2014/main" id="{86F31636-5D18-2E66-B602-580E0ACB39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19917" y="1411698"/>
            <a:ext cx="637525" cy="637525"/>
          </a:xfrm>
          <a:prstGeom prst="rect">
            <a:avLst/>
          </a:prstGeom>
          <a:extLst>
            <a:ext uri="{91240B29-F687-4F45-9708-019B960494DF}">
              <a14:hiddenLine xmlns:a14="http://schemas.microsoft.com/office/drawing/2010/main" w="6548" cap="flat">
                <a:solidFill>
                  <a:schemeClr val="accent2"/>
                </a:solidFill>
                <a:prstDash val="solid"/>
                <a:miter/>
              </a14:hiddenLine>
            </a:ext>
          </a:extLst>
        </p:spPr>
      </p:pic>
      <p:pic>
        <p:nvPicPr>
          <p:cNvPr id="13" name="Picture 12" descr="A grey clipboard with black background&#10;&#10;Description automatically generated">
            <a:extLst>
              <a:ext uri="{FF2B5EF4-FFF2-40B4-BE49-F238E27FC236}">
                <a16:creationId xmlns:a16="http://schemas.microsoft.com/office/drawing/2014/main" id="{040DBCBC-289A-FB99-594D-69058FB0B3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00685" y="3094277"/>
            <a:ext cx="503853" cy="503853"/>
          </a:xfrm>
          <a:prstGeom prst="rect">
            <a:avLst/>
          </a:prstGeom>
        </p:spPr>
      </p:pic>
      <p:pic>
        <p:nvPicPr>
          <p:cNvPr id="22" name="Picture 21" descr="A grey and white icon of test tubes&#10;&#10;Description automatically generated">
            <a:extLst>
              <a:ext uri="{FF2B5EF4-FFF2-40B4-BE49-F238E27FC236}">
                <a16:creationId xmlns:a16="http://schemas.microsoft.com/office/drawing/2014/main" id="{3F52A4FB-4BAE-50C8-EBDC-8253F3749E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7780" y="2266919"/>
            <a:ext cx="609662" cy="609662"/>
          </a:xfrm>
          <a:prstGeom prst="rect">
            <a:avLst/>
          </a:prstGeom>
        </p:spPr>
      </p:pic>
      <p:pic>
        <p:nvPicPr>
          <p:cNvPr id="28" name="Picture 27" descr="A calendar with several different options&#10;&#10;Description automatically generated with medium confidence">
            <a:extLst>
              <a:ext uri="{FF2B5EF4-FFF2-40B4-BE49-F238E27FC236}">
                <a16:creationId xmlns:a16="http://schemas.microsoft.com/office/drawing/2014/main" id="{28C3A625-E421-B2A5-FBA8-2D0A96AA41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0685" y="3914943"/>
            <a:ext cx="503853" cy="503853"/>
          </a:xfrm>
          <a:prstGeom prst="rect">
            <a:avLst/>
          </a:prstGeom>
        </p:spPr>
      </p:pic>
      <p:pic>
        <p:nvPicPr>
          <p:cNvPr id="30" name="Picture 29" descr="A white rocket with a black background&#10;&#10;Description automatically generated">
            <a:extLst>
              <a:ext uri="{FF2B5EF4-FFF2-40B4-BE49-F238E27FC236}">
                <a16:creationId xmlns:a16="http://schemas.microsoft.com/office/drawing/2014/main" id="{3617A9A0-99A1-6BF7-5BF6-4B89D41953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5935" y="654273"/>
            <a:ext cx="637525" cy="637525"/>
          </a:xfrm>
          <a:prstGeom prst="rect">
            <a:avLst/>
          </a:prstGeom>
        </p:spPr>
      </p:pic>
    </p:spTree>
    <p:custDataLst>
      <p:custData r:id="rId1"/>
      <p:custData r:id="rId2"/>
    </p:custDataLst>
    <p:extLst>
      <p:ext uri="{BB962C8B-B14F-4D97-AF65-F5344CB8AC3E}">
        <p14:creationId xmlns:p14="http://schemas.microsoft.com/office/powerpoint/2010/main" val="3517257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440A750-ED24-E016-0DA2-63BB81367A33}"/>
              </a:ext>
            </a:extLst>
          </p:cNvPr>
          <p:cNvGraphicFramePr>
            <a:graphicFrameLocks noChangeAspect="1"/>
          </p:cNvGraphicFramePr>
          <p:nvPr>
            <p:custDataLst>
              <p:tags r:id="rId1"/>
            </p:custDataLst>
            <p:extLst>
              <p:ext uri="{D42A27DB-BD31-4B8C-83A1-F6EECF244321}">
                <p14:modId xmlns:p14="http://schemas.microsoft.com/office/powerpoint/2010/main" val="2895856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3440A750-ED24-E016-0DA2-63BB81367A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410E7473-F3CB-88ED-8635-3B3CC17F0BA2}"/>
              </a:ext>
            </a:extLst>
          </p:cNvPr>
          <p:cNvSpPr>
            <a:spLocks noGrp="1"/>
          </p:cNvSpPr>
          <p:nvPr>
            <p:ph type="sldNum" sz="quarter" idx="12"/>
          </p:nvPr>
        </p:nvSpPr>
        <p:spPr/>
        <p:txBody>
          <a:bodyPr/>
          <a:lstStyle/>
          <a:p>
            <a:fld id="{7559FC98-AF75-4A00-A03C-DF9FEBF6BCB9}" type="slidenum">
              <a:rPr lang="en-GB" smtClean="0"/>
              <a:pPr/>
              <a:t>9</a:t>
            </a:fld>
            <a:endParaRPr lang="en-GB"/>
          </a:p>
        </p:txBody>
      </p:sp>
      <p:sp>
        <p:nvSpPr>
          <p:cNvPr id="5" name="Arrow: Pentagon 4">
            <a:extLst>
              <a:ext uri="{FF2B5EF4-FFF2-40B4-BE49-F238E27FC236}">
                <a16:creationId xmlns:a16="http://schemas.microsoft.com/office/drawing/2014/main" id="{E4A3678C-20B0-1013-9F10-3F2BE2F39F76}"/>
              </a:ext>
            </a:extLst>
          </p:cNvPr>
          <p:cNvSpPr/>
          <p:nvPr/>
        </p:nvSpPr>
        <p:spPr>
          <a:xfrm>
            <a:off x="1" y="0"/>
            <a:ext cx="2539999" cy="5143500"/>
          </a:xfrm>
          <a:prstGeom prst="homePlate">
            <a:avLst>
              <a:gd name="adj" fmla="val 128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DE35B9A-3F50-0D0B-4F27-45BC6F273C0F}"/>
              </a:ext>
            </a:extLst>
          </p:cNvPr>
          <p:cNvSpPr>
            <a:spLocks noGrp="1"/>
          </p:cNvSpPr>
          <p:nvPr>
            <p:ph type="title"/>
          </p:nvPr>
        </p:nvSpPr>
        <p:spPr>
          <a:xfrm>
            <a:off x="358775" y="2266919"/>
            <a:ext cx="1835785" cy="609662"/>
          </a:xfrm>
        </p:spPr>
        <p:txBody>
          <a:bodyPr vert="horz" anchor="ctr"/>
          <a:lstStyle/>
          <a:p>
            <a:r>
              <a:rPr lang="en-US" sz="2000">
                <a:solidFill>
                  <a:schemeClr val="bg1"/>
                </a:solidFill>
              </a:rPr>
              <a:t>We outline our </a:t>
            </a:r>
            <a:r>
              <a:rPr lang="en-US" sz="2000" b="1">
                <a:solidFill>
                  <a:schemeClr val="accent2"/>
                </a:solidFill>
              </a:rPr>
              <a:t>configuration space</a:t>
            </a:r>
            <a:r>
              <a:rPr lang="en-US" sz="2000" b="1">
                <a:solidFill>
                  <a:schemeClr val="bg1"/>
                </a:solidFill>
              </a:rPr>
              <a:t> </a:t>
            </a:r>
            <a:r>
              <a:rPr lang="en-US" sz="2000">
                <a:solidFill>
                  <a:schemeClr val="bg1"/>
                </a:solidFill>
              </a:rPr>
              <a:t>over two training steps in four sub-components</a:t>
            </a:r>
          </a:p>
        </p:txBody>
      </p:sp>
      <p:grpSp>
        <p:nvGrpSpPr>
          <p:cNvPr id="33" name="Group 32">
            <a:extLst>
              <a:ext uri="{FF2B5EF4-FFF2-40B4-BE49-F238E27FC236}">
                <a16:creationId xmlns:a16="http://schemas.microsoft.com/office/drawing/2014/main" id="{54BCA0CA-A5C0-0060-15AF-75D2756FCD55}"/>
              </a:ext>
            </a:extLst>
          </p:cNvPr>
          <p:cNvGrpSpPr/>
          <p:nvPr/>
        </p:nvGrpSpPr>
        <p:grpSpPr>
          <a:xfrm>
            <a:off x="5943599" y="2837472"/>
            <a:ext cx="2841626" cy="471775"/>
            <a:chOff x="5943599" y="2837472"/>
            <a:chExt cx="2841626" cy="471775"/>
          </a:xfrm>
        </p:grpSpPr>
        <p:grpSp>
          <p:nvGrpSpPr>
            <p:cNvPr id="8" name="Group 7">
              <a:extLst>
                <a:ext uri="{FF2B5EF4-FFF2-40B4-BE49-F238E27FC236}">
                  <a16:creationId xmlns:a16="http://schemas.microsoft.com/office/drawing/2014/main" id="{6FBBAFF7-81E8-338D-23AD-3BBABF67B4AE}"/>
                </a:ext>
              </a:extLst>
            </p:cNvPr>
            <p:cNvGrpSpPr/>
            <p:nvPr/>
          </p:nvGrpSpPr>
          <p:grpSpPr>
            <a:xfrm>
              <a:off x="6426198" y="2837472"/>
              <a:ext cx="2359027" cy="471775"/>
              <a:chOff x="6426198" y="2693460"/>
              <a:chExt cx="2359027" cy="759799"/>
            </a:xfrm>
          </p:grpSpPr>
          <p:cxnSp>
            <p:nvCxnSpPr>
              <p:cNvPr id="83" name="Straight Connector 82">
                <a:extLst>
                  <a:ext uri="{FF2B5EF4-FFF2-40B4-BE49-F238E27FC236}">
                    <a16:creationId xmlns:a16="http://schemas.microsoft.com/office/drawing/2014/main" id="{07B02125-C641-6240-0060-3C2EE45D1911}"/>
                  </a:ext>
                </a:extLst>
              </p:cNvPr>
              <p:cNvCxnSpPr>
                <a:cxnSpLocks/>
              </p:cNvCxnSpPr>
              <p:nvPr/>
            </p:nvCxnSpPr>
            <p:spPr>
              <a:xfrm rot="5400000">
                <a:off x="6160770" y="3073360"/>
                <a:ext cx="530861"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EC4133C-5B35-6F72-8AAA-4A3F2B08F008}"/>
                  </a:ext>
                </a:extLst>
              </p:cNvPr>
              <p:cNvGrpSpPr/>
              <p:nvPr/>
            </p:nvGrpSpPr>
            <p:grpSpPr>
              <a:xfrm>
                <a:off x="6426198" y="2693460"/>
                <a:ext cx="2359027" cy="759799"/>
                <a:chOff x="6426198" y="2693460"/>
                <a:chExt cx="2359027" cy="759799"/>
              </a:xfrm>
            </p:grpSpPr>
            <p:cxnSp>
              <p:nvCxnSpPr>
                <p:cNvPr id="84" name="Straight Connector 83">
                  <a:extLst>
                    <a:ext uri="{FF2B5EF4-FFF2-40B4-BE49-F238E27FC236}">
                      <a16:creationId xmlns:a16="http://schemas.microsoft.com/office/drawing/2014/main" id="{6293909C-BB63-662E-833F-6F1950E7706B}"/>
                    </a:ext>
                  </a:extLst>
                </p:cNvPr>
                <p:cNvCxnSpPr>
                  <a:cxnSpLocks/>
                </p:cNvCxnSpPr>
                <p:nvPr/>
              </p:nvCxnSpPr>
              <p:spPr>
                <a:xfrm>
                  <a:off x="6426198" y="2807929"/>
                  <a:ext cx="304800"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615D495-AC6F-377D-90EA-FC8D4F4B674B}"/>
                    </a:ext>
                  </a:extLst>
                </p:cNvPr>
                <p:cNvCxnSpPr>
                  <a:cxnSpLocks/>
                </p:cNvCxnSpPr>
                <p:nvPr/>
              </p:nvCxnSpPr>
              <p:spPr>
                <a:xfrm>
                  <a:off x="6426198" y="3338790"/>
                  <a:ext cx="304800"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DECC2DCF-985C-1D2B-293F-CD5604EDC91E}"/>
                    </a:ext>
                  </a:extLst>
                </p:cNvPr>
                <p:cNvSpPr/>
                <p:nvPr/>
              </p:nvSpPr>
              <p:spPr>
                <a:xfrm>
                  <a:off x="6888976" y="2693460"/>
                  <a:ext cx="1896249" cy="22893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Unfreeze weights of TF blocks</a:t>
                  </a:r>
                </a:p>
              </p:txBody>
            </p:sp>
            <p:sp>
              <p:nvSpPr>
                <p:cNvPr id="127" name="Rectangle 126">
                  <a:extLst>
                    <a:ext uri="{FF2B5EF4-FFF2-40B4-BE49-F238E27FC236}">
                      <a16:creationId xmlns:a16="http://schemas.microsoft.com/office/drawing/2014/main" id="{D7E147F7-A8FE-83CF-8819-349927629251}"/>
                    </a:ext>
                  </a:extLst>
                </p:cNvPr>
                <p:cNvSpPr/>
                <p:nvPr/>
              </p:nvSpPr>
              <p:spPr>
                <a:xfrm>
                  <a:off x="6888976" y="3224321"/>
                  <a:ext cx="1896249" cy="22893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Freeze weights of TF blocks</a:t>
                  </a:r>
                </a:p>
              </p:txBody>
            </p:sp>
          </p:grpSp>
        </p:grpSp>
        <p:cxnSp>
          <p:nvCxnSpPr>
            <p:cNvPr id="82" name="Straight Connector 81">
              <a:extLst>
                <a:ext uri="{FF2B5EF4-FFF2-40B4-BE49-F238E27FC236}">
                  <a16:creationId xmlns:a16="http://schemas.microsoft.com/office/drawing/2014/main" id="{D28F7395-15D8-8EA2-9701-E2CF7D8461E3}"/>
                </a:ext>
              </a:extLst>
            </p:cNvPr>
            <p:cNvCxnSpPr>
              <a:cxnSpLocks/>
            </p:cNvCxnSpPr>
            <p:nvPr/>
          </p:nvCxnSpPr>
          <p:spPr>
            <a:xfrm>
              <a:off x="5943599" y="3073358"/>
              <a:ext cx="482599"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3BE2FFA-C35E-24D5-7902-23907CCA8197}"/>
              </a:ext>
            </a:extLst>
          </p:cNvPr>
          <p:cNvGrpSpPr/>
          <p:nvPr/>
        </p:nvGrpSpPr>
        <p:grpSpPr>
          <a:xfrm>
            <a:off x="5943599" y="3696677"/>
            <a:ext cx="2841626" cy="759799"/>
            <a:chOff x="5943599" y="3696677"/>
            <a:chExt cx="2841626" cy="759799"/>
          </a:xfrm>
        </p:grpSpPr>
        <p:cxnSp>
          <p:nvCxnSpPr>
            <p:cNvPr id="96" name="Straight Connector 95">
              <a:extLst>
                <a:ext uri="{FF2B5EF4-FFF2-40B4-BE49-F238E27FC236}">
                  <a16:creationId xmlns:a16="http://schemas.microsoft.com/office/drawing/2014/main" id="{3F254F21-EEA6-43D0-45B8-D03ACA839EE5}"/>
                </a:ext>
              </a:extLst>
            </p:cNvPr>
            <p:cNvCxnSpPr>
              <a:cxnSpLocks/>
            </p:cNvCxnSpPr>
            <p:nvPr/>
          </p:nvCxnSpPr>
          <p:spPr>
            <a:xfrm rot="5400000">
              <a:off x="6160770" y="4076577"/>
              <a:ext cx="530861"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F06BE5B-0DB0-C131-348B-58454BDDBC70}"/>
                </a:ext>
              </a:extLst>
            </p:cNvPr>
            <p:cNvCxnSpPr>
              <a:cxnSpLocks/>
            </p:cNvCxnSpPr>
            <p:nvPr/>
          </p:nvCxnSpPr>
          <p:spPr>
            <a:xfrm>
              <a:off x="6426198" y="3811146"/>
              <a:ext cx="304800"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1791B11-A8D9-0456-8328-8F6661A3C124}"/>
                </a:ext>
              </a:extLst>
            </p:cNvPr>
            <p:cNvCxnSpPr>
              <a:cxnSpLocks/>
            </p:cNvCxnSpPr>
            <p:nvPr/>
          </p:nvCxnSpPr>
          <p:spPr>
            <a:xfrm>
              <a:off x="6426198" y="4342007"/>
              <a:ext cx="304800"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14DCB3B-051E-1C0A-EEDC-BEAC0875940A}"/>
                </a:ext>
              </a:extLst>
            </p:cNvPr>
            <p:cNvCxnSpPr>
              <a:cxnSpLocks/>
            </p:cNvCxnSpPr>
            <p:nvPr/>
          </p:nvCxnSpPr>
          <p:spPr>
            <a:xfrm>
              <a:off x="6426198" y="4076575"/>
              <a:ext cx="304800"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3BCF18F2-173F-2A1A-4F85-56A1137EE1B8}"/>
                </a:ext>
              </a:extLst>
            </p:cNvPr>
            <p:cNvSpPr/>
            <p:nvPr/>
          </p:nvSpPr>
          <p:spPr>
            <a:xfrm>
              <a:off x="6888976" y="3696677"/>
              <a:ext cx="1896249" cy="22893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Sentiment Analysis</a:t>
              </a:r>
            </a:p>
          </p:txBody>
        </p:sp>
        <p:sp>
          <p:nvSpPr>
            <p:cNvPr id="139" name="Rectangle 138">
              <a:extLst>
                <a:ext uri="{FF2B5EF4-FFF2-40B4-BE49-F238E27FC236}">
                  <a16:creationId xmlns:a16="http://schemas.microsoft.com/office/drawing/2014/main" id="{6FABDC3E-D560-C27D-053E-112F50D26DC8}"/>
                </a:ext>
              </a:extLst>
            </p:cNvPr>
            <p:cNvSpPr/>
            <p:nvPr/>
          </p:nvSpPr>
          <p:spPr>
            <a:xfrm>
              <a:off x="6888976" y="3962106"/>
              <a:ext cx="1896249" cy="22893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Question Answering</a:t>
              </a:r>
            </a:p>
          </p:txBody>
        </p:sp>
        <p:sp>
          <p:nvSpPr>
            <p:cNvPr id="140" name="Rectangle 139">
              <a:extLst>
                <a:ext uri="{FF2B5EF4-FFF2-40B4-BE49-F238E27FC236}">
                  <a16:creationId xmlns:a16="http://schemas.microsoft.com/office/drawing/2014/main" id="{A67906C2-EF36-162D-B093-D757235C8CCA}"/>
                </a:ext>
              </a:extLst>
            </p:cNvPr>
            <p:cNvSpPr/>
            <p:nvPr/>
          </p:nvSpPr>
          <p:spPr>
            <a:xfrm>
              <a:off x="6888976" y="4227538"/>
              <a:ext cx="1896249" cy="22893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a:t>
              </a:r>
            </a:p>
          </p:txBody>
        </p:sp>
        <p:cxnSp>
          <p:nvCxnSpPr>
            <p:cNvPr id="95" name="Straight Connector 94">
              <a:extLst>
                <a:ext uri="{FF2B5EF4-FFF2-40B4-BE49-F238E27FC236}">
                  <a16:creationId xmlns:a16="http://schemas.microsoft.com/office/drawing/2014/main" id="{45E1A047-6E0B-D536-FE0F-694CB8CDC62B}"/>
                </a:ext>
              </a:extLst>
            </p:cNvPr>
            <p:cNvCxnSpPr>
              <a:cxnSpLocks/>
            </p:cNvCxnSpPr>
            <p:nvPr/>
          </p:nvCxnSpPr>
          <p:spPr>
            <a:xfrm>
              <a:off x="5943599" y="4076575"/>
              <a:ext cx="482599"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C9260CF-B1FA-6E18-5E4D-A32CDD69613E}"/>
              </a:ext>
            </a:extLst>
          </p:cNvPr>
          <p:cNvGrpSpPr/>
          <p:nvPr/>
        </p:nvGrpSpPr>
        <p:grpSpPr>
          <a:xfrm>
            <a:off x="5943599" y="1771706"/>
            <a:ext cx="2841626" cy="471775"/>
            <a:chOff x="5943599" y="1771706"/>
            <a:chExt cx="2841626" cy="471775"/>
          </a:xfrm>
        </p:grpSpPr>
        <p:cxnSp>
          <p:nvCxnSpPr>
            <p:cNvPr id="76" name="Straight Connector 75">
              <a:extLst>
                <a:ext uri="{FF2B5EF4-FFF2-40B4-BE49-F238E27FC236}">
                  <a16:creationId xmlns:a16="http://schemas.microsoft.com/office/drawing/2014/main" id="{CC41E8C6-183F-6937-B05E-72F9A775D005}"/>
                </a:ext>
              </a:extLst>
            </p:cNvPr>
            <p:cNvCxnSpPr>
              <a:cxnSpLocks/>
            </p:cNvCxnSpPr>
            <p:nvPr/>
          </p:nvCxnSpPr>
          <p:spPr>
            <a:xfrm>
              <a:off x="5943599" y="2007594"/>
              <a:ext cx="4825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BD31FB2-C4B0-0C8C-F4FD-0EDBC01063A3}"/>
                </a:ext>
              </a:extLst>
            </p:cNvPr>
            <p:cNvCxnSpPr>
              <a:cxnSpLocks/>
            </p:cNvCxnSpPr>
            <p:nvPr/>
          </p:nvCxnSpPr>
          <p:spPr>
            <a:xfrm rot="5400000">
              <a:off x="6261388" y="2007594"/>
              <a:ext cx="32962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C119CD-322E-649B-A736-91990C433577}"/>
                </a:ext>
              </a:extLst>
            </p:cNvPr>
            <p:cNvCxnSpPr>
              <a:cxnSpLocks/>
            </p:cNvCxnSpPr>
            <p:nvPr/>
          </p:nvCxnSpPr>
          <p:spPr>
            <a:xfrm>
              <a:off x="6426198" y="1842782"/>
              <a:ext cx="30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4D5243C-24D7-6FE0-3C68-6185B19442FF}"/>
                </a:ext>
              </a:extLst>
            </p:cNvPr>
            <p:cNvCxnSpPr>
              <a:cxnSpLocks/>
            </p:cNvCxnSpPr>
            <p:nvPr/>
          </p:nvCxnSpPr>
          <p:spPr>
            <a:xfrm>
              <a:off x="6426198" y="2172405"/>
              <a:ext cx="30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CCDA9BF-F27F-68D3-3794-DA396A6FFCA9}"/>
                </a:ext>
              </a:extLst>
            </p:cNvPr>
            <p:cNvSpPr/>
            <p:nvPr/>
          </p:nvSpPr>
          <p:spPr>
            <a:xfrm>
              <a:off x="6888976" y="1771706"/>
              <a:ext cx="1896249" cy="14215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Pre-Training from scratch</a:t>
              </a:r>
            </a:p>
          </p:txBody>
        </p:sp>
        <p:sp>
          <p:nvSpPr>
            <p:cNvPr id="118" name="Rectangle 117">
              <a:extLst>
                <a:ext uri="{FF2B5EF4-FFF2-40B4-BE49-F238E27FC236}">
                  <a16:creationId xmlns:a16="http://schemas.microsoft.com/office/drawing/2014/main" id="{C40DC114-9B70-6A55-B1C8-91E876F7F69E}"/>
                </a:ext>
              </a:extLst>
            </p:cNvPr>
            <p:cNvSpPr/>
            <p:nvPr/>
          </p:nvSpPr>
          <p:spPr>
            <a:xfrm>
              <a:off x="6888976" y="2101329"/>
              <a:ext cx="1896249" cy="14215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Continued pre-training</a:t>
              </a:r>
            </a:p>
          </p:txBody>
        </p:sp>
      </p:grpSp>
      <p:grpSp>
        <p:nvGrpSpPr>
          <p:cNvPr id="35" name="Group 34">
            <a:extLst>
              <a:ext uri="{FF2B5EF4-FFF2-40B4-BE49-F238E27FC236}">
                <a16:creationId xmlns:a16="http://schemas.microsoft.com/office/drawing/2014/main" id="{9CF0F4FA-8DDF-22AE-80CF-0CED2FD03C55}"/>
              </a:ext>
            </a:extLst>
          </p:cNvPr>
          <p:cNvGrpSpPr/>
          <p:nvPr/>
        </p:nvGrpSpPr>
        <p:grpSpPr>
          <a:xfrm>
            <a:off x="4116618" y="798658"/>
            <a:ext cx="2268306" cy="3466844"/>
            <a:chOff x="4116618" y="798658"/>
            <a:chExt cx="2268306" cy="3466844"/>
          </a:xfrm>
        </p:grpSpPr>
        <p:cxnSp>
          <p:nvCxnSpPr>
            <p:cNvPr id="49" name="Straight Connector 48">
              <a:extLst>
                <a:ext uri="{FF2B5EF4-FFF2-40B4-BE49-F238E27FC236}">
                  <a16:creationId xmlns:a16="http://schemas.microsoft.com/office/drawing/2014/main" id="{737A3E96-DBC2-9299-F7BB-63063D907BEE}"/>
                </a:ext>
              </a:extLst>
            </p:cNvPr>
            <p:cNvCxnSpPr>
              <a:cxnSpLocks/>
            </p:cNvCxnSpPr>
            <p:nvPr/>
          </p:nvCxnSpPr>
          <p:spPr>
            <a:xfrm>
              <a:off x="4116618" y="3574970"/>
              <a:ext cx="304800"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4561FA-D774-B52F-9315-0281F7C767B1}"/>
                </a:ext>
              </a:extLst>
            </p:cNvPr>
            <p:cNvCxnSpPr>
              <a:cxnSpLocks/>
            </p:cNvCxnSpPr>
            <p:nvPr/>
          </p:nvCxnSpPr>
          <p:spPr>
            <a:xfrm>
              <a:off x="4116618" y="1460785"/>
              <a:ext cx="30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4050F85-5406-4D49-1F95-A3B610CB346A}"/>
                </a:ext>
              </a:extLst>
            </p:cNvPr>
            <p:cNvGrpSpPr/>
            <p:nvPr/>
          </p:nvGrpSpPr>
          <p:grpSpPr>
            <a:xfrm>
              <a:off x="4274598" y="798658"/>
              <a:ext cx="2110326" cy="3466844"/>
              <a:chOff x="4274598" y="798658"/>
              <a:chExt cx="2110326" cy="3466844"/>
            </a:xfrm>
          </p:grpSpPr>
          <p:grpSp>
            <p:nvGrpSpPr>
              <p:cNvPr id="22" name="Group 21">
                <a:extLst>
                  <a:ext uri="{FF2B5EF4-FFF2-40B4-BE49-F238E27FC236}">
                    <a16:creationId xmlns:a16="http://schemas.microsoft.com/office/drawing/2014/main" id="{777D79FA-1BDC-BD28-09CD-6F7F76B10526}"/>
                  </a:ext>
                </a:extLst>
              </p:cNvPr>
              <p:cNvGrpSpPr/>
              <p:nvPr/>
            </p:nvGrpSpPr>
            <p:grpSpPr>
              <a:xfrm>
                <a:off x="4274598" y="798658"/>
                <a:ext cx="2110326" cy="1101156"/>
                <a:chOff x="4274598" y="798658"/>
                <a:chExt cx="2110326" cy="1101156"/>
              </a:xfrm>
            </p:grpSpPr>
            <p:sp>
              <p:nvSpPr>
                <p:cNvPr id="57" name="Rectangle 56">
                  <a:extLst>
                    <a:ext uri="{FF2B5EF4-FFF2-40B4-BE49-F238E27FC236}">
                      <a16:creationId xmlns:a16="http://schemas.microsoft.com/office/drawing/2014/main" id="{31AE030B-96B0-4510-2249-DD44AF2735BB}"/>
                    </a:ext>
                  </a:extLst>
                </p:cNvPr>
                <p:cNvSpPr/>
                <p:nvPr/>
              </p:nvSpPr>
              <p:spPr>
                <a:xfrm>
                  <a:off x="4864099" y="798658"/>
                  <a:ext cx="1520825" cy="4572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a:solidFill>
                        <a:schemeClr val="tx2"/>
                      </a:solidFill>
                    </a:rPr>
                    <a:t>Model </a:t>
                  </a:r>
                  <a:br>
                    <a:rPr lang="en-US" sz="1400" b="1">
                      <a:solidFill>
                        <a:schemeClr val="tx2"/>
                      </a:solidFill>
                    </a:rPr>
                  </a:br>
                  <a:r>
                    <a:rPr lang="en-US" sz="1400" b="1">
                      <a:solidFill>
                        <a:schemeClr val="tx2"/>
                      </a:solidFill>
                    </a:rPr>
                    <a:t>selection</a:t>
                  </a:r>
                </a:p>
              </p:txBody>
            </p:sp>
            <p:cxnSp>
              <p:nvCxnSpPr>
                <p:cNvPr id="51" name="Straight Connector 50">
                  <a:extLst>
                    <a:ext uri="{FF2B5EF4-FFF2-40B4-BE49-F238E27FC236}">
                      <a16:creationId xmlns:a16="http://schemas.microsoft.com/office/drawing/2014/main" id="{97C3915A-5D0C-AFC4-3A34-78B9911B7DF0}"/>
                    </a:ext>
                  </a:extLst>
                </p:cNvPr>
                <p:cNvCxnSpPr>
                  <a:cxnSpLocks/>
                </p:cNvCxnSpPr>
                <p:nvPr/>
              </p:nvCxnSpPr>
              <p:spPr>
                <a:xfrm rot="5400000">
                  <a:off x="3919809" y="1398205"/>
                  <a:ext cx="10032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059B0C-943E-57F4-1703-7DCD4049E833}"/>
                    </a:ext>
                  </a:extLst>
                </p:cNvPr>
                <p:cNvCxnSpPr>
                  <a:cxnSpLocks/>
                </p:cNvCxnSpPr>
                <p:nvPr/>
              </p:nvCxnSpPr>
              <p:spPr>
                <a:xfrm>
                  <a:off x="4421417" y="1027258"/>
                  <a:ext cx="30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DE9B009-E96C-8E8E-D605-C283B838449E}"/>
                    </a:ext>
                  </a:extLst>
                </p:cNvPr>
                <p:cNvSpPr/>
                <p:nvPr/>
              </p:nvSpPr>
              <p:spPr>
                <a:xfrm>
                  <a:off x="4274598" y="869315"/>
                  <a:ext cx="315887" cy="315887"/>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p>
              </p:txBody>
            </p:sp>
          </p:grpSp>
          <p:grpSp>
            <p:nvGrpSpPr>
              <p:cNvPr id="29" name="Group 28">
                <a:extLst>
                  <a:ext uri="{FF2B5EF4-FFF2-40B4-BE49-F238E27FC236}">
                    <a16:creationId xmlns:a16="http://schemas.microsoft.com/office/drawing/2014/main" id="{32105497-5284-726B-BD37-021B92D9E1AB}"/>
                  </a:ext>
                </a:extLst>
              </p:cNvPr>
              <p:cNvGrpSpPr/>
              <p:nvPr/>
            </p:nvGrpSpPr>
            <p:grpSpPr>
              <a:xfrm>
                <a:off x="4274598" y="1778994"/>
                <a:ext cx="2110326" cy="457200"/>
                <a:chOff x="4274598" y="1778994"/>
                <a:chExt cx="2110326" cy="457200"/>
              </a:xfrm>
            </p:grpSpPr>
            <p:cxnSp>
              <p:nvCxnSpPr>
                <p:cNvPr id="58" name="Straight Connector 57">
                  <a:extLst>
                    <a:ext uri="{FF2B5EF4-FFF2-40B4-BE49-F238E27FC236}">
                      <a16:creationId xmlns:a16="http://schemas.microsoft.com/office/drawing/2014/main" id="{D198E2D8-5697-62B8-627D-8F9C0D9C7CAC}"/>
                    </a:ext>
                  </a:extLst>
                </p:cNvPr>
                <p:cNvCxnSpPr>
                  <a:cxnSpLocks/>
                </p:cNvCxnSpPr>
                <p:nvPr/>
              </p:nvCxnSpPr>
              <p:spPr>
                <a:xfrm>
                  <a:off x="4421417" y="2007594"/>
                  <a:ext cx="304800" cy="0"/>
                </a:xfrm>
                <a:prstGeom prst="line">
                  <a:avLst/>
                </a:prstGeom>
                <a:ln>
                  <a:solidFill>
                    <a:srgbClr val="00802F"/>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4836C46-B1C2-38BB-FE88-0C25472CD861}"/>
                    </a:ext>
                  </a:extLst>
                </p:cNvPr>
                <p:cNvSpPr/>
                <p:nvPr/>
              </p:nvSpPr>
              <p:spPr>
                <a:xfrm>
                  <a:off x="4864099" y="1778994"/>
                  <a:ext cx="1520825" cy="4572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a:solidFill>
                        <a:schemeClr val="tx2"/>
                      </a:solidFill>
                    </a:rPr>
                    <a:t>Training </a:t>
                  </a:r>
                  <a:br>
                    <a:rPr lang="en-US" sz="1400" b="1">
                      <a:solidFill>
                        <a:schemeClr val="tx2"/>
                      </a:solidFill>
                    </a:rPr>
                  </a:br>
                  <a:r>
                    <a:rPr lang="en-US" sz="1400" b="1">
                      <a:solidFill>
                        <a:schemeClr val="tx2"/>
                      </a:solidFill>
                    </a:rPr>
                    <a:t>approach</a:t>
                  </a:r>
                </a:p>
              </p:txBody>
            </p:sp>
            <p:sp>
              <p:nvSpPr>
                <p:cNvPr id="14" name="Oval 13">
                  <a:extLst>
                    <a:ext uri="{FF2B5EF4-FFF2-40B4-BE49-F238E27FC236}">
                      <a16:creationId xmlns:a16="http://schemas.microsoft.com/office/drawing/2014/main" id="{9B519B3F-E047-EE81-E5FA-48011290FE9D}"/>
                    </a:ext>
                  </a:extLst>
                </p:cNvPr>
                <p:cNvSpPr/>
                <p:nvPr/>
              </p:nvSpPr>
              <p:spPr>
                <a:xfrm>
                  <a:off x="4274598" y="1849650"/>
                  <a:ext cx="315887" cy="315887"/>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a:t>
                  </a:r>
                </a:p>
              </p:txBody>
            </p:sp>
          </p:grpSp>
          <p:grpSp>
            <p:nvGrpSpPr>
              <p:cNvPr id="30" name="Group 29">
                <a:extLst>
                  <a:ext uri="{FF2B5EF4-FFF2-40B4-BE49-F238E27FC236}">
                    <a16:creationId xmlns:a16="http://schemas.microsoft.com/office/drawing/2014/main" id="{9BB7119F-C497-E9A1-AFF3-CABBB914ECDB}"/>
                  </a:ext>
                </a:extLst>
              </p:cNvPr>
              <p:cNvGrpSpPr/>
              <p:nvPr/>
            </p:nvGrpSpPr>
            <p:grpSpPr>
              <a:xfrm>
                <a:off x="4274598" y="2884434"/>
                <a:ext cx="2022787" cy="1192145"/>
                <a:chOff x="4274598" y="2884434"/>
                <a:chExt cx="2022787" cy="1192145"/>
              </a:xfrm>
            </p:grpSpPr>
            <p:cxnSp>
              <p:nvCxnSpPr>
                <p:cNvPr id="52" name="Straight Connector 51">
                  <a:extLst>
                    <a:ext uri="{FF2B5EF4-FFF2-40B4-BE49-F238E27FC236}">
                      <a16:creationId xmlns:a16="http://schemas.microsoft.com/office/drawing/2014/main" id="{CF975BA1-C26A-C5EF-A3F8-AD2AF5FBE661}"/>
                    </a:ext>
                  </a:extLst>
                </p:cNvPr>
                <p:cNvCxnSpPr>
                  <a:cxnSpLocks/>
                </p:cNvCxnSpPr>
                <p:nvPr/>
              </p:nvCxnSpPr>
              <p:spPr>
                <a:xfrm>
                  <a:off x="4421418" y="3073360"/>
                  <a:ext cx="304800"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B9E2C1-BF11-2FED-3CF3-F157BFA77918}"/>
                    </a:ext>
                  </a:extLst>
                </p:cNvPr>
                <p:cNvCxnSpPr>
                  <a:cxnSpLocks/>
                </p:cNvCxnSpPr>
                <p:nvPr/>
              </p:nvCxnSpPr>
              <p:spPr>
                <a:xfrm rot="5400000">
                  <a:off x="3919810" y="3574970"/>
                  <a:ext cx="1003218"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AEA1572B-E21C-238D-94EC-0F1FF98D1D9E}"/>
                    </a:ext>
                  </a:extLst>
                </p:cNvPr>
                <p:cNvSpPr/>
                <p:nvPr/>
              </p:nvSpPr>
              <p:spPr>
                <a:xfrm>
                  <a:off x="4776560" y="2884434"/>
                  <a:ext cx="1520825" cy="3778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a:solidFill>
                        <a:srgbClr val="A98D55"/>
                      </a:solidFill>
                    </a:rPr>
                    <a:t>Weights in </a:t>
                  </a:r>
                  <a:br>
                    <a:rPr lang="en-US" sz="1400" b="1">
                      <a:solidFill>
                        <a:srgbClr val="A98D55"/>
                      </a:solidFill>
                    </a:rPr>
                  </a:br>
                  <a:r>
                    <a:rPr lang="en-US" sz="1400" b="1">
                      <a:solidFill>
                        <a:srgbClr val="A98D55"/>
                      </a:solidFill>
                    </a:rPr>
                    <a:t>TF blocks</a:t>
                  </a:r>
                </a:p>
              </p:txBody>
            </p:sp>
            <p:sp>
              <p:nvSpPr>
                <p:cNvPr id="15" name="Oval 14">
                  <a:extLst>
                    <a:ext uri="{FF2B5EF4-FFF2-40B4-BE49-F238E27FC236}">
                      <a16:creationId xmlns:a16="http://schemas.microsoft.com/office/drawing/2014/main" id="{0567DF65-C3B6-216A-4447-0E1B753B487A}"/>
                    </a:ext>
                  </a:extLst>
                </p:cNvPr>
                <p:cNvSpPr/>
                <p:nvPr/>
              </p:nvSpPr>
              <p:spPr>
                <a:xfrm>
                  <a:off x="4274598" y="2884434"/>
                  <a:ext cx="315887" cy="315887"/>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p>
              </p:txBody>
            </p:sp>
          </p:grpSp>
          <p:grpSp>
            <p:nvGrpSpPr>
              <p:cNvPr id="31" name="Group 30">
                <a:extLst>
                  <a:ext uri="{FF2B5EF4-FFF2-40B4-BE49-F238E27FC236}">
                    <a16:creationId xmlns:a16="http://schemas.microsoft.com/office/drawing/2014/main" id="{9B0D82DF-5037-B516-93BD-E5AAA4B49666}"/>
                  </a:ext>
                </a:extLst>
              </p:cNvPr>
              <p:cNvGrpSpPr/>
              <p:nvPr/>
            </p:nvGrpSpPr>
            <p:grpSpPr>
              <a:xfrm>
                <a:off x="4274598" y="3887651"/>
                <a:ext cx="2022787" cy="377851"/>
                <a:chOff x="4274598" y="3887651"/>
                <a:chExt cx="2022787" cy="377851"/>
              </a:xfrm>
            </p:grpSpPr>
            <p:cxnSp>
              <p:nvCxnSpPr>
                <p:cNvPr id="109" name="Straight Connector 108">
                  <a:extLst>
                    <a:ext uri="{FF2B5EF4-FFF2-40B4-BE49-F238E27FC236}">
                      <a16:creationId xmlns:a16="http://schemas.microsoft.com/office/drawing/2014/main" id="{5D484BEF-2921-8BEA-5E4F-7AB335AA45DC}"/>
                    </a:ext>
                  </a:extLst>
                </p:cNvPr>
                <p:cNvCxnSpPr>
                  <a:cxnSpLocks/>
                </p:cNvCxnSpPr>
                <p:nvPr/>
              </p:nvCxnSpPr>
              <p:spPr>
                <a:xfrm>
                  <a:off x="4421419" y="4076577"/>
                  <a:ext cx="304800"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7B7D0BD5-95B3-AF6E-7532-A5745B9215B8}"/>
                    </a:ext>
                  </a:extLst>
                </p:cNvPr>
                <p:cNvSpPr/>
                <p:nvPr/>
              </p:nvSpPr>
              <p:spPr>
                <a:xfrm>
                  <a:off x="4776560" y="3887651"/>
                  <a:ext cx="1520825" cy="37785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a:solidFill>
                        <a:srgbClr val="A98D55"/>
                      </a:solidFill>
                    </a:rPr>
                    <a:t>Classification Head</a:t>
                  </a:r>
                </a:p>
              </p:txBody>
            </p:sp>
            <p:sp>
              <p:nvSpPr>
                <p:cNvPr id="16" name="Oval 15">
                  <a:extLst>
                    <a:ext uri="{FF2B5EF4-FFF2-40B4-BE49-F238E27FC236}">
                      <a16:creationId xmlns:a16="http://schemas.microsoft.com/office/drawing/2014/main" id="{A9D01AF8-D88B-1FDB-243F-F3C61E1A8A6F}"/>
                    </a:ext>
                  </a:extLst>
                </p:cNvPr>
                <p:cNvSpPr/>
                <p:nvPr/>
              </p:nvSpPr>
              <p:spPr>
                <a:xfrm>
                  <a:off x="4274598" y="3925615"/>
                  <a:ext cx="315887" cy="315887"/>
                </a:xfrm>
                <a:prstGeom prst="ellipse">
                  <a:avLst/>
                </a:prstGeom>
                <a:solidFill>
                  <a:srgbClr val="A98D55"/>
                </a:solidFill>
                <a:ln>
                  <a:solidFill>
                    <a:srgbClr val="A98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4</a:t>
                  </a:r>
                </a:p>
              </p:txBody>
            </p:sp>
          </p:grpSp>
        </p:grpSp>
      </p:grpSp>
      <p:grpSp>
        <p:nvGrpSpPr>
          <p:cNvPr id="17" name="Group 16">
            <a:extLst>
              <a:ext uri="{FF2B5EF4-FFF2-40B4-BE49-F238E27FC236}">
                <a16:creationId xmlns:a16="http://schemas.microsoft.com/office/drawing/2014/main" id="{3A8EEC75-6839-1C53-7EC1-9E1A74B10524}"/>
              </a:ext>
            </a:extLst>
          </p:cNvPr>
          <p:cNvGrpSpPr/>
          <p:nvPr/>
        </p:nvGrpSpPr>
        <p:grpSpPr>
          <a:xfrm>
            <a:off x="2682875" y="532668"/>
            <a:ext cx="6102350" cy="3970420"/>
            <a:chOff x="2682875" y="532668"/>
            <a:chExt cx="6102350" cy="3970420"/>
          </a:xfrm>
        </p:grpSpPr>
        <p:grpSp>
          <p:nvGrpSpPr>
            <p:cNvPr id="9" name="Group 8">
              <a:extLst>
                <a:ext uri="{FF2B5EF4-FFF2-40B4-BE49-F238E27FC236}">
                  <a16:creationId xmlns:a16="http://schemas.microsoft.com/office/drawing/2014/main" id="{BA1DE74F-E45E-60E0-9817-0589F1245752}"/>
                </a:ext>
              </a:extLst>
            </p:cNvPr>
            <p:cNvGrpSpPr/>
            <p:nvPr/>
          </p:nvGrpSpPr>
          <p:grpSpPr>
            <a:xfrm>
              <a:off x="2682875" y="532668"/>
              <a:ext cx="1433744" cy="1856236"/>
              <a:chOff x="2682875" y="532668"/>
              <a:chExt cx="1433744" cy="1856236"/>
            </a:xfrm>
          </p:grpSpPr>
          <p:cxnSp>
            <p:nvCxnSpPr>
              <p:cNvPr id="48" name="Straight Connector 47">
                <a:extLst>
                  <a:ext uri="{FF2B5EF4-FFF2-40B4-BE49-F238E27FC236}">
                    <a16:creationId xmlns:a16="http://schemas.microsoft.com/office/drawing/2014/main" id="{143E737B-EB56-CF63-6F43-A179BED45105}"/>
                  </a:ext>
                </a:extLst>
              </p:cNvPr>
              <p:cNvCxnSpPr>
                <a:cxnSpLocks/>
              </p:cNvCxnSpPr>
              <p:nvPr/>
            </p:nvCxnSpPr>
            <p:spPr>
              <a:xfrm rot="5400000">
                <a:off x="3188501" y="1460786"/>
                <a:ext cx="185623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680174B-2996-F65D-6280-E08814FDFB9D}"/>
                  </a:ext>
                </a:extLst>
              </p:cNvPr>
              <p:cNvSpPr/>
              <p:nvPr/>
            </p:nvSpPr>
            <p:spPr>
              <a:xfrm>
                <a:off x="2682875" y="693745"/>
                <a:ext cx="1241430" cy="153407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90000" bIns="0" rtlCol="0" anchor="ctr"/>
              <a:lstStyle/>
              <a:p>
                <a:pPr algn="r"/>
                <a:endParaRPr lang="de-DE" sz="1600" b="1">
                  <a:solidFill>
                    <a:schemeClr val="accent1"/>
                  </a:solidFill>
                </a:endParaRPr>
              </a:p>
              <a:p>
                <a:pPr algn="r"/>
                <a:endParaRPr lang="de-DE" sz="1600" b="1">
                  <a:solidFill>
                    <a:schemeClr val="accent1"/>
                  </a:solidFill>
                </a:endParaRPr>
              </a:p>
              <a:p>
                <a:pPr algn="r"/>
                <a:r>
                  <a:rPr lang="de-DE" sz="1600" b="1">
                    <a:solidFill>
                      <a:schemeClr val="tx2"/>
                    </a:solidFill>
                  </a:rPr>
                  <a:t>Pre-Text Task</a:t>
                </a:r>
                <a:endParaRPr lang="en-US" sz="1600" b="1">
                  <a:solidFill>
                    <a:schemeClr val="tx2"/>
                  </a:solidFill>
                </a:endParaRPr>
              </a:p>
            </p:txBody>
          </p:sp>
          <p:pic>
            <p:nvPicPr>
              <p:cNvPr id="12" name="Picture 11" descr="A green graduation cap on a stack of books&#10;&#10;Description automatically generated">
                <a:extLst>
                  <a:ext uri="{FF2B5EF4-FFF2-40B4-BE49-F238E27FC236}">
                    <a16:creationId xmlns:a16="http://schemas.microsoft.com/office/drawing/2014/main" id="{D0E57329-A224-ED05-ED54-C930586799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9127" y="888103"/>
                <a:ext cx="435178" cy="435178"/>
              </a:xfrm>
              <a:prstGeom prst="rect">
                <a:avLst/>
              </a:prstGeom>
            </p:spPr>
          </p:pic>
        </p:grpSp>
        <p:grpSp>
          <p:nvGrpSpPr>
            <p:cNvPr id="11" name="Group 10">
              <a:extLst>
                <a:ext uri="{FF2B5EF4-FFF2-40B4-BE49-F238E27FC236}">
                  <a16:creationId xmlns:a16="http://schemas.microsoft.com/office/drawing/2014/main" id="{889588D5-9F2E-F3AB-0A41-1DB0C0A28630}"/>
                </a:ext>
              </a:extLst>
            </p:cNvPr>
            <p:cNvGrpSpPr/>
            <p:nvPr/>
          </p:nvGrpSpPr>
          <p:grpSpPr>
            <a:xfrm>
              <a:off x="2682875" y="2517878"/>
              <a:ext cx="6102350" cy="1985210"/>
              <a:chOff x="2682875" y="2517878"/>
              <a:chExt cx="6102350" cy="1985210"/>
            </a:xfrm>
          </p:grpSpPr>
          <p:cxnSp>
            <p:nvCxnSpPr>
              <p:cNvPr id="162" name="Straight Connector 161">
                <a:extLst>
                  <a:ext uri="{FF2B5EF4-FFF2-40B4-BE49-F238E27FC236}">
                    <a16:creationId xmlns:a16="http://schemas.microsoft.com/office/drawing/2014/main" id="{2F11FF7E-27FE-5D9A-3A76-A42BAACD781E}"/>
                  </a:ext>
                </a:extLst>
              </p:cNvPr>
              <p:cNvCxnSpPr>
                <a:cxnSpLocks/>
              </p:cNvCxnSpPr>
              <p:nvPr/>
            </p:nvCxnSpPr>
            <p:spPr>
              <a:xfrm>
                <a:off x="2738475" y="2517878"/>
                <a:ext cx="6046750" cy="0"/>
              </a:xfrm>
              <a:prstGeom prst="line">
                <a:avLst/>
              </a:prstGeom>
              <a:ln w="6350" cap="flat" cmpd="sng" algn="ctr">
                <a:solidFill>
                  <a:srgbClr val="D9D9D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26E423F-2076-AB35-5B5E-217484E574F4}"/>
                  </a:ext>
                </a:extLst>
              </p:cNvPr>
              <p:cNvGrpSpPr/>
              <p:nvPr/>
            </p:nvGrpSpPr>
            <p:grpSpPr>
              <a:xfrm>
                <a:off x="2682875" y="2646852"/>
                <a:ext cx="1433744" cy="1856236"/>
                <a:chOff x="2682875" y="2646852"/>
                <a:chExt cx="1433744" cy="1856236"/>
              </a:xfrm>
            </p:grpSpPr>
            <p:sp>
              <p:nvSpPr>
                <p:cNvPr id="24" name="Rectangle 23">
                  <a:extLst>
                    <a:ext uri="{FF2B5EF4-FFF2-40B4-BE49-F238E27FC236}">
                      <a16:creationId xmlns:a16="http://schemas.microsoft.com/office/drawing/2014/main" id="{56539EFA-256D-1D56-AFB1-E339618C749D}"/>
                    </a:ext>
                  </a:extLst>
                </p:cNvPr>
                <p:cNvSpPr/>
                <p:nvPr/>
              </p:nvSpPr>
              <p:spPr>
                <a:xfrm>
                  <a:off x="2682875" y="2807930"/>
                  <a:ext cx="1241430" cy="153407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90000" bIns="0" rtlCol="0" anchor="ctr"/>
                <a:lstStyle/>
                <a:p>
                  <a:pPr algn="r"/>
                  <a:endParaRPr lang="de-DE" sz="1600" b="1">
                    <a:solidFill>
                      <a:srgbClr val="A98D55"/>
                    </a:solidFill>
                  </a:endParaRPr>
                </a:p>
                <a:p>
                  <a:pPr algn="r"/>
                  <a:endParaRPr lang="de-DE" sz="1600" b="1">
                    <a:solidFill>
                      <a:srgbClr val="A98D55"/>
                    </a:solidFill>
                  </a:endParaRPr>
                </a:p>
                <a:p>
                  <a:pPr algn="r"/>
                  <a:endParaRPr lang="de-DE" sz="1600" b="1">
                    <a:solidFill>
                      <a:srgbClr val="A98D55"/>
                    </a:solidFill>
                  </a:endParaRPr>
                </a:p>
                <a:p>
                  <a:pPr algn="r"/>
                  <a:r>
                    <a:rPr lang="de-DE" sz="1600" b="1">
                      <a:solidFill>
                        <a:srgbClr val="A98D55"/>
                      </a:solidFill>
                    </a:rPr>
                    <a:t>Down-stream Task</a:t>
                  </a:r>
                  <a:endParaRPr lang="en-US" sz="1600" b="1">
                    <a:solidFill>
                      <a:srgbClr val="A98D55"/>
                    </a:solidFill>
                  </a:endParaRPr>
                </a:p>
              </p:txBody>
            </p:sp>
            <p:cxnSp>
              <p:nvCxnSpPr>
                <p:cNvPr id="42" name="Straight Connector 41">
                  <a:extLst>
                    <a:ext uri="{FF2B5EF4-FFF2-40B4-BE49-F238E27FC236}">
                      <a16:creationId xmlns:a16="http://schemas.microsoft.com/office/drawing/2014/main" id="{06F33167-070B-7C0D-E727-6D48F529F82E}"/>
                    </a:ext>
                  </a:extLst>
                </p:cNvPr>
                <p:cNvCxnSpPr>
                  <a:cxnSpLocks/>
                </p:cNvCxnSpPr>
                <p:nvPr/>
              </p:nvCxnSpPr>
              <p:spPr>
                <a:xfrm rot="5400000">
                  <a:off x="3188501" y="3574970"/>
                  <a:ext cx="1856236" cy="0"/>
                </a:xfrm>
                <a:prstGeom prst="line">
                  <a:avLst/>
                </a:prstGeom>
                <a:ln>
                  <a:solidFill>
                    <a:srgbClr val="A98D55"/>
                  </a:solidFill>
                </a:ln>
              </p:spPr>
              <p:style>
                <a:lnRef idx="1">
                  <a:schemeClr val="accent1"/>
                </a:lnRef>
                <a:fillRef idx="0">
                  <a:schemeClr val="accent1"/>
                </a:fillRef>
                <a:effectRef idx="0">
                  <a:schemeClr val="accent1"/>
                </a:effectRef>
                <a:fontRef idx="minor">
                  <a:schemeClr val="tx1"/>
                </a:fontRef>
              </p:style>
            </p:cxnSp>
            <p:pic>
              <p:nvPicPr>
                <p:cNvPr id="18" name="Picture 17" descr="A gold and black logo&#10;&#10;Description automatically generated">
                  <a:extLst>
                    <a:ext uri="{FF2B5EF4-FFF2-40B4-BE49-F238E27FC236}">
                      <a16:creationId xmlns:a16="http://schemas.microsoft.com/office/drawing/2014/main" id="{EA5B8E47-A29D-BDE7-592C-90A84F9A61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127" y="3040431"/>
                  <a:ext cx="435178" cy="435178"/>
                </a:xfrm>
                <a:prstGeom prst="rect">
                  <a:avLst/>
                </a:prstGeom>
              </p:spPr>
            </p:pic>
          </p:grpSp>
        </p:grpSp>
      </p:grpSp>
      <p:grpSp>
        <p:nvGrpSpPr>
          <p:cNvPr id="25" name="Group 24">
            <a:extLst>
              <a:ext uri="{FF2B5EF4-FFF2-40B4-BE49-F238E27FC236}">
                <a16:creationId xmlns:a16="http://schemas.microsoft.com/office/drawing/2014/main" id="{27C281FD-A50B-546E-BF67-A0CABA273EFC}"/>
              </a:ext>
            </a:extLst>
          </p:cNvPr>
          <p:cNvGrpSpPr/>
          <p:nvPr/>
        </p:nvGrpSpPr>
        <p:grpSpPr>
          <a:xfrm>
            <a:off x="5943599" y="516697"/>
            <a:ext cx="2841626" cy="1021121"/>
            <a:chOff x="5943599" y="516697"/>
            <a:chExt cx="2841626" cy="1021121"/>
          </a:xfrm>
        </p:grpSpPr>
        <p:cxnSp>
          <p:nvCxnSpPr>
            <p:cNvPr id="60" name="Straight Connector 59">
              <a:extLst>
                <a:ext uri="{FF2B5EF4-FFF2-40B4-BE49-F238E27FC236}">
                  <a16:creationId xmlns:a16="http://schemas.microsoft.com/office/drawing/2014/main" id="{70E200F1-8281-0114-5C8C-C71C11477EF4}"/>
                </a:ext>
              </a:extLst>
            </p:cNvPr>
            <p:cNvCxnSpPr>
              <a:cxnSpLocks/>
            </p:cNvCxnSpPr>
            <p:nvPr/>
          </p:nvCxnSpPr>
          <p:spPr>
            <a:xfrm>
              <a:off x="6426200" y="631166"/>
              <a:ext cx="0" cy="7921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E1AD75-2C27-910D-9536-3990CB5BC180}"/>
                </a:ext>
              </a:extLst>
            </p:cNvPr>
            <p:cNvCxnSpPr>
              <a:cxnSpLocks/>
            </p:cNvCxnSpPr>
            <p:nvPr/>
          </p:nvCxnSpPr>
          <p:spPr>
            <a:xfrm>
              <a:off x="6426198" y="631166"/>
              <a:ext cx="30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ECD4BAE-464E-76F4-708A-63C9FE67B8A9}"/>
                </a:ext>
              </a:extLst>
            </p:cNvPr>
            <p:cNvCxnSpPr>
              <a:cxnSpLocks/>
            </p:cNvCxnSpPr>
            <p:nvPr/>
          </p:nvCxnSpPr>
          <p:spPr>
            <a:xfrm>
              <a:off x="6426198" y="1162027"/>
              <a:ext cx="30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7098A01-BFA3-B5D1-6555-3FD3BC446170}"/>
                </a:ext>
              </a:extLst>
            </p:cNvPr>
            <p:cNvCxnSpPr>
              <a:cxnSpLocks/>
            </p:cNvCxnSpPr>
            <p:nvPr/>
          </p:nvCxnSpPr>
          <p:spPr>
            <a:xfrm>
              <a:off x="6426198" y="896595"/>
              <a:ext cx="30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045400AA-80A3-09A2-CA32-3F80A1F92FB1}"/>
                </a:ext>
              </a:extLst>
            </p:cNvPr>
            <p:cNvSpPr/>
            <p:nvPr/>
          </p:nvSpPr>
          <p:spPr>
            <a:xfrm>
              <a:off x="6888976" y="516697"/>
              <a:ext cx="1896249" cy="22893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BERT (base, pre-trained)</a:t>
              </a:r>
            </a:p>
          </p:txBody>
        </p:sp>
        <p:sp>
          <p:nvSpPr>
            <p:cNvPr id="126" name="Rectangle 125">
              <a:extLst>
                <a:ext uri="{FF2B5EF4-FFF2-40B4-BE49-F238E27FC236}">
                  <a16:creationId xmlns:a16="http://schemas.microsoft.com/office/drawing/2014/main" id="{4B96D112-4708-01E6-BACE-0AB04C8F5876}"/>
                </a:ext>
              </a:extLst>
            </p:cNvPr>
            <p:cNvSpPr/>
            <p:nvPr/>
          </p:nvSpPr>
          <p:spPr>
            <a:xfrm>
              <a:off x="6888976" y="782126"/>
              <a:ext cx="1896249" cy="22893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BERT (base, empty)</a:t>
              </a:r>
            </a:p>
          </p:txBody>
        </p:sp>
        <p:sp>
          <p:nvSpPr>
            <p:cNvPr id="154" name="Rectangle 153">
              <a:extLst>
                <a:ext uri="{FF2B5EF4-FFF2-40B4-BE49-F238E27FC236}">
                  <a16:creationId xmlns:a16="http://schemas.microsoft.com/office/drawing/2014/main" id="{758666A6-5D8A-7FE6-0871-B12DD102A7A4}"/>
                </a:ext>
              </a:extLst>
            </p:cNvPr>
            <p:cNvSpPr/>
            <p:nvPr/>
          </p:nvSpPr>
          <p:spPr>
            <a:xfrm>
              <a:off x="6888976" y="1308880"/>
              <a:ext cx="1896249" cy="22893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a:t>
              </a:r>
            </a:p>
          </p:txBody>
        </p:sp>
        <p:cxnSp>
          <p:nvCxnSpPr>
            <p:cNvPr id="59" name="Straight Connector 58">
              <a:extLst>
                <a:ext uri="{FF2B5EF4-FFF2-40B4-BE49-F238E27FC236}">
                  <a16:creationId xmlns:a16="http://schemas.microsoft.com/office/drawing/2014/main" id="{E2669265-5CDE-E35E-3688-498C87A75EA0}"/>
                </a:ext>
              </a:extLst>
            </p:cNvPr>
            <p:cNvCxnSpPr>
              <a:cxnSpLocks/>
            </p:cNvCxnSpPr>
            <p:nvPr/>
          </p:nvCxnSpPr>
          <p:spPr>
            <a:xfrm>
              <a:off x="5943599" y="1027257"/>
              <a:ext cx="4825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CA8968C-577E-FCDF-2C22-38F6002F537D}"/>
                </a:ext>
              </a:extLst>
            </p:cNvPr>
            <p:cNvSpPr/>
            <p:nvPr/>
          </p:nvSpPr>
          <p:spPr>
            <a:xfrm>
              <a:off x="6888976" y="1047558"/>
              <a:ext cx="1896249" cy="22893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a:solidFill>
                    <a:schemeClr val="tx1"/>
                  </a:solidFill>
                </a:rPr>
                <a:t>TinyBERT (empty)</a:t>
              </a:r>
            </a:p>
          </p:txBody>
        </p:sp>
        <p:cxnSp>
          <p:nvCxnSpPr>
            <p:cNvPr id="46" name="Straight Connector 45">
              <a:extLst>
                <a:ext uri="{FF2B5EF4-FFF2-40B4-BE49-F238E27FC236}">
                  <a16:creationId xmlns:a16="http://schemas.microsoft.com/office/drawing/2014/main" id="{6C6F39EB-CB67-3235-5080-B62619D54749}"/>
                </a:ext>
              </a:extLst>
            </p:cNvPr>
            <p:cNvCxnSpPr>
              <a:cxnSpLocks/>
            </p:cNvCxnSpPr>
            <p:nvPr/>
          </p:nvCxnSpPr>
          <p:spPr>
            <a:xfrm>
              <a:off x="6426198" y="1423349"/>
              <a:ext cx="3048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3" name="Rectangle 9" descr="{&quot;templafy&quot;:{&quot;id&quot;:&quot;ecae834d-0ceb-4a6f-9f4a-41591a350c5c&quot;}}">
            <a:extLst>
              <a:ext uri="{FF2B5EF4-FFF2-40B4-BE49-F238E27FC236}">
                <a16:creationId xmlns:a16="http://schemas.microsoft.com/office/drawing/2014/main" id="{A4C2428A-DF46-C0FD-0558-8D11A9698E3A}"/>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Effect>
                      <a14:colorTemperature colorTemp="7673"/>
                    </a14:imgEffect>
                  </a14:imgLayer>
                </a14:imgProps>
              </a:ext>
            </a:extLst>
          </a:blip>
          <a:stretch>
            <a:fillRect/>
          </a:stretch>
        </p:blipFill>
        <p:spPr>
          <a:xfrm>
            <a:off x="358775" y="4668427"/>
            <a:ext cx="1026000" cy="212400"/>
          </a:xfrm>
          <a:prstGeom prst="rect">
            <a:avLst/>
          </a:prstGeom>
        </p:spPr>
      </p:pic>
      <p:sp>
        <p:nvSpPr>
          <p:cNvPr id="19" name="Right Triangle 18">
            <a:extLst>
              <a:ext uri="{FF2B5EF4-FFF2-40B4-BE49-F238E27FC236}">
                <a16:creationId xmlns:a16="http://schemas.microsoft.com/office/drawing/2014/main" id="{51CD1531-89F4-0BB6-2673-63F8E5EAA905}"/>
              </a:ext>
            </a:extLst>
          </p:cNvPr>
          <p:cNvSpPr/>
          <p:nvPr/>
        </p:nvSpPr>
        <p:spPr>
          <a:xfrm rot="10800000">
            <a:off x="8310563" y="-2"/>
            <a:ext cx="831410" cy="831410"/>
          </a:xfrm>
          <a:prstGeom prst="rtTriangl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B4D2D6-2E74-2862-9F3B-A94D53CE0575}"/>
              </a:ext>
            </a:extLst>
          </p:cNvPr>
          <p:cNvSpPr/>
          <p:nvPr/>
        </p:nvSpPr>
        <p:spPr>
          <a:xfrm>
            <a:off x="7202684" y="97894"/>
            <a:ext cx="1249680" cy="18556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a:solidFill>
                  <a:schemeClr val="tx1"/>
                </a:solidFill>
              </a:rPr>
              <a:t>Configuration Space</a:t>
            </a:r>
          </a:p>
        </p:txBody>
      </p:sp>
      <p:pic>
        <p:nvPicPr>
          <p:cNvPr id="21" name="Graphic 20" descr="Decision chart with solid fill">
            <a:extLst>
              <a:ext uri="{FF2B5EF4-FFF2-40B4-BE49-F238E27FC236}">
                <a16:creationId xmlns:a16="http://schemas.microsoft.com/office/drawing/2014/main" id="{0A29A7A3-3CE4-A5BE-5601-6BE505E0A4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9634" y="66456"/>
            <a:ext cx="319864" cy="319864"/>
          </a:xfrm>
          <a:prstGeom prst="rect">
            <a:avLst/>
          </a:prstGeom>
        </p:spPr>
      </p:pic>
    </p:spTree>
    <p:extLst>
      <p:ext uri="{BB962C8B-B14F-4D97-AF65-F5344CB8AC3E}">
        <p14:creationId xmlns:p14="http://schemas.microsoft.com/office/powerpoint/2010/main" val="254372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EE4P_LANGUAGE_ID" val="1033"/>
  <p:tag name="EE4P_STYLE_ID" val="6cd991bf-f022-4378-96e7-2c338aeb3f5a"/>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UNISG PPT">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_stgallen_master_01.potx" id="{30835CC8-2B5A-4E70-B341-DDAB901ED00B}" vid="{29D780FA-9373-4C8E-8A10-29358CDEA5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1870F55-7693-4BED-BB93-08298D6C04B0}">
  <we:reference id="94886107-76f9-4f92-aa81-ee726374f3e7"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elementConfiguration":{"binding":"{{FormatDateTime(Form.Date,Translate(\"DateFormat\"),DocumentLanguage)}}","disableUpdates":false,"type":"text"},"type":"shape"},{"elementConfiguration":{"binding":"{{Form.Footer}}","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UserProfile.Department.DepartmentName}}","visibility":"{{IfElse(Form.FooterLogo, VisibilityType.Hidden,VisibilityType.Visible)}}","disableUpdates":false,"type":"text"},"type":"shape"}],"slideId":"637750113834107890","enableDocumentContentUpdater":true,"version":"2.0"}]]></TemplafySlideTemplateConfiguration>
</file>

<file path=customXml/item10.xml><?xml version="1.0" encoding="utf-8"?>
<TemplafySlideTemplateConfiguration><![CDATA[{"slideVersion":1,"isValidatorEnabled":false,"isLocked":false,"elementsMetadata":[{"elementConfiguration":{"binding":"{{FormatDateTime(Form.Date,Translate(\"DateFormat\"),DocumentLanguage)}}","disableUpdates":false,"type":"text"},"type":"shape"},{"elementConfiguration":{"binding":"{{Form.Footer}}","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UserProfile.Department.DepartmentName}}","visibility":"{{IfElse(Form.FooterLogo, VisibilityType.Hidden,VisibilityType.Visible)}}","disableUpdates":false,"type":"text"},"type":"shape"}],"slideId":"637750113834107890","enableDocumentContentUpdater":true,"version":"2.0"}]]></TemplafySlideTemplateConfiguration>
</file>

<file path=customXml/item11.xml><?xml version="1.0" encoding="utf-8"?>
<TemplafySlideFormConfiguration><![CDATA[{"formFields":[],"formDataEntries":[]}]]></TemplafySlideFormConfiguration>
</file>

<file path=customXml/item12.xml><?xml version="1.0" encoding="utf-8"?>
<TemplafyTemplateConfiguration><![CDATA[{"elementsMetadata":[{"type":"shape","id":"e1f21fb9-6b8d-4946-87a3-c16c5601cc6f","elementConfiguration":{"binding":"{{FormatDateTime(Form.Date,Translate(\"DateFormat\"),DocumentLanguage)}}","type":"text","disableUpdates":false}},{"type":"shape","id":"05a442bc-4978-41b2-ba15-1195cdd6e35b","elementConfiguration":{"width":"{{UserProfile.Department.REFDepartmentLogo.WidthPNGPPTFooter}}","height":"{{UserProfile.Department.REFDepartmentLogo.HeightPNGPPTFooter}}","image":"{{UserProfile.Department.REFDepartmentLogo.ImagePNG}}","visibility":"{{IfElse(Form.FooterLogo, VisibilityType.Visible,VisibilityType.Hidden)}}","type":"image","disableUpdates":false}},{"type":"shape","id":"b8622abd-c8f6-4807-938c-5553c00bc77e","elementConfiguration":{"binding":"{{Form.Footer}}","type":"text","disableUpdates":false}},{"type":"shape","id":"e3dcd267-c084-401f-8324-a0cfb82b268b","elementConfiguration":{"binding":"{{UserProfile.Department.DepartmentName}}","visibility":"{{IfElse(Form.FooterLogo, VisibilityType.Hidden,VisibilityType.Visible)}}","type":"text","disableUpdates":false}},{"type":"shape","id":"7c079fe7-f572-47d0-8c6a-871dc766f7c7","elementConfiguration":{"width":"{{UserProfile.Department.REFDepartmentLogo.WidthPNGPPT}}","height":"{{UserProfile.Department.REFDepartmentLogo.HeightPNGPPT}}","image":"{{UserProfile.Department.REFDepartmentLogo.ImagePNG}}","type":"image","disableUpdates":false}},{"type":"shape","id":"606dab32-fd9c-474d-90b8-8f5050b28017","elementConfiguration":{"binding":"{{UserProfile.Department.DepartmentName}} \n{{UserProfile.Department.DepartmentStreet}} {{UserProfile.Department.DepartmentStreetNumber}} \n{{UserProfile.Department.DepartmentPOBox}} {{UserProfile.Department.DepartmentCity}} \n{{UserProfile.Department.DepartmentCountry}} \n{{UserProfile.Department.DepartmentWebsite}}","type":"text","disableUpdates":false}},{"type":"shape","id":"36d681b0-d77f-4648-af05-a082a4cb7a78","elementConfiguration":{"width":"{{UserProfile.Department.REFDepartmentLogo.WidthPNGPPT}}","height":"{{UserProfile.Department.REFDepartmentLogo.HeightPNGPPT}}","image":"{{UserProfile.Department.REFDepartmentLogo.ImagePNG}}","type":"image","disableUpdates":false}},{"type":"shape","id":"6851022e-9cac-495e-9df5-d4af9de4a8e9","elementConfiguration":{"binding":"{{FormatDateTime(Form.Date,Translate(\"DateFormat\"),DocumentLanguage)}}","type":"text","disableUpdates":false}},{"type":"shape","id":"16843e0e-d1ef-45c0-a913-c55dd63261ea","elementConfiguration":{"width":"{{UserProfile.Department.REFDepartmentLogo.WidthPNGPPTFooter}}","height":"{{UserProfile.Department.REFDepartmentLogo.HeightPNGPPTFooter}}","image":"{{UserProfile.Department.REFDepartmentLogo.ImagePNG}}","visibility":"{{IfElse(Form.FooterLogo, VisibilityType.Visible,VisibilityType.Hidden)}}","type":"image","disableUpdates":false}},{"type":"shape","id":"ac5fe5f0-eda2-4ced-abff-9be1cd8bc098","elementConfiguration":{"binding":"{{Form.Footer}}","type":"text","disableUpdates":false}},{"type":"shape","id":"e4b5a3cf-0143-4780-8d1b-deb728874b85","elementConfiguration":{"binding":"{{UserProfile.Department.DepartmentName}}","visibility":"{{IfElse(Form.FooterLogo, VisibilityType.Hidden,VisibilityType.Visible)}}","type":"text","disableUpdates":false}},{"type":"shape","id":"2ddc1c5b-1a01-44a1-acc3-5bde36416dc6","elementConfiguration":{"width":"{{UserProfile.Department.REFDepartmentLogo.WidthPNGPPT}}","height":"{{UserProfile.Department.REFDepartmentLogo.HeightPNGPPT}}","image":"{{UserProfile.Department.REFDepartmentLogo.ImagePNG}}","type":"image","disableUpdates":false}},{"type":"shape","id":"f0305023-fbcf-4312-bb28-68b553fdbd80","elementConfiguration":{"binding":"{{FormatDateTime(Form.Date,Translate(\"DateFormat\"),DocumentLanguage)}}","type":"text","disableUpdates":false}},{"type":"shape","id":"afb8154a-8e4c-4596-a9c2-596eb6c9e49a","elementConfiguration":{"width":"{{UserProfile.Department.REFDepartmentLogo.WidthPNGPPT}}","height":"{{UserProfile.Department.REFDepartmentLogo.HeightPNGPPT}}","image":"{{UserProfile.Department.REFDepartmentLogo.ImagePNG}}","type":"image","disableUpdates":false}},{"type":"shape","id":"3adc7f76-64c0-4d81-aa9a-4c99cb211c38","elementConfiguration":{"binding":"{{FormatDateTime(Form.Date,Translate(\"DateFormat\"),DocumentLanguage)}}","type":"text","disableUpdates":false}},{"type":"shape","id":"5e85615d-a437-4911-9784-25898541e2e0","elementConfiguration":{"width":"{{UserProfile.Department.REFDepartmentLogo.WidthPNGPPTFooter}}","height":"{{UserProfile.Department.REFDepartmentLogo.HeightPNGPPTFooter}}","image":"{{UserProfile.Department.REFDepartmentLogo.ImagePNG}}","visibility":"{{IfElse(Form.FooterLogo, VisibilityType.Visible,VisibilityType.Hidden)}}","type":"image","disableUpdates":false}},{"type":"shape","id":"ddeb8bec-5d5b-445b-8c72-ef7c093e43d6","elementConfiguration":{"binding":"{{Form.Footer}}","type":"text","disableUpdates":false}},{"type":"shape","id":"a87e126d-2fbd-4ac4-84db-f26e0a693b57","elementConfiguration":{"binding":"{{UserProfile.Department.DepartmentName}}","visibility":"{{IfElse(Form.FooterLogo, VisibilityType.Hidden,VisibilityType.Visible)}}","type":"text","disableUpdates":false}},{"type":"shape","id":"4d2ab8d2-fa75-483b-bec9-f582367ea0c8","elementConfiguration":{"binding":"{{FormatDateTime(Form.Date,Translate(\"DateFormat\"),DocumentLanguage)}}","type":"text","disableUpdates":false}},{"type":"shape","id":"e7a10ab8-4c48-4460-895b-2c4f6f297fb1","elementConfiguration":{"width":"{{UserProfile.Department.REFDepartmentLogo.WidthPNGPPTFooter}}","height":"{{UserProfile.Department.REFDepartmentLogo.HeightPNGPPTFooter}}","image":"{{UserProfile.Department.REFDepartmentLogo.ImagePNG}}","visibility":"{{IfElse(Form.FooterLogo, VisibilityType.Visible,VisibilityType.Hidden)}}","type":"image","disableUpdates":false}},{"type":"shape","id":"7a3bfb66-2607-4805-a814-1232000bf892","elementConfiguration":{"binding":"{{Form.Footer}}","type":"text","disableUpdates":false}},{"type":"shape","id":"07960df4-585e-4411-86e2-33d34da98989","elementConfiguration":{"binding":"{{UserProfile.Department.DepartmentName}}","visibility":"{{IfElse(Form.FooterLogo, VisibilityType.Hidden,VisibilityType.Visible)}}","type":"text","disableUpdates":false}},{"type":"shape","id":"02a71180-1ff3-4681-a9b6-1b337435062f","elementConfiguration":{"binding":"{{FormatDateTime(Form.Date,Translate(\"DateFormat\"),DocumentLanguage)}}","type":"text","disableUpdates":false}},{"type":"shape","id":"0fedda08-d94a-4e33-8409-dde35e7239df","elementConfiguration":{"binding":"{{FormatDateTime(Form.Date,Translate(\"DateFormat\"),DocumentLanguage)}}","type":"text","disableUpdates":false}},{"type":"shape","id":"0a713e7b-625f-417f-a50d-e0c1ab4bdfdb","elementConfiguration":{"binding":"{{Form.Footer}}","type":"text","disableUpdates":false}},{"type":"shape","id":"3dc968b5-4ab4-4db6-ba4c-280e2ff2b583","elementConfiguration":{"width":"{{UserProfile.Department.REFDepartmentLogo.WidthPNGPPTFooter}}","height":"{{UserProfile.Department.REFDepartmentLogo.HeightPNGPPTFooter}}","image":"{{UserProfile.Department.REFDepartmentLogo.ImagePNG}}","visibility":"{{IfElse(Form.FooterLogo, VisibilityType.Visible,VisibilityType.Hidden)}}","type":"image","disableUpdates":false}},{"type":"shape","id":"a4249345-ae31-4482-a72d-78b613b46e32","elementConfiguration":{"binding":"{{UserProfile.Department.DepartmentName}}","visibility":"{{IfElse(Form.FooterLogo, VisibilityType.Hidden,VisibilityType.Visible)}}","type":"text","disableUpdates":false}},{"type":"shape","id":"a4f56c3e-0a78-4264-8d78-e553f7fb1770","elementConfiguration":{"binding":"{{FormatDateTime(Form.Date,Translate(\"DateFormat\"),DocumentLanguage)}}","type":"text","disableUpdates":false}},{"type":"shape","id":"7f52a4f0-717d-4072-94c0-1c78d8b77474","elementConfiguration":{"width":"{{UserProfile.Department.REFDepartmentLogo.WidthPNGPPTFooter}}","height":"{{UserProfile.Department.REFDepartmentLogo.HeightPNGPPTFooter}}","image":"{{UserProfile.Department.REFDepartmentLogo.ImagePNG}}","visibility":"{{IfElse(Form.FooterLogo, VisibilityType.Visible,VisibilityType.Hidden)}}","type":"image","disableUpdates":false}},{"type":"shape","id":"4ba55bbe-4048-4992-a1aa-83d4e3493a90","elementConfiguration":{"binding":"{{Form.Footer}}","type":"text","disableUpdates":false}},{"type":"shape","id":"fbe7fe1e-9f26-43d8-8fd4-5d9245fc226a","elementConfiguration":{"binding":"{{UserProfile.Department.DepartmentName}}","visibility":"{{IfElse(Form.FooterLogo, VisibilityType.Hidden,VisibilityType.Visible)}}","type":"text","disableUpdates":false}}],"transformationConfigurations":[{"language":"{{UserProfile.DocumentLanguage.Language}}","disableUpdates":false,"type":"proofingLanguage"},{"propertyName":"creator","propertyValue":"{{UserProfile.FirstName}} {{UserProfile.LastName}}","disableUpdates":false,"type":"documentProperty"},{"propertyName":"title","propertyValue":"Presentation - University of St.Gallen","disableUpdates":false,"type":"documentProperty"}],"templateName":"UNISG Präsentation","templateDescription":"","enableDocumentContentUpdater":true,"version":"2.0"}]]></TemplafyTemplateConfiguration>
</file>

<file path=customXml/item13.xml><?xml version="1.0" encoding="utf-8"?>
<TemplafySlideFormConfiguration><![CDATA[{"formFields":[],"formDataEntries":[]}]]></TemplafySlideFormConfiguration>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TemplafyFormConfiguration><![CDATA[{"formFields":[{"required":true,"shareValue":false,"type":"datePicker","name":"Date","label":"Datum"},{"required":false,"placeholder":"","lines":1,"shareValue":false,"type":"textBox","name":"Footer","label":"Fusszeile"},{"defaultValue":{"fixedValue":true},"shareValue":false,"type":"checkBox","name":"FooterLogo","label":"mit Logo in der Fusszeile"}],"formDataEntries":[{"name":"Date","value":"43p7WNUDckuIwV2VYCmSnQ=="},{"name":"FooterLogo","value":"iTzqZGj1P6MRGUQq8ahlhA=="}]}]]></TemplafyFormConfiguration>
</file>

<file path=customXml/item16.xml><?xml version="1.0" encoding="utf-8"?>
<TemplafySlideFormConfiguration><![CDATA[{"formFields":[],"formDataEntries":[]}]]></TemplafySlideFormConfiguration>
</file>

<file path=customXml/item17.xml><?xml version="1.0" encoding="utf-8"?>
<ct:contentTypeSchema xmlns:ct="http://schemas.microsoft.com/office/2006/metadata/contentType" xmlns:ma="http://schemas.microsoft.com/office/2006/metadata/properties/metaAttributes" ct:_="" ma:_="" ma:contentTypeName="Dokument" ma:contentTypeID="0x0101001F9977FADAF9D742A85A2589EB42C15B" ma:contentTypeVersion="3" ma:contentTypeDescription="Ein neues Dokument erstellen." ma:contentTypeScope="" ma:versionID="d9bd1a376d5f962a150c470e2f4cff89">
  <xsd:schema xmlns:xsd="http://www.w3.org/2001/XMLSchema" xmlns:xs="http://www.w3.org/2001/XMLSchema" xmlns:p="http://schemas.microsoft.com/office/2006/metadata/properties" xmlns:ns2="4540c30b-2c40-4c0a-a6ca-1c1142650d85" targetNamespace="http://schemas.microsoft.com/office/2006/metadata/properties" ma:root="true" ma:fieldsID="4dc2795e7dbe998c2bcc6d803b2aefb3" ns2:_="">
    <xsd:import namespace="4540c30b-2c40-4c0a-a6ca-1c1142650d85"/>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0c30b-2c40-4c0a-a6ca-1c1142650d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TemplafySlideTemplateConfiguration><![CDATA[{"slideVersion":1,"isValidatorEnabled":false,"isLocked":false,"elementsMetadata":[{"elementConfiguration":{"binding":"{{FormatDateTime(Form.Date,Translate(\"DateFormat\"),DocumentLanguage)}}","disableUpdates":false,"type":"text"},"type":"shape"},{"elementConfiguration":{"binding":"{{Form.Footer}}","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UserProfile.Department.DepartmentName}}","visibility":"{{IfElse(Form.FooterLogo, VisibilityType.Hidden,VisibilityType.Visible)}}","disableUpdates":false,"type":"text"},"type":"shape"}],"slideId":"637750113834107890","enableDocumentContentUpdater":true,"version":"2.0"}]]></TemplafySlideTemplateConfiguration>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elementConfiguration":{"binding":"{{FormatDateTime(Form.Date,Translate(\"DateFormat\"),DocumentLanguage)}}","disableUpdates":false,"type":"text"},"type":"shape"},{"elementConfiguration":{"binding":"{{Form.Footer}}","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UserProfile.Department.DepartmentName}}","visibility":"{{IfElse(Form.FooterLogo, VisibilityType.Hidden,VisibilityType.Visible)}}","disableUpdates":false,"type":"text"},"type":"shape"}],"slideId":"637750113834107890","enableDocumentContentUpdater":true,"version":"2.0"}]]></TemplafySlideTemplateConfiguration>
</file>

<file path=customXml/item5.xml><?xml version="1.0" encoding="utf-8"?>
<TemplafySlideTemplateConfiguration><![CDATA[{"slideVersion":1,"isValidatorEnabled":false,"isLocked":false,"elementsMetadata":[{"elementConfiguration":{"binding":"{{FormatDateTime(Form.Date,Translate(\"DateFormat\"),DocumentLanguage)}}","disableUpdates":false,"type":"text"},"type":"shape"},{"elementConfiguration":{"binding":"{{Form.Footer}}","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UserProfile.Department.DepartmentName}}","visibility":"{{IfElse(Form.FooterLogo, VisibilityType.Hidden,VisibilityType.Visible)}}","disableUpdates":false,"type":"text"},"type":"shape"}],"slideId":"637750113834107890","enableDocumentContentUpdater":true,"version":"2.0"}]]></TemplafySlideTemplate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elementConfiguration":{"binding":"{{FormatDateTime(Form.Date,Translate(\"DateFormat\"),DocumentLanguage)}}","disableUpdates":false,"type":"text"},"type":"shape"},{"elementConfiguration":{"binding":"{{Form.Footer}}","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UserProfile.Department.DepartmentName}}","visibility":"{{IfElse(Form.FooterLogo, VisibilityType.Hidden,VisibilityType.Visible)}}","disableUpdates":false,"type":"text"},"type":"shape"}],"slideId":"637750113834107890","enableDocumentContentUpdater":true,"version":"2.0"}]]></TemplafySlideTemplateConfiguration>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0EB999-7501-684D-81F3-FA997AFB82C1}">
  <ds:schemaRefs/>
</ds:datastoreItem>
</file>

<file path=customXml/itemProps10.xml><?xml version="1.0" encoding="utf-8"?>
<ds:datastoreItem xmlns:ds="http://schemas.openxmlformats.org/officeDocument/2006/customXml" ds:itemID="{DC1A3175-C0B7-400E-9584-870E19427F40}">
  <ds:schemaRefs/>
</ds:datastoreItem>
</file>

<file path=customXml/itemProps11.xml><?xml version="1.0" encoding="utf-8"?>
<ds:datastoreItem xmlns:ds="http://schemas.openxmlformats.org/officeDocument/2006/customXml" ds:itemID="{776AB650-69B2-4268-BAA7-D86262CBFBE2}">
  <ds:schemaRefs/>
</ds:datastoreItem>
</file>

<file path=customXml/itemProps12.xml><?xml version="1.0" encoding="utf-8"?>
<ds:datastoreItem xmlns:ds="http://schemas.openxmlformats.org/officeDocument/2006/customXml" ds:itemID="{DD23DDCC-ABAF-42D1-9CB2-07E72D883C32}">
  <ds:schemaRefs/>
</ds:datastoreItem>
</file>

<file path=customXml/itemProps13.xml><?xml version="1.0" encoding="utf-8"?>
<ds:datastoreItem xmlns:ds="http://schemas.openxmlformats.org/officeDocument/2006/customXml" ds:itemID="{5C6E707C-2E03-4FC7-A6D6-6C4168CB9B6E}">
  <ds:schemaRefs/>
</ds:datastoreItem>
</file>

<file path=customXml/itemProps14.xml><?xml version="1.0" encoding="utf-8"?>
<ds:datastoreItem xmlns:ds="http://schemas.openxmlformats.org/officeDocument/2006/customXml" ds:itemID="{ED2A37DE-9640-4BAD-87EB-02349D3561C8}">
  <ds:schemaRefs>
    <ds:schemaRef ds:uri="http://schemas.microsoft.com/sharepoint/v3/contenttype/forms"/>
  </ds:schemaRefs>
</ds:datastoreItem>
</file>

<file path=customXml/itemProps15.xml><?xml version="1.0" encoding="utf-8"?>
<ds:datastoreItem xmlns:ds="http://schemas.openxmlformats.org/officeDocument/2006/customXml" ds:itemID="{9BA6235D-7E1A-4B9C-ADE5-24E162A87D03}">
  <ds:schemaRefs/>
</ds:datastoreItem>
</file>

<file path=customXml/itemProps16.xml><?xml version="1.0" encoding="utf-8"?>
<ds:datastoreItem xmlns:ds="http://schemas.openxmlformats.org/officeDocument/2006/customXml" ds:itemID="{A0BC339B-331C-4E79-B00A-F7C9194AAA52}">
  <ds:schemaRefs/>
</ds:datastoreItem>
</file>

<file path=customXml/itemProps17.xml><?xml version="1.0" encoding="utf-8"?>
<ds:datastoreItem xmlns:ds="http://schemas.openxmlformats.org/officeDocument/2006/customXml" ds:itemID="{DFB5FC0F-0304-4AA6-8F0A-22FB7A26B367}">
  <ds:schemaRefs>
    <ds:schemaRef ds:uri="4540c30b-2c40-4c0a-a6ca-1c1142650d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703AC84-18F8-4DF5-9E52-6393EF1A04D6}">
  <ds:schemaRefs/>
</ds:datastoreItem>
</file>

<file path=customXml/itemProps3.xml><?xml version="1.0" encoding="utf-8"?>
<ds:datastoreItem xmlns:ds="http://schemas.openxmlformats.org/officeDocument/2006/customXml" ds:itemID="{840DC432-91E9-49AC-9FB4-73A47A36BB18}">
  <ds:schemaRefs/>
</ds:datastoreItem>
</file>

<file path=customXml/itemProps4.xml><?xml version="1.0" encoding="utf-8"?>
<ds:datastoreItem xmlns:ds="http://schemas.openxmlformats.org/officeDocument/2006/customXml" ds:itemID="{192BDE86-96F6-4353-AB46-518F680B08EF}">
  <ds:schemaRefs/>
</ds:datastoreItem>
</file>

<file path=customXml/itemProps5.xml><?xml version="1.0" encoding="utf-8"?>
<ds:datastoreItem xmlns:ds="http://schemas.openxmlformats.org/officeDocument/2006/customXml" ds:itemID="{609039FC-EA4B-448C-A626-E687B20E530B}">
  <ds:schemaRefs/>
</ds:datastoreItem>
</file>

<file path=customXml/itemProps6.xml><?xml version="1.0" encoding="utf-8"?>
<ds:datastoreItem xmlns:ds="http://schemas.openxmlformats.org/officeDocument/2006/customXml" ds:itemID="{91C6F5C4-1A96-274D-90B7-31662DA90817}">
  <ds:schemaRefs/>
</ds:datastoreItem>
</file>

<file path=customXml/itemProps7.xml><?xml version="1.0" encoding="utf-8"?>
<ds:datastoreItem xmlns:ds="http://schemas.openxmlformats.org/officeDocument/2006/customXml" ds:itemID="{51B53598-FC6D-4B7F-93BF-BBAB5DB79416}">
  <ds:schemaRefs/>
</ds:datastoreItem>
</file>

<file path=customXml/itemProps8.xml><?xml version="1.0" encoding="utf-8"?>
<ds:datastoreItem xmlns:ds="http://schemas.openxmlformats.org/officeDocument/2006/customXml" ds:itemID="{2C9F6373-9831-4039-B3C6-D638F9B86296}">
  <ds:schemaRefs/>
</ds:datastoreItem>
</file>

<file path=customXml/itemProps9.xml><?xml version="1.0" encoding="utf-8"?>
<ds:datastoreItem xmlns:ds="http://schemas.openxmlformats.org/officeDocument/2006/customXml" ds:itemID="{6567BD5C-CC0C-4648-BED2-6CE28F06E5A9}">
  <ds:schemaRefs>
    <ds:schemaRef ds:uri="http://schemas.microsoft.com/office/2006/metadata/properties"/>
    <ds:schemaRef ds:uri="http://www.w3.org/XML/1998/namespace"/>
    <ds:schemaRef ds:uri="http://purl.org/dc/terms/"/>
    <ds:schemaRef ds:uri="4540c30b-2c40-4c0a-a6ca-1c1142650d85"/>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uni_stgallen_master_01</Template>
  <TotalTime>0</TotalTime>
  <Words>6123</Words>
  <Application>Microsoft Macintosh PowerPoint</Application>
  <PresentationFormat>On-screen Show (16:9)</PresentationFormat>
  <Paragraphs>948</Paragraphs>
  <Slides>38</Slides>
  <Notes>29</Notes>
  <HiddenSlides>14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Aptos</vt:lpstr>
      <vt:lpstr>Arial</vt:lpstr>
      <vt:lpstr>Calibri</vt:lpstr>
      <vt:lpstr>Courier New</vt:lpstr>
      <vt:lpstr>Gill Alt One MT Light</vt:lpstr>
      <vt:lpstr>Gill Sans Nova</vt:lpstr>
      <vt:lpstr>Gill Sans Nova Light</vt:lpstr>
      <vt:lpstr>Titillium Web</vt:lpstr>
      <vt:lpstr>Trebuchet MS</vt:lpstr>
      <vt:lpstr>UNISG PPT</vt:lpstr>
      <vt:lpstr>think-cell Slide</vt:lpstr>
      <vt:lpstr>PowerPoint Presentation</vt:lpstr>
      <vt:lpstr>PowerPoint Presentation</vt:lpstr>
      <vt:lpstr>PowerPoint Presentation</vt:lpstr>
      <vt:lpstr>Context &amp; Introduction</vt:lpstr>
      <vt:lpstr>Unveiling the engine behind BERT’s success</vt:lpstr>
      <vt:lpstr>We move from a supervised-only to a two-step training process</vt:lpstr>
      <vt:lpstr>PowerPoint Presentation</vt:lpstr>
      <vt:lpstr>PowerPoint Presentation</vt:lpstr>
      <vt:lpstr>We outline our configuration space over two training steps in four sub-components</vt:lpstr>
      <vt:lpstr>We evaluated multiple options to determine the best configuration going forward</vt:lpstr>
      <vt:lpstr>PowerPoint Presentation</vt:lpstr>
      <vt:lpstr>A model zoo’s generating factors is defined by  three components</vt:lpstr>
      <vt:lpstr>Architecture for the Pre-Text and Downstream Task</vt:lpstr>
      <vt:lpstr>Datasets for the Pre-Text and Downstream Task</vt:lpstr>
      <vt:lpstr>Hyperparameters for the Pre-Text and Downstream Task</vt:lpstr>
      <vt:lpstr>Hyperparameters for the Pre-Text and Downstream Task</vt:lpstr>
      <vt:lpstr>Given configuration setup &amp; generating factors, we can define  our model zoos and number of models</vt:lpstr>
      <vt:lpstr>PowerPoint Presentation</vt:lpstr>
      <vt:lpstr>Training  Protocol</vt:lpstr>
      <vt:lpstr>PowerPoint Presentation</vt:lpstr>
      <vt:lpstr>PowerPoint Presentation</vt:lpstr>
      <vt:lpstr>PowerPoint Presentation</vt:lpstr>
      <vt:lpstr>References</vt:lpstr>
      <vt:lpstr>References</vt:lpstr>
      <vt:lpstr>We outline the decision space across three separate modules</vt:lpstr>
      <vt:lpstr>Deep-Dive: Pre-Training module</vt:lpstr>
      <vt:lpstr>Deep-Dive: Fine-Tuning module</vt:lpstr>
      <vt:lpstr>Deep-Dive: Distillation module</vt:lpstr>
      <vt:lpstr>PowerPoint Presentation</vt:lpstr>
      <vt:lpstr>Based on our considerations, we delineate three  options from our decision space</vt:lpstr>
      <vt:lpstr>We evaluated multiple options to determine the best way forward</vt:lpstr>
      <vt:lpstr>… and derived a variety of options to be evaluated</vt:lpstr>
      <vt:lpstr>Summary (?)</vt:lpstr>
      <vt:lpstr>Deep-Dive: Evaluation of Options</vt:lpstr>
      <vt:lpstr>Blueprint Project – A Dataset of Diverse Populations of NN models</vt:lpstr>
      <vt:lpstr>Decoding BERT: Unveiling the Mechanism Behind Deep Bidirectional Language Understanding</vt:lpstr>
      <vt:lpstr>Decoding BERT: Unveiling the xxxx</vt:lpstr>
      <vt:lpstr>We evaluated multiple options to determine the best configuration going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University of St.Gallen</dc:title>
  <dc:creator>Kaan Aydin</dc:creator>
  <cp:lastModifiedBy>Aydin, Kaan</cp:lastModifiedBy>
  <cp:revision>2</cp:revision>
  <dcterms:created xsi:type="dcterms:W3CDTF">2023-10-03T09:59:43Z</dcterms:created>
  <dcterms:modified xsi:type="dcterms:W3CDTF">2023-10-25T10:09:33Z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0x0101001F9977FADAF9D742A85A2589EB42C15B</vt:lpwstr>
  </property>
  <property fmtid="{D5CDD505-2E9C-101B-9397-08002B2CF9AE}" pid="3" name="TemplafyTimeStamp">
    <vt:lpwstr>2023-01-19T09:32:28</vt:lpwstr>
  </property>
  <property fmtid="{D5CDD505-2E9C-101B-9397-08002B2CF9AE}" pid="4" name="MediaServiceImageTags">
    <vt:lpwstr/>
  </property>
  <property fmtid="{D5CDD505-2E9C-101B-9397-08002B2CF9AE}" pid="5" name="TemplafyTenantId">
    <vt:lpwstr>unisg</vt:lpwstr>
  </property>
  <property fmtid="{D5CDD505-2E9C-101B-9397-08002B2CF9AE}" pid="6" name="TemplafyTemplateId">
    <vt:lpwstr>637700762909751978</vt:lpwstr>
  </property>
  <property fmtid="{D5CDD505-2E9C-101B-9397-08002B2CF9AE}" pid="7" name="TemplafyUserProfileId">
    <vt:lpwstr>637998274589638414</vt:lpwstr>
  </property>
  <property fmtid="{D5CDD505-2E9C-101B-9397-08002B2CF9AE}" pid="8" name="TemplafyLanguageCode">
    <vt:lpwstr>en-GB</vt:lpwstr>
  </property>
  <property fmtid="{D5CDD505-2E9C-101B-9397-08002B2CF9AE}" pid="9" name="TemplafyFromBlank">
    <vt:bool>false</vt:bool>
  </property>
</Properties>
</file>